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27"/>
  </p:notesMasterIdLst>
  <p:sldIdLst>
    <p:sldId id="256" r:id="rId2"/>
    <p:sldId id="405" r:id="rId3"/>
    <p:sldId id="541" r:id="rId4"/>
    <p:sldId id="396" r:id="rId5"/>
    <p:sldId id="459" r:id="rId6"/>
    <p:sldId id="542" r:id="rId7"/>
    <p:sldId id="460" r:id="rId8"/>
    <p:sldId id="316" r:id="rId9"/>
    <p:sldId id="318" r:id="rId10"/>
    <p:sldId id="321" r:id="rId11"/>
    <p:sldId id="349" r:id="rId12"/>
    <p:sldId id="672" r:id="rId13"/>
    <p:sldId id="673" r:id="rId14"/>
    <p:sldId id="562" r:id="rId15"/>
    <p:sldId id="317" r:id="rId16"/>
    <p:sldId id="648" r:id="rId17"/>
    <p:sldId id="614" r:id="rId18"/>
    <p:sldId id="650" r:id="rId19"/>
    <p:sldId id="612" r:id="rId20"/>
    <p:sldId id="565" r:id="rId21"/>
    <p:sldId id="540" r:id="rId22"/>
    <p:sldId id="646" r:id="rId23"/>
    <p:sldId id="568" r:id="rId24"/>
    <p:sldId id="625" r:id="rId25"/>
    <p:sldId id="644" r:id="rId26"/>
    <p:sldId id="645" r:id="rId27"/>
    <p:sldId id="617" r:id="rId28"/>
    <p:sldId id="633" r:id="rId29"/>
    <p:sldId id="567" r:id="rId30"/>
    <p:sldId id="616" r:id="rId31"/>
    <p:sldId id="615" r:id="rId32"/>
    <p:sldId id="618" r:id="rId33"/>
    <p:sldId id="619" r:id="rId34"/>
    <p:sldId id="634" r:id="rId35"/>
    <p:sldId id="636" r:id="rId36"/>
    <p:sldId id="622" r:id="rId37"/>
    <p:sldId id="623" r:id="rId38"/>
    <p:sldId id="624" r:id="rId39"/>
    <p:sldId id="626" r:id="rId40"/>
    <p:sldId id="627" r:id="rId41"/>
    <p:sldId id="628" r:id="rId42"/>
    <p:sldId id="639" r:id="rId43"/>
    <p:sldId id="629" r:id="rId44"/>
    <p:sldId id="637" r:id="rId45"/>
    <p:sldId id="638" r:id="rId46"/>
    <p:sldId id="640" r:id="rId47"/>
    <p:sldId id="621" r:id="rId48"/>
    <p:sldId id="641" r:id="rId49"/>
    <p:sldId id="613" r:id="rId50"/>
    <p:sldId id="570" r:id="rId51"/>
    <p:sldId id="569" r:id="rId52"/>
    <p:sldId id="571" r:id="rId53"/>
    <p:sldId id="572" r:id="rId54"/>
    <p:sldId id="573" r:id="rId55"/>
    <p:sldId id="574" r:id="rId56"/>
    <p:sldId id="578" r:id="rId57"/>
    <p:sldId id="579" r:id="rId58"/>
    <p:sldId id="575" r:id="rId59"/>
    <p:sldId id="577" r:id="rId60"/>
    <p:sldId id="581" r:id="rId61"/>
    <p:sldId id="576" r:id="rId62"/>
    <p:sldId id="580" r:id="rId63"/>
    <p:sldId id="563" r:id="rId64"/>
    <p:sldId id="582" r:id="rId65"/>
    <p:sldId id="632" r:id="rId66"/>
    <p:sldId id="642" r:id="rId67"/>
    <p:sldId id="653" r:id="rId68"/>
    <p:sldId id="584" r:id="rId69"/>
    <p:sldId id="585" r:id="rId70"/>
    <p:sldId id="598" r:id="rId71"/>
    <p:sldId id="593" r:id="rId72"/>
    <p:sldId id="592" r:id="rId73"/>
    <p:sldId id="601" r:id="rId74"/>
    <p:sldId id="586" r:id="rId75"/>
    <p:sldId id="599" r:id="rId76"/>
    <p:sldId id="600" r:id="rId77"/>
    <p:sldId id="588" r:id="rId78"/>
    <p:sldId id="589" r:id="rId79"/>
    <p:sldId id="603" r:id="rId80"/>
    <p:sldId id="590" r:id="rId81"/>
    <p:sldId id="591" r:id="rId82"/>
    <p:sldId id="604" r:id="rId83"/>
    <p:sldId id="596" r:id="rId84"/>
    <p:sldId id="597" r:id="rId85"/>
    <p:sldId id="605" r:id="rId86"/>
    <p:sldId id="594" r:id="rId87"/>
    <p:sldId id="595" r:id="rId88"/>
    <p:sldId id="606" r:id="rId89"/>
    <p:sldId id="609" r:id="rId90"/>
    <p:sldId id="607" r:id="rId91"/>
    <p:sldId id="611" r:id="rId92"/>
    <p:sldId id="610" r:id="rId93"/>
    <p:sldId id="743" r:id="rId94"/>
    <p:sldId id="651" r:id="rId95"/>
    <p:sldId id="643" r:id="rId96"/>
    <p:sldId id="652" r:id="rId97"/>
    <p:sldId id="654" r:id="rId98"/>
    <p:sldId id="657" r:id="rId99"/>
    <p:sldId id="656" r:id="rId100"/>
    <p:sldId id="658" r:id="rId101"/>
    <p:sldId id="659" r:id="rId102"/>
    <p:sldId id="744" r:id="rId103"/>
    <p:sldId id="661" r:id="rId104"/>
    <p:sldId id="662" r:id="rId105"/>
    <p:sldId id="663" r:id="rId106"/>
    <p:sldId id="665" r:id="rId107"/>
    <p:sldId id="664" r:id="rId108"/>
    <p:sldId id="669" r:id="rId109"/>
    <p:sldId id="670" r:id="rId110"/>
    <p:sldId id="666" r:id="rId111"/>
    <p:sldId id="667" r:id="rId112"/>
    <p:sldId id="674" r:id="rId113"/>
    <p:sldId id="719" r:id="rId114"/>
    <p:sldId id="660" r:id="rId115"/>
    <p:sldId id="530" r:id="rId116"/>
    <p:sldId id="531" r:id="rId117"/>
    <p:sldId id="532" r:id="rId118"/>
    <p:sldId id="533" r:id="rId119"/>
    <p:sldId id="534" r:id="rId120"/>
    <p:sldId id="535" r:id="rId121"/>
    <p:sldId id="536" r:id="rId122"/>
    <p:sldId id="537" r:id="rId123"/>
    <p:sldId id="500" r:id="rId124"/>
    <p:sldId id="501" r:id="rId125"/>
    <p:sldId id="502" r:id="rId126"/>
    <p:sldId id="503" r:id="rId127"/>
    <p:sldId id="504" r:id="rId128"/>
    <p:sldId id="505" r:id="rId129"/>
    <p:sldId id="506" r:id="rId130"/>
    <p:sldId id="508" r:id="rId131"/>
    <p:sldId id="507" r:id="rId132"/>
    <p:sldId id="509" r:id="rId133"/>
    <p:sldId id="510" r:id="rId134"/>
    <p:sldId id="511" r:id="rId135"/>
    <p:sldId id="512" r:id="rId136"/>
    <p:sldId id="513" r:id="rId137"/>
    <p:sldId id="514" r:id="rId138"/>
    <p:sldId id="684" r:id="rId139"/>
    <p:sldId id="735" r:id="rId140"/>
    <p:sldId id="736" r:id="rId141"/>
    <p:sldId id="737" r:id="rId142"/>
    <p:sldId id="686" r:id="rId143"/>
    <p:sldId id="687" r:id="rId144"/>
    <p:sldId id="688" r:id="rId145"/>
    <p:sldId id="689" r:id="rId146"/>
    <p:sldId id="690" r:id="rId147"/>
    <p:sldId id="691" r:id="rId148"/>
    <p:sldId id="692" r:id="rId149"/>
    <p:sldId id="739" r:id="rId150"/>
    <p:sldId id="740" r:id="rId151"/>
    <p:sldId id="742" r:id="rId152"/>
    <p:sldId id="693" r:id="rId153"/>
    <p:sldId id="694" r:id="rId154"/>
    <p:sldId id="695" r:id="rId155"/>
    <p:sldId id="696" r:id="rId156"/>
    <p:sldId id="697" r:id="rId157"/>
    <p:sldId id="698" r:id="rId158"/>
    <p:sldId id="699" r:id="rId159"/>
    <p:sldId id="700" r:id="rId160"/>
    <p:sldId id="701" r:id="rId161"/>
    <p:sldId id="702" r:id="rId162"/>
    <p:sldId id="703" r:id="rId163"/>
    <p:sldId id="704" r:id="rId164"/>
    <p:sldId id="705" r:id="rId165"/>
    <p:sldId id="706" r:id="rId166"/>
    <p:sldId id="707" r:id="rId167"/>
    <p:sldId id="708" r:id="rId168"/>
    <p:sldId id="709" r:id="rId169"/>
    <p:sldId id="710" r:id="rId170"/>
    <p:sldId id="712" r:id="rId171"/>
    <p:sldId id="713" r:id="rId172"/>
    <p:sldId id="714" r:id="rId173"/>
    <p:sldId id="715" r:id="rId174"/>
    <p:sldId id="716" r:id="rId175"/>
    <p:sldId id="717" r:id="rId176"/>
    <p:sldId id="718" r:id="rId177"/>
    <p:sldId id="456" r:id="rId178"/>
    <p:sldId id="528" r:id="rId179"/>
    <p:sldId id="515" r:id="rId180"/>
    <p:sldId id="720" r:id="rId181"/>
    <p:sldId id="721" r:id="rId182"/>
    <p:sldId id="722" r:id="rId183"/>
    <p:sldId id="723" r:id="rId184"/>
    <p:sldId id="727" r:id="rId185"/>
    <p:sldId id="728" r:id="rId186"/>
    <p:sldId id="729" r:id="rId187"/>
    <p:sldId id="730" r:id="rId188"/>
    <p:sldId id="675" r:id="rId189"/>
    <p:sldId id="731" r:id="rId190"/>
    <p:sldId id="745" r:id="rId191"/>
    <p:sldId id="746" r:id="rId192"/>
    <p:sldId id="747" r:id="rId193"/>
    <p:sldId id="748" r:id="rId194"/>
    <p:sldId id="749" r:id="rId195"/>
    <p:sldId id="750" r:id="rId196"/>
    <p:sldId id="751" r:id="rId197"/>
    <p:sldId id="517" r:id="rId198"/>
    <p:sldId id="518" r:id="rId199"/>
    <p:sldId id="519" r:id="rId200"/>
    <p:sldId id="676" r:id="rId201"/>
    <p:sldId id="677" r:id="rId202"/>
    <p:sldId id="678" r:id="rId203"/>
    <p:sldId id="679" r:id="rId204"/>
    <p:sldId id="680" r:id="rId205"/>
    <p:sldId id="681" r:id="rId206"/>
    <p:sldId id="682" r:id="rId207"/>
    <p:sldId id="683" r:id="rId208"/>
    <p:sldId id="545" r:id="rId209"/>
    <p:sldId id="734" r:id="rId210"/>
    <p:sldId id="555" r:id="rId211"/>
    <p:sldId id="556" r:id="rId212"/>
    <p:sldId id="546" r:id="rId213"/>
    <p:sldId id="557" r:id="rId214"/>
    <p:sldId id="558" r:id="rId215"/>
    <p:sldId id="559" r:id="rId216"/>
    <p:sldId id="560" r:id="rId217"/>
    <p:sldId id="561" r:id="rId218"/>
    <p:sldId id="550" r:id="rId219"/>
    <p:sldId id="551" r:id="rId220"/>
    <p:sldId id="732" r:id="rId221"/>
    <p:sldId id="733" r:id="rId222"/>
    <p:sldId id="554" r:id="rId223"/>
    <p:sldId id="461" r:id="rId224"/>
    <p:sldId id="458" r:id="rId225"/>
    <p:sldId id="278" r:id="rId226"/>
  </p:sldIdLst>
  <p:sldSz cx="9144000" cy="6858000" type="screen4x3"/>
  <p:notesSz cx="9144000" cy="6858000"/>
  <p:defaultTex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Fleischer" initials="F"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2" autoAdjust="0"/>
    <p:restoredTop sz="88372" autoAdjust="0"/>
  </p:normalViewPr>
  <p:slideViewPr>
    <p:cSldViewPr>
      <p:cViewPr>
        <p:scale>
          <a:sx n="97" d="100"/>
          <a:sy n="97" d="100"/>
        </p:scale>
        <p:origin x="36" y="3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notesMaster" Target="notesMasters/notesMaster1.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Kopfzeilenplatzhalt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de-DE"/>
          </a:p>
        </p:txBody>
      </p:sp>
      <p:sp>
        <p:nvSpPr>
          <p:cNvPr id="5" name="Datumsplatzhalt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C6D52603-5F8A-4355-AA67-8F1E2CD62A61}" type="datetimeFigureOut">
              <a:rPr lang="de-DE"/>
              <a:t>19.11.2022</a:t>
            </a:fld>
            <a:endParaRPr lang="de-DE"/>
          </a:p>
        </p:txBody>
      </p:sp>
      <p:sp>
        <p:nvSpPr>
          <p:cNvPr id="6" name="Folienbildplatzhalter 3"/>
          <p:cNvSpPr>
            <a:spLocks noGrp="1" noRot="1" noChangeAspect="1"/>
          </p:cNvSpPr>
          <p:nvPr>
            <p:ph type="sldImg" idx="2"/>
          </p:nvPr>
        </p:nvSpPr>
        <p:spPr bwMode="auto">
          <a:xfrm>
            <a:off x="1371600" y="1143000"/>
            <a:ext cx="4114800" cy="3086100"/>
          </a:xfrm>
          <a:prstGeom prst="rect">
            <a:avLst/>
          </a:prstGeom>
          <a:noFill/>
          <a:ln w="12700">
            <a:solidFill>
              <a:prstClr val="black"/>
            </a:solidFill>
          </a:ln>
        </p:spPr>
        <p:txBody>
          <a:bodyPr vert="horz" lIns="91440" tIns="45720" rIns="91440" bIns="45720" rtlCol="0" anchor="ctr"/>
          <a:lstStyle/>
          <a:p>
            <a:pPr>
              <a:defRPr/>
            </a:pPr>
            <a:endParaRPr lang="de-DE"/>
          </a:p>
        </p:txBody>
      </p:sp>
      <p:sp>
        <p:nvSpPr>
          <p:cNvPr id="7" name="Notizenplatzhalt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8" name="Fußzeilenplatzhalt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de-DE"/>
          </a:p>
        </p:txBody>
      </p:sp>
      <p:sp>
        <p:nvSpPr>
          <p:cNvPr id="9" name="Foliennummernplatzhalt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25F32793-441F-4F7C-8CB6-2C82059698F9}" type="slidenum">
              <a:rPr lang="de-DE"/>
              <a:t>‹Nr.›</a:t>
            </a:fld>
            <a:endParaRPr lang="de-DE"/>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pPr>
              <a:defRPr/>
            </a:pPr>
            <a:fld id="{25F32793-441F-4F7C-8CB6-2C82059698F9}" type="slidenum">
              <a:rPr lang="de-DE" smtClean="0"/>
              <a:t>48</a:t>
            </a:fld>
            <a:endParaRPr lang="de-DE"/>
          </a:p>
        </p:txBody>
      </p:sp>
    </p:spTree>
    <p:extLst>
      <p:ext uri="{BB962C8B-B14F-4D97-AF65-F5344CB8AC3E}">
        <p14:creationId xmlns:p14="http://schemas.microsoft.com/office/powerpoint/2010/main" val="196779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pPr>
              <a:defRPr/>
            </a:pPr>
            <a:fld id="{25F32793-441F-4F7C-8CB6-2C82059698F9}" type="slidenum">
              <a:rPr lang="de-DE" smtClean="0"/>
              <a:t>63</a:t>
            </a:fld>
            <a:endParaRPr lang="de-DE"/>
          </a:p>
        </p:txBody>
      </p:sp>
    </p:spTree>
    <p:extLst>
      <p:ext uri="{BB962C8B-B14F-4D97-AF65-F5344CB8AC3E}">
        <p14:creationId xmlns:p14="http://schemas.microsoft.com/office/powerpoint/2010/main" val="2360392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pPr>
              <a:defRPr/>
            </a:pPr>
            <a:fld id="{25F32793-441F-4F7C-8CB6-2C82059698F9}" type="slidenum">
              <a:rPr lang="de-DE" smtClean="0"/>
              <a:t>67</a:t>
            </a:fld>
            <a:endParaRPr lang="de-DE"/>
          </a:p>
        </p:txBody>
      </p:sp>
    </p:spTree>
    <p:extLst>
      <p:ext uri="{BB962C8B-B14F-4D97-AF65-F5344CB8AC3E}">
        <p14:creationId xmlns:p14="http://schemas.microsoft.com/office/powerpoint/2010/main" val="1112554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pPr>
              <a:defRPr/>
            </a:pPr>
            <a:fld id="{25F32793-441F-4F7C-8CB6-2C82059698F9}" type="slidenum">
              <a:rPr lang="de-DE" smtClean="0"/>
              <a:t>89</a:t>
            </a:fld>
            <a:endParaRPr lang="de-DE"/>
          </a:p>
        </p:txBody>
      </p:sp>
    </p:spTree>
    <p:extLst>
      <p:ext uri="{BB962C8B-B14F-4D97-AF65-F5344CB8AC3E}">
        <p14:creationId xmlns:p14="http://schemas.microsoft.com/office/powerpoint/2010/main" val="2055640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pPr>
              <a:defRPr/>
            </a:pPr>
            <a:fld id="{25F32793-441F-4F7C-8CB6-2C82059698F9}" type="slidenum">
              <a:rPr lang="de-DE" smtClean="0"/>
              <a:t>105</a:t>
            </a:fld>
            <a:endParaRPr lang="de-DE"/>
          </a:p>
        </p:txBody>
      </p:sp>
    </p:spTree>
    <p:extLst>
      <p:ext uri="{BB962C8B-B14F-4D97-AF65-F5344CB8AC3E}">
        <p14:creationId xmlns:p14="http://schemas.microsoft.com/office/powerpoint/2010/main" val="4041642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smtClean="0"/>
              <a:t>Erprobt</a:t>
            </a:r>
            <a:r>
              <a:rPr lang="en-GB" dirty="0" smtClean="0"/>
              <a:t> in </a:t>
            </a:r>
            <a:r>
              <a:rPr lang="en-GB" dirty="0" err="1" smtClean="0"/>
              <a:t>Sek</a:t>
            </a:r>
            <a:r>
              <a:rPr lang="en-GB" dirty="0" smtClean="0"/>
              <a:t> II. </a:t>
            </a:r>
          </a:p>
          <a:p>
            <a:endParaRPr lang="en-GB" dirty="0" smtClean="0"/>
          </a:p>
          <a:p>
            <a:r>
              <a:rPr lang="en-GB" dirty="0" smtClean="0"/>
              <a:t>Dort </a:t>
            </a:r>
            <a:r>
              <a:rPr lang="en-GB" dirty="0" err="1" smtClean="0"/>
              <a:t>wurde</a:t>
            </a:r>
            <a:r>
              <a:rPr lang="en-GB" dirty="0" smtClean="0"/>
              <a:t> </a:t>
            </a:r>
            <a:r>
              <a:rPr lang="en-GB" dirty="0" err="1" smtClean="0"/>
              <a:t>es</a:t>
            </a:r>
            <a:r>
              <a:rPr lang="en-GB" dirty="0" smtClean="0"/>
              <a:t> </a:t>
            </a:r>
            <a:r>
              <a:rPr lang="en-GB" dirty="0" err="1" smtClean="0"/>
              <a:t>als</a:t>
            </a:r>
            <a:r>
              <a:rPr lang="en-GB" dirty="0" smtClean="0"/>
              <a:t> </a:t>
            </a:r>
            <a:r>
              <a:rPr lang="en-GB" dirty="0" err="1" smtClean="0"/>
              <a:t>Einführung</a:t>
            </a:r>
            <a:r>
              <a:rPr lang="en-GB" dirty="0" smtClean="0"/>
              <a:t> </a:t>
            </a:r>
            <a:r>
              <a:rPr lang="en-GB" dirty="0" err="1" smtClean="0"/>
              <a:t>benutzt</a:t>
            </a:r>
            <a:r>
              <a:rPr lang="en-GB" dirty="0" smtClean="0"/>
              <a:t> </a:t>
            </a:r>
            <a:r>
              <a:rPr lang="en-GB" dirty="0" err="1" smtClean="0"/>
              <a:t>mit</a:t>
            </a:r>
            <a:r>
              <a:rPr lang="en-GB" dirty="0" smtClean="0"/>
              <a:t> </a:t>
            </a:r>
            <a:r>
              <a:rPr lang="en-GB" dirty="0" err="1" smtClean="0"/>
              <a:t>anderen</a:t>
            </a:r>
            <a:r>
              <a:rPr lang="en-GB" dirty="0" smtClean="0"/>
              <a:t> </a:t>
            </a:r>
            <a:r>
              <a:rPr lang="en-GB" dirty="0" err="1" smtClean="0"/>
              <a:t>Ansprüchen</a:t>
            </a:r>
            <a:r>
              <a:rPr lang="en-GB" dirty="0" smtClean="0"/>
              <a:t> </a:t>
            </a:r>
            <a:r>
              <a:rPr lang="en-GB" dirty="0" err="1" smtClean="0"/>
              <a:t>als</a:t>
            </a:r>
            <a:r>
              <a:rPr lang="en-GB" dirty="0" smtClean="0"/>
              <a:t> in</a:t>
            </a:r>
            <a:r>
              <a:rPr lang="en-GB" baseline="0" dirty="0" smtClean="0"/>
              <a:t> </a:t>
            </a:r>
            <a:r>
              <a:rPr lang="en-GB" baseline="0" dirty="0" err="1" smtClean="0"/>
              <a:t>unteren</a:t>
            </a:r>
            <a:r>
              <a:rPr lang="en-GB" baseline="0" dirty="0" smtClean="0"/>
              <a:t> </a:t>
            </a:r>
            <a:r>
              <a:rPr lang="en-GB" baseline="0" dirty="0" err="1" smtClean="0"/>
              <a:t>Stufen</a:t>
            </a:r>
            <a:r>
              <a:rPr lang="en-GB" baseline="0" dirty="0" smtClean="0"/>
              <a:t> </a:t>
            </a:r>
            <a:r>
              <a:rPr lang="en-GB" baseline="0" dirty="0" err="1" smtClean="0"/>
              <a:t>möglich</a:t>
            </a:r>
            <a:endParaRPr lang="en-GB" dirty="0"/>
          </a:p>
        </p:txBody>
      </p:sp>
      <p:sp>
        <p:nvSpPr>
          <p:cNvPr id="4" name="Foliennummernplatzhalter 3"/>
          <p:cNvSpPr>
            <a:spLocks noGrp="1"/>
          </p:cNvSpPr>
          <p:nvPr>
            <p:ph type="sldNum" sz="quarter" idx="10"/>
          </p:nvPr>
        </p:nvSpPr>
        <p:spPr/>
        <p:txBody>
          <a:bodyPr/>
          <a:lstStyle/>
          <a:p>
            <a:pPr>
              <a:defRPr/>
            </a:pPr>
            <a:fld id="{62E5E0CF-E4E8-7047-B2E4-6C69DA58C685}" type="slidenum">
              <a:rPr lang="de-DE" smtClean="0"/>
              <a:t>139</a:t>
            </a:fld>
            <a:endParaRPr lang="de-DE"/>
          </a:p>
        </p:txBody>
      </p:sp>
    </p:spTree>
    <p:extLst>
      <p:ext uri="{BB962C8B-B14F-4D97-AF65-F5344CB8AC3E}">
        <p14:creationId xmlns:p14="http://schemas.microsoft.com/office/powerpoint/2010/main" val="3458202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pPr>
              <a:defRPr/>
            </a:pPr>
            <a:fld id="{25F32793-441F-4F7C-8CB6-2C82059698F9}" type="slidenum">
              <a:rPr lang="de-DE" smtClean="0"/>
              <a:t>203</a:t>
            </a:fld>
            <a:endParaRPr lang="de-DE"/>
          </a:p>
        </p:txBody>
      </p:sp>
    </p:spTree>
    <p:extLst>
      <p:ext uri="{BB962C8B-B14F-4D97-AF65-F5344CB8AC3E}">
        <p14:creationId xmlns:p14="http://schemas.microsoft.com/office/powerpoint/2010/main" val="4223460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smtClean="0"/>
              <a:t>Die</a:t>
            </a:r>
            <a:r>
              <a:rPr lang="en-GB" baseline="0" dirty="0" smtClean="0"/>
              <a:t> </a:t>
            </a:r>
            <a:r>
              <a:rPr lang="en-GB" dirty="0" err="1" smtClean="0"/>
              <a:t>Anwendungen</a:t>
            </a:r>
            <a:r>
              <a:rPr lang="en-GB" baseline="0" dirty="0" smtClean="0"/>
              <a:t>, die </a:t>
            </a:r>
            <a:r>
              <a:rPr lang="en-GB" baseline="0" dirty="0" err="1" smtClean="0"/>
              <a:t>wir</a:t>
            </a:r>
            <a:r>
              <a:rPr lang="en-GB" baseline="0" dirty="0" smtClean="0"/>
              <a:t> </a:t>
            </a:r>
            <a:r>
              <a:rPr lang="en-GB" baseline="0" dirty="0" err="1" smtClean="0"/>
              <a:t>heutzutage</a:t>
            </a:r>
            <a:r>
              <a:rPr lang="en-GB" baseline="0" dirty="0" smtClean="0"/>
              <a:t> </a:t>
            </a:r>
            <a:r>
              <a:rPr lang="de-DE" baseline="0" noProof="0" dirty="0" smtClean="0"/>
              <a:t>mit</a:t>
            </a:r>
            <a:r>
              <a:rPr lang="en-GB" baseline="0" dirty="0" smtClean="0"/>
              <a:t> </a:t>
            </a:r>
            <a:r>
              <a:rPr lang="en-GB" baseline="0" dirty="0" err="1" smtClean="0"/>
              <a:t>künstlicher</a:t>
            </a:r>
            <a:r>
              <a:rPr lang="en-GB" baseline="0" dirty="0" smtClean="0"/>
              <a:t> </a:t>
            </a:r>
            <a:r>
              <a:rPr lang="en-GB" baseline="0" dirty="0" err="1" smtClean="0"/>
              <a:t>Intelligenz</a:t>
            </a:r>
            <a:r>
              <a:rPr lang="en-GB" baseline="0" dirty="0" smtClean="0"/>
              <a:t> in </a:t>
            </a:r>
            <a:r>
              <a:rPr lang="en-GB" baseline="0" dirty="0" err="1" smtClean="0"/>
              <a:t>Verbindung</a:t>
            </a:r>
            <a:r>
              <a:rPr lang="en-GB" baseline="0" dirty="0" smtClean="0"/>
              <a:t> </a:t>
            </a:r>
            <a:r>
              <a:rPr lang="en-GB" baseline="0" dirty="0" err="1" smtClean="0"/>
              <a:t>bringen</a:t>
            </a:r>
            <a:r>
              <a:rPr lang="en-GB" baseline="0" dirty="0" smtClean="0"/>
              <a:t> </a:t>
            </a:r>
            <a:r>
              <a:rPr lang="en-GB" baseline="0" dirty="0" err="1" smtClean="0"/>
              <a:t>basieren</a:t>
            </a:r>
            <a:r>
              <a:rPr lang="en-GB" baseline="0" dirty="0" smtClean="0"/>
              <a:t> fast </a:t>
            </a:r>
            <a:r>
              <a:rPr lang="en-GB" baseline="0" dirty="0" err="1" smtClean="0"/>
              <a:t>alle</a:t>
            </a:r>
            <a:r>
              <a:rPr lang="en-GB" baseline="0" dirty="0" smtClean="0"/>
              <a:t> auf </a:t>
            </a:r>
            <a:r>
              <a:rPr lang="en-GB" baseline="0" dirty="0" err="1" smtClean="0"/>
              <a:t>maschinellem</a:t>
            </a:r>
            <a:r>
              <a:rPr lang="en-GB" baseline="0" dirty="0" smtClean="0"/>
              <a:t> </a:t>
            </a:r>
            <a:r>
              <a:rPr lang="en-GB" baseline="0" dirty="0" err="1" smtClean="0"/>
              <a:t>Lernen</a:t>
            </a:r>
            <a:r>
              <a:rPr lang="en-GB" baseline="0" dirty="0" smtClean="0"/>
              <a:t> (</a:t>
            </a:r>
            <a:r>
              <a:rPr lang="en-GB" baseline="0" dirty="0" err="1" smtClean="0"/>
              <a:t>siehe</a:t>
            </a:r>
            <a:r>
              <a:rPr lang="en-GB" baseline="0" dirty="0" smtClean="0"/>
              <a:t> </a:t>
            </a:r>
            <a:r>
              <a:rPr lang="en-GB" baseline="0" dirty="0" err="1" smtClean="0"/>
              <a:t>Beispiele</a:t>
            </a:r>
            <a:r>
              <a:rPr lang="en-GB" baseline="0" dirty="0" smtClean="0"/>
              <a:t> auf der </a:t>
            </a:r>
            <a:r>
              <a:rPr lang="en-GB" baseline="0" dirty="0" err="1" smtClean="0"/>
              <a:t>Folie</a:t>
            </a:r>
            <a:r>
              <a:rPr lang="en-GB" baseline="0" dirty="0" smtClean="0"/>
              <a:t>) </a:t>
            </a:r>
            <a:endParaRPr lang="en-GB" dirty="0"/>
          </a:p>
        </p:txBody>
      </p:sp>
      <p:sp>
        <p:nvSpPr>
          <p:cNvPr id="4" name="Foliennummernplatzhalter 3"/>
          <p:cNvSpPr>
            <a:spLocks noGrp="1"/>
          </p:cNvSpPr>
          <p:nvPr>
            <p:ph type="sldNum" sz="quarter" idx="10"/>
          </p:nvPr>
        </p:nvSpPr>
        <p:spPr/>
        <p:txBody>
          <a:bodyPr/>
          <a:lstStyle/>
          <a:p>
            <a:pPr>
              <a:defRPr/>
            </a:pPr>
            <a:fld id="{25F32793-441F-4F7C-8CB6-2C82059698F9}" type="slidenum">
              <a:rPr lang="de-DE" smtClean="0"/>
              <a:t>217</a:t>
            </a:fld>
            <a:endParaRPr lang="de-DE"/>
          </a:p>
        </p:txBody>
      </p:sp>
    </p:spTree>
    <p:extLst>
      <p:ext uri="{BB962C8B-B14F-4D97-AF65-F5344CB8AC3E}">
        <p14:creationId xmlns:p14="http://schemas.microsoft.com/office/powerpoint/2010/main" val="3854433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2-zeilig Farbe opt. ändern">
    <p:spTree>
      <p:nvGrpSpPr>
        <p:cNvPr id="1" name=""/>
        <p:cNvGrpSpPr/>
        <p:nvPr/>
      </p:nvGrpSpPr>
      <p:grpSpPr bwMode="auto">
        <a:xfrm>
          <a:off x="0" y="0"/>
          <a:ext cx="0" cy="0"/>
          <a:chOff x="0" y="0"/>
          <a:chExt cx="0" cy="0"/>
        </a:xfrm>
      </p:grpSpPr>
      <p:sp>
        <p:nvSpPr>
          <p:cNvPr id="4" name="Hintergrundnetz"/>
          <p:cNvSpPr>
            <a:spLocks noChangeAspect="1" noEditPoints="1"/>
          </p:cNvSpPr>
          <p:nvPr userDrawn="1"/>
        </p:nvSpPr>
        <p:spPr bwMode="auto">
          <a:xfrm>
            <a:off x="12700" y="0"/>
            <a:ext cx="9131300" cy="6858000"/>
          </a:xfrm>
          <a:custGeom>
            <a:avLst/>
            <a:gdLst>
              <a:gd name="T0" fmla="*/ 11923 w 25400"/>
              <a:gd name="T1" fmla="*/ 3320 h 19050"/>
              <a:gd name="T2" fmla="*/ 10023 w 25400"/>
              <a:gd name="T3" fmla="*/ 4808 h 19050"/>
              <a:gd name="T4" fmla="*/ 10862 w 25400"/>
              <a:gd name="T5" fmla="*/ 3283 h 19050"/>
              <a:gd name="T6" fmla="*/ 4657 w 25400"/>
              <a:gd name="T7" fmla="*/ 5594 h 19050"/>
              <a:gd name="T8" fmla="*/ 7180 w 25400"/>
              <a:gd name="T9" fmla="*/ 5671 h 19050"/>
              <a:gd name="T10" fmla="*/ 8344 w 25400"/>
              <a:gd name="T11" fmla="*/ 5707 h 19050"/>
              <a:gd name="T12" fmla="*/ 2461 w 25400"/>
              <a:gd name="T13" fmla="*/ 5169 h 19050"/>
              <a:gd name="T14" fmla="*/ 3123 w 25400"/>
              <a:gd name="T15" fmla="*/ 5291 h 19050"/>
              <a:gd name="T16" fmla="*/ 13439 w 25400"/>
              <a:gd name="T17" fmla="*/ 7971 h 19050"/>
              <a:gd name="T18" fmla="*/ 15341 w 25400"/>
              <a:gd name="T19" fmla="*/ 9056 h 19050"/>
              <a:gd name="T20" fmla="*/ 9954 w 25400"/>
              <a:gd name="T21" fmla="*/ 5938 h 19050"/>
              <a:gd name="T22" fmla="*/ 11356 w 25400"/>
              <a:gd name="T23" fmla="*/ 6738 h 19050"/>
              <a:gd name="T24" fmla="*/ 10546 w 25400"/>
              <a:gd name="T25" fmla="*/ 5177 h 19050"/>
              <a:gd name="T26" fmla="*/ 11397 w 25400"/>
              <a:gd name="T27" fmla="*/ 4735 h 19050"/>
              <a:gd name="T28" fmla="*/ 198 w 25400"/>
              <a:gd name="T29" fmla="*/ 4970 h 19050"/>
              <a:gd name="T30" fmla="*/ 11941 w 25400"/>
              <a:gd name="T31" fmla="*/ 1758 h 19050"/>
              <a:gd name="T32" fmla="*/ 13358 w 25400"/>
              <a:gd name="T33" fmla="*/ 249 h 19050"/>
              <a:gd name="T34" fmla="*/ 15214 w 25400"/>
              <a:gd name="T35" fmla="*/ 370 h 19050"/>
              <a:gd name="T36" fmla="*/ 9256 w 25400"/>
              <a:gd name="T37" fmla="*/ 1522 h 19050"/>
              <a:gd name="T38" fmla="*/ 7370 w 25400"/>
              <a:gd name="T39" fmla="*/ 502 h 19050"/>
              <a:gd name="T40" fmla="*/ 7953 w 25400"/>
              <a:gd name="T41" fmla="*/ 817 h 19050"/>
              <a:gd name="T42" fmla="*/ 403 w 25400"/>
              <a:gd name="T43" fmla="*/ 3631 h 19050"/>
              <a:gd name="T44" fmla="*/ 582 w 25400"/>
              <a:gd name="T45" fmla="*/ 4066 h 19050"/>
              <a:gd name="T46" fmla="*/ 13982 w 25400"/>
              <a:gd name="T47" fmla="*/ 17462 h 19050"/>
              <a:gd name="T48" fmla="*/ 16192 w 25400"/>
              <a:gd name="T49" fmla="*/ 11507 h 19050"/>
              <a:gd name="T50" fmla="*/ 15658 w 25400"/>
              <a:gd name="T51" fmla="*/ 12421 h 19050"/>
              <a:gd name="T52" fmla="*/ 14820 w 25400"/>
              <a:gd name="T53" fmla="*/ 13743 h 19050"/>
              <a:gd name="T54" fmla="*/ 12514 w 25400"/>
              <a:gd name="T55" fmla="*/ 17381 h 19050"/>
              <a:gd name="T56" fmla="*/ 13290 w 25400"/>
              <a:gd name="T57" fmla="*/ 16157 h 19050"/>
              <a:gd name="T58" fmla="*/ 22526 w 25400"/>
              <a:gd name="T59" fmla="*/ 14113 h 19050"/>
              <a:gd name="T60" fmla="*/ 22688 w 25400"/>
              <a:gd name="T61" fmla="*/ 13426 h 19050"/>
              <a:gd name="T62" fmla="*/ 20271 w 25400"/>
              <a:gd name="T63" fmla="*/ 16525 h 19050"/>
              <a:gd name="T64" fmla="*/ 20697 w 25400"/>
              <a:gd name="T65" fmla="*/ 16320 h 19050"/>
              <a:gd name="T66" fmla="*/ 16675 w 25400"/>
              <a:gd name="T67" fmla="*/ 18115 h 19050"/>
              <a:gd name="T68" fmla="*/ 17158 w 25400"/>
              <a:gd name="T69" fmla="*/ 17716 h 19050"/>
              <a:gd name="T70" fmla="*/ 19311 w 25400"/>
              <a:gd name="T71" fmla="*/ 14734 h 19050"/>
              <a:gd name="T72" fmla="*/ 20316 w 25400"/>
              <a:gd name="T73" fmla="*/ 15114 h 19050"/>
              <a:gd name="T74" fmla="*/ 17836 w 25400"/>
              <a:gd name="T75" fmla="*/ 12851 h 19050"/>
              <a:gd name="T76" fmla="*/ 17071 w 25400"/>
              <a:gd name="T77" fmla="*/ 11230 h 19050"/>
              <a:gd name="T78" fmla="*/ 23150 w 25400"/>
              <a:gd name="T79" fmla="*/ 15966 h 19050"/>
              <a:gd name="T80" fmla="*/ 23969 w 25400"/>
              <a:gd name="T81" fmla="*/ 16146 h 19050"/>
              <a:gd name="T82" fmla="*/ 9396 w 25400"/>
              <a:gd name="T83" fmla="*/ 3334 h 19050"/>
              <a:gd name="T84" fmla="*/ 5372 w 25400"/>
              <a:gd name="T85" fmla="*/ 5019 h 19050"/>
              <a:gd name="T86" fmla="*/ 7794 w 25400"/>
              <a:gd name="T87" fmla="*/ 4005 h 19050"/>
              <a:gd name="T88" fmla="*/ 4330 w 25400"/>
              <a:gd name="T89" fmla="*/ 5455 h 19050"/>
              <a:gd name="T90" fmla="*/ 5301 w 25400"/>
              <a:gd name="T91" fmla="*/ 5048 h 19050"/>
              <a:gd name="T92" fmla="*/ 14473 w 25400"/>
              <a:gd name="T93" fmla="*/ 1703 h 19050"/>
              <a:gd name="T94" fmla="*/ 15099 w 25400"/>
              <a:gd name="T95" fmla="*/ 1481 h 19050"/>
              <a:gd name="T96" fmla="*/ 12217 w 25400"/>
              <a:gd name="T97" fmla="*/ 2317 h 19050"/>
              <a:gd name="T98" fmla="*/ 17287 w 25400"/>
              <a:gd name="T99" fmla="*/ 15392 h 19050"/>
              <a:gd name="T100" fmla="*/ 15337 w 25400"/>
              <a:gd name="T101" fmla="*/ 16772 h 19050"/>
              <a:gd name="T102" fmla="*/ 17623 w 25400"/>
              <a:gd name="T103" fmla="*/ 15201 h 19050"/>
              <a:gd name="T104" fmla="*/ 17487 w 25400"/>
              <a:gd name="T105" fmla="*/ 16451 h 19050"/>
              <a:gd name="T106" fmla="*/ 17966 w 25400"/>
              <a:gd name="T107" fmla="*/ 15627 h 19050"/>
              <a:gd name="T108" fmla="*/ 9101 w 25400"/>
              <a:gd name="T109" fmla="*/ 18362 h 19050"/>
              <a:gd name="T110" fmla="*/ 10727 w 25400"/>
              <a:gd name="T111" fmla="*/ 18043 h 19050"/>
              <a:gd name="T112" fmla="*/ 4916 w 25400"/>
              <a:gd name="T113" fmla="*/ 19044 h 19050"/>
              <a:gd name="T114" fmla="*/ 7316 w 25400"/>
              <a:gd name="T115" fmla="*/ 18670 h 19050"/>
              <a:gd name="T116" fmla="*/ 16075 w 25400"/>
              <a:gd name="T117" fmla="*/ 18569 h 19050"/>
              <a:gd name="T118" fmla="*/ 14763 w 25400"/>
              <a:gd name="T119" fmla="*/ 18457 h 19050"/>
              <a:gd name="T120" fmla="*/ 15730 w 25400"/>
              <a:gd name="T121" fmla="*/ 1250 h 19050"/>
              <a:gd name="T122" fmla="*/ 10892 w 25400"/>
              <a:gd name="T123" fmla="*/ 2708 h 19050"/>
              <a:gd name="T124" fmla="*/ 18847 w 25400"/>
              <a:gd name="T125" fmla="*/ 14601 h 19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400" h="19050" extrusionOk="0">
                <a:moveTo>
                  <a:pt x="22330" y="15806"/>
                </a:moveTo>
                <a:cubicBezTo>
                  <a:pt x="22330" y="15705"/>
                  <a:pt x="22267" y="15620"/>
                  <a:pt x="22178" y="15586"/>
                </a:cubicBezTo>
                <a:lnTo>
                  <a:pt x="22193" y="15523"/>
                </a:lnTo>
                <a:lnTo>
                  <a:pt x="22155" y="15514"/>
                </a:lnTo>
                <a:lnTo>
                  <a:pt x="22141" y="15575"/>
                </a:lnTo>
                <a:cubicBezTo>
                  <a:pt x="22126" y="15572"/>
                  <a:pt x="22111" y="15571"/>
                  <a:pt x="22095" y="15571"/>
                </a:cubicBezTo>
                <a:cubicBezTo>
                  <a:pt x="22001" y="15571"/>
                  <a:pt x="21921" y="15626"/>
                  <a:pt x="21883" y="15705"/>
                </a:cubicBezTo>
                <a:lnTo>
                  <a:pt x="21805" y="15675"/>
                </a:lnTo>
                <a:lnTo>
                  <a:pt x="21791" y="15712"/>
                </a:lnTo>
                <a:lnTo>
                  <a:pt x="21869" y="15741"/>
                </a:lnTo>
                <a:cubicBezTo>
                  <a:pt x="21863" y="15762"/>
                  <a:pt x="21860" y="15783"/>
                  <a:pt x="21860" y="15806"/>
                </a:cubicBezTo>
                <a:cubicBezTo>
                  <a:pt x="21860" y="15828"/>
                  <a:pt x="21863" y="15850"/>
                  <a:pt x="21869" y="15871"/>
                </a:cubicBezTo>
                <a:lnTo>
                  <a:pt x="21795" y="15900"/>
                </a:lnTo>
                <a:lnTo>
                  <a:pt x="21809" y="15936"/>
                </a:lnTo>
                <a:lnTo>
                  <a:pt x="21883" y="15907"/>
                </a:lnTo>
                <a:cubicBezTo>
                  <a:pt x="21921" y="15986"/>
                  <a:pt x="22002" y="16041"/>
                  <a:pt x="22095" y="16041"/>
                </a:cubicBezTo>
                <a:cubicBezTo>
                  <a:pt x="22205" y="16041"/>
                  <a:pt x="22296" y="15966"/>
                  <a:pt x="22322" y="15864"/>
                </a:cubicBezTo>
                <a:lnTo>
                  <a:pt x="22393" y="15876"/>
                </a:lnTo>
                <a:lnTo>
                  <a:pt x="22399" y="15838"/>
                </a:lnTo>
                <a:lnTo>
                  <a:pt x="22329" y="15826"/>
                </a:lnTo>
                <a:cubicBezTo>
                  <a:pt x="22330" y="15819"/>
                  <a:pt x="22330" y="15812"/>
                  <a:pt x="22330" y="15806"/>
                </a:cubicBezTo>
                <a:close/>
                <a:moveTo>
                  <a:pt x="6919" y="4414"/>
                </a:moveTo>
                <a:lnTo>
                  <a:pt x="6904" y="4378"/>
                </a:lnTo>
                <a:lnTo>
                  <a:pt x="6797" y="4422"/>
                </a:lnTo>
                <a:lnTo>
                  <a:pt x="6812" y="4458"/>
                </a:lnTo>
                <a:lnTo>
                  <a:pt x="6812" y="4458"/>
                </a:lnTo>
                <a:lnTo>
                  <a:pt x="6919" y="4414"/>
                </a:lnTo>
                <a:close/>
                <a:moveTo>
                  <a:pt x="11646" y="3058"/>
                </a:moveTo>
                <a:lnTo>
                  <a:pt x="11563" y="2979"/>
                </a:lnTo>
                <a:lnTo>
                  <a:pt x="11536" y="3007"/>
                </a:lnTo>
                <a:lnTo>
                  <a:pt x="11619" y="3086"/>
                </a:lnTo>
                <a:lnTo>
                  <a:pt x="11646" y="3058"/>
                </a:lnTo>
                <a:close/>
                <a:moveTo>
                  <a:pt x="11785" y="3189"/>
                </a:moveTo>
                <a:lnTo>
                  <a:pt x="11701" y="3110"/>
                </a:lnTo>
                <a:lnTo>
                  <a:pt x="11675" y="3138"/>
                </a:lnTo>
                <a:lnTo>
                  <a:pt x="11758" y="3217"/>
                </a:lnTo>
                <a:lnTo>
                  <a:pt x="11785" y="3189"/>
                </a:lnTo>
                <a:close/>
                <a:moveTo>
                  <a:pt x="11923" y="3320"/>
                </a:moveTo>
                <a:lnTo>
                  <a:pt x="11840" y="3241"/>
                </a:lnTo>
                <a:lnTo>
                  <a:pt x="11813" y="3269"/>
                </a:lnTo>
                <a:lnTo>
                  <a:pt x="11897" y="3348"/>
                </a:lnTo>
                <a:lnTo>
                  <a:pt x="11923" y="3320"/>
                </a:lnTo>
                <a:close/>
                <a:moveTo>
                  <a:pt x="11424" y="2848"/>
                </a:moveTo>
                <a:lnTo>
                  <a:pt x="11397" y="2877"/>
                </a:lnTo>
                <a:lnTo>
                  <a:pt x="11481" y="2955"/>
                </a:lnTo>
                <a:lnTo>
                  <a:pt x="11507" y="2927"/>
                </a:lnTo>
                <a:lnTo>
                  <a:pt x="11424" y="2848"/>
                </a:lnTo>
                <a:close/>
                <a:moveTo>
                  <a:pt x="12451" y="3871"/>
                </a:moveTo>
                <a:lnTo>
                  <a:pt x="12478" y="3843"/>
                </a:lnTo>
                <a:lnTo>
                  <a:pt x="12394" y="3764"/>
                </a:lnTo>
                <a:lnTo>
                  <a:pt x="12368" y="3793"/>
                </a:lnTo>
                <a:lnTo>
                  <a:pt x="12451" y="3871"/>
                </a:lnTo>
                <a:close/>
                <a:moveTo>
                  <a:pt x="11952" y="3400"/>
                </a:moveTo>
                <a:lnTo>
                  <a:pt x="12035" y="3479"/>
                </a:lnTo>
                <a:lnTo>
                  <a:pt x="12062" y="3451"/>
                </a:lnTo>
                <a:lnTo>
                  <a:pt x="11978" y="3372"/>
                </a:lnTo>
                <a:lnTo>
                  <a:pt x="11952" y="3400"/>
                </a:lnTo>
                <a:close/>
                <a:moveTo>
                  <a:pt x="12174" y="3610"/>
                </a:moveTo>
                <a:lnTo>
                  <a:pt x="12200" y="3581"/>
                </a:lnTo>
                <a:lnTo>
                  <a:pt x="12117" y="3503"/>
                </a:lnTo>
                <a:lnTo>
                  <a:pt x="12090" y="3531"/>
                </a:lnTo>
                <a:lnTo>
                  <a:pt x="12174" y="3610"/>
                </a:lnTo>
                <a:close/>
                <a:moveTo>
                  <a:pt x="12229" y="3662"/>
                </a:moveTo>
                <a:lnTo>
                  <a:pt x="12312" y="3741"/>
                </a:lnTo>
                <a:lnTo>
                  <a:pt x="12339" y="3712"/>
                </a:lnTo>
                <a:lnTo>
                  <a:pt x="12256" y="3634"/>
                </a:lnTo>
                <a:lnTo>
                  <a:pt x="12229" y="3662"/>
                </a:lnTo>
                <a:close/>
                <a:moveTo>
                  <a:pt x="10236" y="4483"/>
                </a:moveTo>
                <a:lnTo>
                  <a:pt x="10202" y="4465"/>
                </a:lnTo>
                <a:lnTo>
                  <a:pt x="10148" y="4568"/>
                </a:lnTo>
                <a:lnTo>
                  <a:pt x="10183" y="4586"/>
                </a:lnTo>
                <a:lnTo>
                  <a:pt x="10236" y="4483"/>
                </a:lnTo>
                <a:close/>
                <a:moveTo>
                  <a:pt x="10059" y="4739"/>
                </a:moveTo>
                <a:lnTo>
                  <a:pt x="10093" y="4757"/>
                </a:lnTo>
                <a:lnTo>
                  <a:pt x="10147" y="4654"/>
                </a:lnTo>
                <a:lnTo>
                  <a:pt x="10112" y="4636"/>
                </a:lnTo>
                <a:lnTo>
                  <a:pt x="10059" y="4739"/>
                </a:lnTo>
                <a:close/>
                <a:moveTo>
                  <a:pt x="9701" y="5425"/>
                </a:moveTo>
                <a:lnTo>
                  <a:pt x="9736" y="5443"/>
                </a:lnTo>
                <a:lnTo>
                  <a:pt x="9790" y="5340"/>
                </a:lnTo>
                <a:lnTo>
                  <a:pt x="9755" y="5322"/>
                </a:lnTo>
                <a:lnTo>
                  <a:pt x="9701" y="5425"/>
                </a:lnTo>
                <a:close/>
                <a:moveTo>
                  <a:pt x="10058" y="4826"/>
                </a:moveTo>
                <a:lnTo>
                  <a:pt x="10023" y="4808"/>
                </a:lnTo>
                <a:lnTo>
                  <a:pt x="9970" y="4911"/>
                </a:lnTo>
                <a:lnTo>
                  <a:pt x="10004" y="4929"/>
                </a:lnTo>
                <a:lnTo>
                  <a:pt x="10058" y="4826"/>
                </a:lnTo>
                <a:close/>
                <a:moveTo>
                  <a:pt x="10415" y="4140"/>
                </a:moveTo>
                <a:lnTo>
                  <a:pt x="10380" y="4122"/>
                </a:lnTo>
                <a:lnTo>
                  <a:pt x="10327" y="4225"/>
                </a:lnTo>
                <a:lnTo>
                  <a:pt x="10361" y="4243"/>
                </a:lnTo>
                <a:lnTo>
                  <a:pt x="10415" y="4140"/>
                </a:lnTo>
                <a:close/>
                <a:moveTo>
                  <a:pt x="9844" y="5150"/>
                </a:moveTo>
                <a:lnTo>
                  <a:pt x="9791" y="5253"/>
                </a:lnTo>
                <a:lnTo>
                  <a:pt x="9825" y="5271"/>
                </a:lnTo>
                <a:lnTo>
                  <a:pt x="9879" y="5168"/>
                </a:lnTo>
                <a:lnTo>
                  <a:pt x="9844" y="5150"/>
                </a:lnTo>
                <a:close/>
                <a:moveTo>
                  <a:pt x="10291" y="4294"/>
                </a:moveTo>
                <a:lnTo>
                  <a:pt x="10238" y="4397"/>
                </a:lnTo>
                <a:lnTo>
                  <a:pt x="10272" y="4414"/>
                </a:lnTo>
                <a:lnTo>
                  <a:pt x="10326" y="4312"/>
                </a:lnTo>
                <a:lnTo>
                  <a:pt x="10291" y="4294"/>
                </a:lnTo>
                <a:close/>
                <a:moveTo>
                  <a:pt x="10917" y="3094"/>
                </a:moveTo>
                <a:lnTo>
                  <a:pt x="10863" y="3197"/>
                </a:lnTo>
                <a:lnTo>
                  <a:pt x="10897" y="3215"/>
                </a:lnTo>
                <a:lnTo>
                  <a:pt x="10951" y="3112"/>
                </a:lnTo>
                <a:lnTo>
                  <a:pt x="10917" y="3094"/>
                </a:lnTo>
                <a:close/>
                <a:moveTo>
                  <a:pt x="11006" y="2923"/>
                </a:moveTo>
                <a:lnTo>
                  <a:pt x="10952" y="3026"/>
                </a:lnTo>
                <a:lnTo>
                  <a:pt x="10987" y="3044"/>
                </a:lnTo>
                <a:lnTo>
                  <a:pt x="11040" y="2941"/>
                </a:lnTo>
                <a:lnTo>
                  <a:pt x="11006" y="2923"/>
                </a:lnTo>
                <a:close/>
                <a:moveTo>
                  <a:pt x="10594" y="3798"/>
                </a:moveTo>
                <a:lnTo>
                  <a:pt x="10559" y="3780"/>
                </a:lnTo>
                <a:lnTo>
                  <a:pt x="10506" y="3882"/>
                </a:lnTo>
                <a:lnTo>
                  <a:pt x="10540" y="3900"/>
                </a:lnTo>
                <a:lnTo>
                  <a:pt x="10594" y="3798"/>
                </a:lnTo>
                <a:close/>
                <a:moveTo>
                  <a:pt x="10470" y="3951"/>
                </a:moveTo>
                <a:lnTo>
                  <a:pt x="10416" y="4054"/>
                </a:lnTo>
                <a:lnTo>
                  <a:pt x="10451" y="4072"/>
                </a:lnTo>
                <a:lnTo>
                  <a:pt x="10504" y="3969"/>
                </a:lnTo>
                <a:lnTo>
                  <a:pt x="10470" y="3951"/>
                </a:lnTo>
                <a:close/>
                <a:moveTo>
                  <a:pt x="10827" y="3265"/>
                </a:moveTo>
                <a:lnTo>
                  <a:pt x="10774" y="3368"/>
                </a:lnTo>
                <a:lnTo>
                  <a:pt x="10808" y="3386"/>
                </a:lnTo>
                <a:lnTo>
                  <a:pt x="10862" y="3283"/>
                </a:lnTo>
                <a:lnTo>
                  <a:pt x="10827" y="3265"/>
                </a:lnTo>
                <a:close/>
                <a:moveTo>
                  <a:pt x="10738" y="3437"/>
                </a:moveTo>
                <a:lnTo>
                  <a:pt x="10684" y="3540"/>
                </a:lnTo>
                <a:lnTo>
                  <a:pt x="10719" y="3558"/>
                </a:lnTo>
                <a:lnTo>
                  <a:pt x="10772" y="3455"/>
                </a:lnTo>
                <a:lnTo>
                  <a:pt x="10738" y="3437"/>
                </a:lnTo>
                <a:close/>
                <a:moveTo>
                  <a:pt x="10648" y="3608"/>
                </a:moveTo>
                <a:lnTo>
                  <a:pt x="10595" y="3711"/>
                </a:lnTo>
                <a:lnTo>
                  <a:pt x="10629" y="3729"/>
                </a:lnTo>
                <a:lnTo>
                  <a:pt x="10683" y="3626"/>
                </a:lnTo>
                <a:lnTo>
                  <a:pt x="10648" y="3608"/>
                </a:lnTo>
                <a:close/>
                <a:moveTo>
                  <a:pt x="9880" y="5082"/>
                </a:moveTo>
                <a:lnTo>
                  <a:pt x="9915" y="5100"/>
                </a:lnTo>
                <a:lnTo>
                  <a:pt x="9968" y="4997"/>
                </a:lnTo>
                <a:lnTo>
                  <a:pt x="9934" y="4979"/>
                </a:lnTo>
                <a:lnTo>
                  <a:pt x="9880" y="5082"/>
                </a:lnTo>
                <a:close/>
                <a:moveTo>
                  <a:pt x="5551" y="5582"/>
                </a:moveTo>
                <a:lnTo>
                  <a:pt x="5434" y="5579"/>
                </a:lnTo>
                <a:lnTo>
                  <a:pt x="5433" y="5618"/>
                </a:lnTo>
                <a:lnTo>
                  <a:pt x="5550" y="5621"/>
                </a:lnTo>
                <a:lnTo>
                  <a:pt x="5551" y="5582"/>
                </a:lnTo>
                <a:close/>
                <a:moveTo>
                  <a:pt x="5745" y="5588"/>
                </a:moveTo>
                <a:lnTo>
                  <a:pt x="5628" y="5585"/>
                </a:lnTo>
                <a:lnTo>
                  <a:pt x="5627" y="5624"/>
                </a:lnTo>
                <a:lnTo>
                  <a:pt x="5744" y="5627"/>
                </a:lnTo>
                <a:lnTo>
                  <a:pt x="5745" y="5588"/>
                </a:lnTo>
                <a:close/>
                <a:moveTo>
                  <a:pt x="5939" y="5594"/>
                </a:moveTo>
                <a:lnTo>
                  <a:pt x="5823" y="5591"/>
                </a:lnTo>
                <a:lnTo>
                  <a:pt x="5821" y="5630"/>
                </a:lnTo>
                <a:lnTo>
                  <a:pt x="5938" y="5633"/>
                </a:lnTo>
                <a:lnTo>
                  <a:pt x="5939" y="5594"/>
                </a:lnTo>
                <a:close/>
                <a:moveTo>
                  <a:pt x="9121" y="5731"/>
                </a:moveTo>
                <a:lnTo>
                  <a:pt x="9237" y="5734"/>
                </a:lnTo>
                <a:lnTo>
                  <a:pt x="9238" y="5696"/>
                </a:lnTo>
                <a:lnTo>
                  <a:pt x="9122" y="5692"/>
                </a:lnTo>
                <a:lnTo>
                  <a:pt x="9121" y="5731"/>
                </a:lnTo>
                <a:close/>
                <a:moveTo>
                  <a:pt x="6133" y="5600"/>
                </a:moveTo>
                <a:lnTo>
                  <a:pt x="6017" y="5597"/>
                </a:lnTo>
                <a:lnTo>
                  <a:pt x="6015" y="5635"/>
                </a:lnTo>
                <a:lnTo>
                  <a:pt x="6132" y="5639"/>
                </a:lnTo>
                <a:lnTo>
                  <a:pt x="6133" y="5600"/>
                </a:lnTo>
                <a:close/>
                <a:moveTo>
                  <a:pt x="4657" y="5594"/>
                </a:moveTo>
                <a:lnTo>
                  <a:pt x="4773" y="5597"/>
                </a:lnTo>
                <a:lnTo>
                  <a:pt x="4774" y="5559"/>
                </a:lnTo>
                <a:lnTo>
                  <a:pt x="4658" y="5555"/>
                </a:lnTo>
                <a:lnTo>
                  <a:pt x="4657" y="5594"/>
                </a:lnTo>
                <a:close/>
                <a:moveTo>
                  <a:pt x="4463" y="5588"/>
                </a:moveTo>
                <a:lnTo>
                  <a:pt x="4579" y="5591"/>
                </a:lnTo>
                <a:lnTo>
                  <a:pt x="4580" y="5553"/>
                </a:lnTo>
                <a:lnTo>
                  <a:pt x="4464" y="5549"/>
                </a:lnTo>
                <a:lnTo>
                  <a:pt x="4463" y="5588"/>
                </a:lnTo>
                <a:close/>
                <a:moveTo>
                  <a:pt x="4969" y="5565"/>
                </a:moveTo>
                <a:lnTo>
                  <a:pt x="4852" y="5561"/>
                </a:lnTo>
                <a:lnTo>
                  <a:pt x="4851" y="5600"/>
                </a:lnTo>
                <a:lnTo>
                  <a:pt x="4967" y="5603"/>
                </a:lnTo>
                <a:lnTo>
                  <a:pt x="4969" y="5565"/>
                </a:lnTo>
                <a:close/>
                <a:moveTo>
                  <a:pt x="5163" y="5570"/>
                </a:moveTo>
                <a:lnTo>
                  <a:pt x="5046" y="5567"/>
                </a:lnTo>
                <a:lnTo>
                  <a:pt x="5045" y="5606"/>
                </a:lnTo>
                <a:lnTo>
                  <a:pt x="5161" y="5609"/>
                </a:lnTo>
                <a:lnTo>
                  <a:pt x="5163" y="5570"/>
                </a:lnTo>
                <a:close/>
                <a:moveTo>
                  <a:pt x="5357" y="5576"/>
                </a:moveTo>
                <a:lnTo>
                  <a:pt x="5240" y="5573"/>
                </a:lnTo>
                <a:lnTo>
                  <a:pt x="5239" y="5612"/>
                </a:lnTo>
                <a:lnTo>
                  <a:pt x="5356" y="5615"/>
                </a:lnTo>
                <a:lnTo>
                  <a:pt x="5357" y="5576"/>
                </a:lnTo>
                <a:close/>
                <a:moveTo>
                  <a:pt x="8927" y="5725"/>
                </a:moveTo>
                <a:lnTo>
                  <a:pt x="9043" y="5728"/>
                </a:lnTo>
                <a:lnTo>
                  <a:pt x="9044" y="5690"/>
                </a:lnTo>
                <a:lnTo>
                  <a:pt x="8928" y="5686"/>
                </a:lnTo>
                <a:lnTo>
                  <a:pt x="8927" y="5725"/>
                </a:lnTo>
                <a:close/>
                <a:moveTo>
                  <a:pt x="6715" y="5618"/>
                </a:moveTo>
                <a:lnTo>
                  <a:pt x="6599" y="5615"/>
                </a:lnTo>
                <a:lnTo>
                  <a:pt x="6598" y="5653"/>
                </a:lnTo>
                <a:lnTo>
                  <a:pt x="6714" y="5657"/>
                </a:lnTo>
                <a:lnTo>
                  <a:pt x="6715" y="5618"/>
                </a:lnTo>
                <a:close/>
                <a:moveTo>
                  <a:pt x="7492" y="5642"/>
                </a:moveTo>
                <a:lnTo>
                  <a:pt x="7375" y="5638"/>
                </a:lnTo>
                <a:lnTo>
                  <a:pt x="7374" y="5677"/>
                </a:lnTo>
                <a:lnTo>
                  <a:pt x="7490" y="5681"/>
                </a:lnTo>
                <a:lnTo>
                  <a:pt x="7492" y="5642"/>
                </a:lnTo>
                <a:close/>
                <a:moveTo>
                  <a:pt x="7297" y="5636"/>
                </a:moveTo>
                <a:lnTo>
                  <a:pt x="7181" y="5632"/>
                </a:lnTo>
                <a:lnTo>
                  <a:pt x="7180" y="5671"/>
                </a:lnTo>
                <a:lnTo>
                  <a:pt x="7296" y="5675"/>
                </a:lnTo>
                <a:lnTo>
                  <a:pt x="7297" y="5636"/>
                </a:lnTo>
                <a:close/>
                <a:moveTo>
                  <a:pt x="7103" y="5630"/>
                </a:moveTo>
                <a:lnTo>
                  <a:pt x="6987" y="5626"/>
                </a:lnTo>
                <a:lnTo>
                  <a:pt x="6986" y="5665"/>
                </a:lnTo>
                <a:lnTo>
                  <a:pt x="7102" y="5669"/>
                </a:lnTo>
                <a:lnTo>
                  <a:pt x="7103" y="5630"/>
                </a:lnTo>
                <a:close/>
                <a:moveTo>
                  <a:pt x="6521" y="5612"/>
                </a:moveTo>
                <a:lnTo>
                  <a:pt x="6405" y="5609"/>
                </a:lnTo>
                <a:lnTo>
                  <a:pt x="6404" y="5647"/>
                </a:lnTo>
                <a:lnTo>
                  <a:pt x="6520" y="5651"/>
                </a:lnTo>
                <a:lnTo>
                  <a:pt x="6521" y="5612"/>
                </a:lnTo>
                <a:close/>
                <a:moveTo>
                  <a:pt x="6327" y="5606"/>
                </a:moveTo>
                <a:lnTo>
                  <a:pt x="6211" y="5603"/>
                </a:lnTo>
                <a:lnTo>
                  <a:pt x="6210" y="5641"/>
                </a:lnTo>
                <a:lnTo>
                  <a:pt x="6326" y="5645"/>
                </a:lnTo>
                <a:lnTo>
                  <a:pt x="6327" y="5606"/>
                </a:lnTo>
                <a:close/>
                <a:moveTo>
                  <a:pt x="6909" y="5624"/>
                </a:moveTo>
                <a:lnTo>
                  <a:pt x="6793" y="5620"/>
                </a:lnTo>
                <a:lnTo>
                  <a:pt x="6792" y="5659"/>
                </a:lnTo>
                <a:lnTo>
                  <a:pt x="6908" y="5663"/>
                </a:lnTo>
                <a:lnTo>
                  <a:pt x="6909" y="5624"/>
                </a:lnTo>
                <a:close/>
                <a:moveTo>
                  <a:pt x="7686" y="5648"/>
                </a:moveTo>
                <a:lnTo>
                  <a:pt x="7569" y="5644"/>
                </a:lnTo>
                <a:lnTo>
                  <a:pt x="7568" y="5683"/>
                </a:lnTo>
                <a:lnTo>
                  <a:pt x="7684" y="5687"/>
                </a:lnTo>
                <a:lnTo>
                  <a:pt x="7686" y="5648"/>
                </a:lnTo>
                <a:close/>
                <a:moveTo>
                  <a:pt x="8538" y="5713"/>
                </a:moveTo>
                <a:lnTo>
                  <a:pt x="8655" y="5716"/>
                </a:lnTo>
                <a:lnTo>
                  <a:pt x="8656" y="5678"/>
                </a:lnTo>
                <a:lnTo>
                  <a:pt x="8540" y="5674"/>
                </a:lnTo>
                <a:lnTo>
                  <a:pt x="8538" y="5713"/>
                </a:lnTo>
                <a:close/>
                <a:moveTo>
                  <a:pt x="8150" y="5701"/>
                </a:moveTo>
                <a:lnTo>
                  <a:pt x="8267" y="5705"/>
                </a:lnTo>
                <a:lnTo>
                  <a:pt x="8268" y="5666"/>
                </a:lnTo>
                <a:lnTo>
                  <a:pt x="8151" y="5662"/>
                </a:lnTo>
                <a:lnTo>
                  <a:pt x="8150" y="5701"/>
                </a:lnTo>
                <a:close/>
                <a:moveTo>
                  <a:pt x="8344" y="5707"/>
                </a:moveTo>
                <a:lnTo>
                  <a:pt x="8461" y="5710"/>
                </a:lnTo>
                <a:lnTo>
                  <a:pt x="8462" y="5672"/>
                </a:lnTo>
                <a:lnTo>
                  <a:pt x="8346" y="5668"/>
                </a:lnTo>
                <a:lnTo>
                  <a:pt x="8344" y="5707"/>
                </a:lnTo>
                <a:close/>
                <a:moveTo>
                  <a:pt x="8733" y="5719"/>
                </a:moveTo>
                <a:lnTo>
                  <a:pt x="8849" y="5722"/>
                </a:lnTo>
                <a:lnTo>
                  <a:pt x="8850" y="5684"/>
                </a:lnTo>
                <a:lnTo>
                  <a:pt x="8734" y="5680"/>
                </a:lnTo>
                <a:lnTo>
                  <a:pt x="8733" y="5719"/>
                </a:lnTo>
                <a:close/>
                <a:moveTo>
                  <a:pt x="7880" y="5654"/>
                </a:moveTo>
                <a:lnTo>
                  <a:pt x="7763" y="5650"/>
                </a:lnTo>
                <a:lnTo>
                  <a:pt x="7762" y="5689"/>
                </a:lnTo>
                <a:lnTo>
                  <a:pt x="7879" y="5693"/>
                </a:lnTo>
                <a:lnTo>
                  <a:pt x="7880" y="5654"/>
                </a:lnTo>
                <a:close/>
                <a:moveTo>
                  <a:pt x="8074" y="5660"/>
                </a:moveTo>
                <a:lnTo>
                  <a:pt x="7957" y="5656"/>
                </a:lnTo>
                <a:lnTo>
                  <a:pt x="7956" y="5695"/>
                </a:lnTo>
                <a:lnTo>
                  <a:pt x="8073" y="5699"/>
                </a:lnTo>
                <a:lnTo>
                  <a:pt x="8074" y="5660"/>
                </a:lnTo>
                <a:close/>
                <a:moveTo>
                  <a:pt x="1772" y="5000"/>
                </a:moveTo>
                <a:lnTo>
                  <a:pt x="1886" y="5028"/>
                </a:lnTo>
                <a:lnTo>
                  <a:pt x="1895" y="4990"/>
                </a:lnTo>
                <a:lnTo>
                  <a:pt x="1781" y="4962"/>
                </a:lnTo>
                <a:lnTo>
                  <a:pt x="1772" y="5000"/>
                </a:lnTo>
                <a:close/>
                <a:moveTo>
                  <a:pt x="1963" y="5047"/>
                </a:moveTo>
                <a:lnTo>
                  <a:pt x="2078" y="5075"/>
                </a:lnTo>
                <a:lnTo>
                  <a:pt x="2087" y="5037"/>
                </a:lnTo>
                <a:lnTo>
                  <a:pt x="1972" y="5009"/>
                </a:lnTo>
                <a:lnTo>
                  <a:pt x="1963" y="5047"/>
                </a:lnTo>
                <a:close/>
                <a:moveTo>
                  <a:pt x="1388" y="4906"/>
                </a:moveTo>
                <a:lnTo>
                  <a:pt x="1503" y="4934"/>
                </a:lnTo>
                <a:lnTo>
                  <a:pt x="1512" y="4896"/>
                </a:lnTo>
                <a:lnTo>
                  <a:pt x="1397" y="4868"/>
                </a:lnTo>
                <a:lnTo>
                  <a:pt x="1388" y="4906"/>
                </a:lnTo>
                <a:close/>
                <a:moveTo>
                  <a:pt x="1580" y="4953"/>
                </a:moveTo>
                <a:lnTo>
                  <a:pt x="1695" y="4981"/>
                </a:lnTo>
                <a:lnTo>
                  <a:pt x="1704" y="4943"/>
                </a:lnTo>
                <a:lnTo>
                  <a:pt x="1589" y="4915"/>
                </a:lnTo>
                <a:lnTo>
                  <a:pt x="1580" y="4953"/>
                </a:lnTo>
                <a:close/>
                <a:moveTo>
                  <a:pt x="1197" y="4859"/>
                </a:moveTo>
                <a:lnTo>
                  <a:pt x="1311" y="4887"/>
                </a:lnTo>
                <a:lnTo>
                  <a:pt x="1320" y="4849"/>
                </a:lnTo>
                <a:lnTo>
                  <a:pt x="1206" y="4821"/>
                </a:lnTo>
                <a:lnTo>
                  <a:pt x="1197" y="4859"/>
                </a:lnTo>
                <a:close/>
                <a:moveTo>
                  <a:pt x="2347" y="5141"/>
                </a:moveTo>
                <a:lnTo>
                  <a:pt x="2461" y="5169"/>
                </a:lnTo>
                <a:lnTo>
                  <a:pt x="2470" y="5131"/>
                </a:lnTo>
                <a:lnTo>
                  <a:pt x="2356" y="5103"/>
                </a:lnTo>
                <a:lnTo>
                  <a:pt x="2347" y="5141"/>
                </a:lnTo>
                <a:close/>
                <a:moveTo>
                  <a:pt x="2155" y="5094"/>
                </a:moveTo>
                <a:lnTo>
                  <a:pt x="2270" y="5122"/>
                </a:lnTo>
                <a:lnTo>
                  <a:pt x="2279" y="5084"/>
                </a:lnTo>
                <a:lnTo>
                  <a:pt x="2164" y="5056"/>
                </a:lnTo>
                <a:lnTo>
                  <a:pt x="2155" y="5094"/>
                </a:lnTo>
                <a:close/>
                <a:moveTo>
                  <a:pt x="3688" y="5469"/>
                </a:moveTo>
                <a:lnTo>
                  <a:pt x="3803" y="5497"/>
                </a:lnTo>
                <a:lnTo>
                  <a:pt x="3812" y="5460"/>
                </a:lnTo>
                <a:lnTo>
                  <a:pt x="3698" y="5432"/>
                </a:lnTo>
                <a:lnTo>
                  <a:pt x="3688" y="5469"/>
                </a:lnTo>
                <a:close/>
                <a:moveTo>
                  <a:pt x="3497" y="5422"/>
                </a:moveTo>
                <a:lnTo>
                  <a:pt x="3611" y="5450"/>
                </a:lnTo>
                <a:lnTo>
                  <a:pt x="3621" y="5413"/>
                </a:lnTo>
                <a:lnTo>
                  <a:pt x="3506" y="5385"/>
                </a:lnTo>
                <a:lnTo>
                  <a:pt x="3497" y="5422"/>
                </a:lnTo>
                <a:close/>
                <a:moveTo>
                  <a:pt x="2922" y="5281"/>
                </a:moveTo>
                <a:lnTo>
                  <a:pt x="3036" y="5309"/>
                </a:lnTo>
                <a:lnTo>
                  <a:pt x="3046" y="5272"/>
                </a:lnTo>
                <a:lnTo>
                  <a:pt x="2931" y="5244"/>
                </a:lnTo>
                <a:lnTo>
                  <a:pt x="2922" y="5281"/>
                </a:lnTo>
                <a:close/>
                <a:moveTo>
                  <a:pt x="3305" y="5375"/>
                </a:moveTo>
                <a:lnTo>
                  <a:pt x="3420" y="5403"/>
                </a:lnTo>
                <a:lnTo>
                  <a:pt x="3429" y="5366"/>
                </a:lnTo>
                <a:lnTo>
                  <a:pt x="3314" y="5338"/>
                </a:lnTo>
                <a:lnTo>
                  <a:pt x="3305" y="5375"/>
                </a:lnTo>
                <a:close/>
                <a:moveTo>
                  <a:pt x="2730" y="5234"/>
                </a:moveTo>
                <a:lnTo>
                  <a:pt x="2845" y="5263"/>
                </a:lnTo>
                <a:lnTo>
                  <a:pt x="2854" y="5225"/>
                </a:lnTo>
                <a:lnTo>
                  <a:pt x="2739" y="5197"/>
                </a:lnTo>
                <a:lnTo>
                  <a:pt x="2730" y="5234"/>
                </a:lnTo>
                <a:close/>
                <a:moveTo>
                  <a:pt x="2538" y="5187"/>
                </a:moveTo>
                <a:lnTo>
                  <a:pt x="2653" y="5216"/>
                </a:lnTo>
                <a:lnTo>
                  <a:pt x="2662" y="5178"/>
                </a:lnTo>
                <a:lnTo>
                  <a:pt x="2547" y="5150"/>
                </a:lnTo>
                <a:lnTo>
                  <a:pt x="2538" y="5187"/>
                </a:lnTo>
                <a:close/>
                <a:moveTo>
                  <a:pt x="3113" y="5328"/>
                </a:moveTo>
                <a:lnTo>
                  <a:pt x="3228" y="5356"/>
                </a:lnTo>
                <a:lnTo>
                  <a:pt x="3237" y="5319"/>
                </a:lnTo>
                <a:lnTo>
                  <a:pt x="3123" y="5291"/>
                </a:lnTo>
                <a:lnTo>
                  <a:pt x="3113" y="5328"/>
                </a:lnTo>
                <a:close/>
                <a:moveTo>
                  <a:pt x="13839" y="8199"/>
                </a:moveTo>
                <a:lnTo>
                  <a:pt x="13940" y="8256"/>
                </a:lnTo>
                <a:lnTo>
                  <a:pt x="13959" y="8222"/>
                </a:lnTo>
                <a:lnTo>
                  <a:pt x="13858" y="8165"/>
                </a:lnTo>
                <a:lnTo>
                  <a:pt x="13839" y="8199"/>
                </a:lnTo>
                <a:close/>
                <a:moveTo>
                  <a:pt x="14459" y="8508"/>
                </a:moveTo>
                <a:lnTo>
                  <a:pt x="14359" y="8451"/>
                </a:lnTo>
                <a:lnTo>
                  <a:pt x="14340" y="8484"/>
                </a:lnTo>
                <a:lnTo>
                  <a:pt x="14440" y="8542"/>
                </a:lnTo>
                <a:lnTo>
                  <a:pt x="14459" y="8508"/>
                </a:lnTo>
                <a:close/>
                <a:moveTo>
                  <a:pt x="13692" y="8070"/>
                </a:moveTo>
                <a:lnTo>
                  <a:pt x="13672" y="8104"/>
                </a:lnTo>
                <a:lnTo>
                  <a:pt x="13773" y="8161"/>
                </a:lnTo>
                <a:lnTo>
                  <a:pt x="13792" y="8127"/>
                </a:lnTo>
                <a:lnTo>
                  <a:pt x="13692" y="8070"/>
                </a:lnTo>
                <a:close/>
                <a:moveTo>
                  <a:pt x="14173" y="8389"/>
                </a:moveTo>
                <a:lnTo>
                  <a:pt x="14273" y="8446"/>
                </a:lnTo>
                <a:lnTo>
                  <a:pt x="14292" y="8413"/>
                </a:lnTo>
                <a:lnTo>
                  <a:pt x="14192" y="8356"/>
                </a:lnTo>
                <a:lnTo>
                  <a:pt x="14173" y="8389"/>
                </a:lnTo>
                <a:close/>
                <a:moveTo>
                  <a:pt x="14126" y="8318"/>
                </a:moveTo>
                <a:lnTo>
                  <a:pt x="14025" y="8260"/>
                </a:lnTo>
                <a:lnTo>
                  <a:pt x="14006" y="8294"/>
                </a:lnTo>
                <a:lnTo>
                  <a:pt x="14106" y="8351"/>
                </a:lnTo>
                <a:lnTo>
                  <a:pt x="14126" y="8318"/>
                </a:lnTo>
                <a:close/>
                <a:moveTo>
                  <a:pt x="13024" y="7689"/>
                </a:moveTo>
                <a:lnTo>
                  <a:pt x="13005" y="7723"/>
                </a:lnTo>
                <a:lnTo>
                  <a:pt x="13105" y="7780"/>
                </a:lnTo>
                <a:lnTo>
                  <a:pt x="13124" y="7747"/>
                </a:lnTo>
                <a:lnTo>
                  <a:pt x="13024" y="7689"/>
                </a:lnTo>
                <a:close/>
                <a:moveTo>
                  <a:pt x="13625" y="8032"/>
                </a:moveTo>
                <a:lnTo>
                  <a:pt x="13525" y="7975"/>
                </a:lnTo>
                <a:lnTo>
                  <a:pt x="13506" y="8009"/>
                </a:lnTo>
                <a:lnTo>
                  <a:pt x="13606" y="8066"/>
                </a:lnTo>
                <a:lnTo>
                  <a:pt x="13625" y="8032"/>
                </a:lnTo>
                <a:close/>
                <a:moveTo>
                  <a:pt x="13172" y="7818"/>
                </a:moveTo>
                <a:lnTo>
                  <a:pt x="13272" y="7875"/>
                </a:lnTo>
                <a:lnTo>
                  <a:pt x="13291" y="7842"/>
                </a:lnTo>
                <a:lnTo>
                  <a:pt x="13191" y="7785"/>
                </a:lnTo>
                <a:lnTo>
                  <a:pt x="13172" y="7818"/>
                </a:lnTo>
                <a:close/>
                <a:moveTo>
                  <a:pt x="13439" y="7971"/>
                </a:moveTo>
                <a:lnTo>
                  <a:pt x="13458" y="7937"/>
                </a:lnTo>
                <a:lnTo>
                  <a:pt x="13358" y="7880"/>
                </a:lnTo>
                <a:lnTo>
                  <a:pt x="13339" y="7913"/>
                </a:lnTo>
                <a:lnTo>
                  <a:pt x="13439" y="7971"/>
                </a:lnTo>
                <a:close/>
                <a:moveTo>
                  <a:pt x="12958" y="7651"/>
                </a:moveTo>
                <a:lnTo>
                  <a:pt x="12857" y="7594"/>
                </a:lnTo>
                <a:lnTo>
                  <a:pt x="12838" y="7628"/>
                </a:lnTo>
                <a:lnTo>
                  <a:pt x="12938" y="7685"/>
                </a:lnTo>
                <a:lnTo>
                  <a:pt x="12958" y="7651"/>
                </a:lnTo>
                <a:close/>
                <a:moveTo>
                  <a:pt x="15527" y="9117"/>
                </a:moveTo>
                <a:lnTo>
                  <a:pt x="15508" y="9151"/>
                </a:lnTo>
                <a:lnTo>
                  <a:pt x="15608" y="9208"/>
                </a:lnTo>
                <a:lnTo>
                  <a:pt x="15627" y="9174"/>
                </a:lnTo>
                <a:lnTo>
                  <a:pt x="15527" y="9117"/>
                </a:lnTo>
                <a:close/>
                <a:moveTo>
                  <a:pt x="15675" y="9246"/>
                </a:moveTo>
                <a:lnTo>
                  <a:pt x="15775" y="9303"/>
                </a:lnTo>
                <a:lnTo>
                  <a:pt x="15794" y="9269"/>
                </a:lnTo>
                <a:lnTo>
                  <a:pt x="15694" y="9212"/>
                </a:lnTo>
                <a:lnTo>
                  <a:pt x="15675" y="9246"/>
                </a:lnTo>
                <a:close/>
                <a:moveTo>
                  <a:pt x="16062" y="9422"/>
                </a:moveTo>
                <a:lnTo>
                  <a:pt x="16028" y="9403"/>
                </a:lnTo>
                <a:lnTo>
                  <a:pt x="16008" y="9436"/>
                </a:lnTo>
                <a:lnTo>
                  <a:pt x="16105" y="9492"/>
                </a:lnTo>
                <a:lnTo>
                  <a:pt x="16062" y="9422"/>
                </a:lnTo>
                <a:close/>
                <a:moveTo>
                  <a:pt x="14626" y="8603"/>
                </a:moveTo>
                <a:lnTo>
                  <a:pt x="14526" y="8546"/>
                </a:lnTo>
                <a:lnTo>
                  <a:pt x="14507" y="8580"/>
                </a:lnTo>
                <a:lnTo>
                  <a:pt x="14607" y="8637"/>
                </a:lnTo>
                <a:lnTo>
                  <a:pt x="14626" y="8603"/>
                </a:lnTo>
                <a:close/>
                <a:moveTo>
                  <a:pt x="15841" y="9341"/>
                </a:moveTo>
                <a:lnTo>
                  <a:pt x="15942" y="9398"/>
                </a:lnTo>
                <a:lnTo>
                  <a:pt x="15961" y="9365"/>
                </a:lnTo>
                <a:lnTo>
                  <a:pt x="15861" y="9307"/>
                </a:lnTo>
                <a:lnTo>
                  <a:pt x="15841" y="9341"/>
                </a:lnTo>
                <a:close/>
                <a:moveTo>
                  <a:pt x="14793" y="8698"/>
                </a:moveTo>
                <a:lnTo>
                  <a:pt x="14693" y="8641"/>
                </a:lnTo>
                <a:lnTo>
                  <a:pt x="14673" y="8675"/>
                </a:lnTo>
                <a:lnTo>
                  <a:pt x="14774" y="8732"/>
                </a:lnTo>
                <a:lnTo>
                  <a:pt x="14793" y="8698"/>
                </a:lnTo>
                <a:close/>
                <a:moveTo>
                  <a:pt x="15460" y="9079"/>
                </a:moveTo>
                <a:lnTo>
                  <a:pt x="15360" y="9022"/>
                </a:lnTo>
                <a:lnTo>
                  <a:pt x="15341" y="9056"/>
                </a:lnTo>
                <a:lnTo>
                  <a:pt x="15441" y="9113"/>
                </a:lnTo>
                <a:lnTo>
                  <a:pt x="15460" y="9079"/>
                </a:lnTo>
                <a:close/>
                <a:moveTo>
                  <a:pt x="15294" y="8984"/>
                </a:moveTo>
                <a:lnTo>
                  <a:pt x="15193" y="8927"/>
                </a:lnTo>
                <a:lnTo>
                  <a:pt x="15174" y="8960"/>
                </a:lnTo>
                <a:lnTo>
                  <a:pt x="15274" y="9018"/>
                </a:lnTo>
                <a:lnTo>
                  <a:pt x="15294" y="8984"/>
                </a:lnTo>
                <a:close/>
                <a:moveTo>
                  <a:pt x="14960" y="8794"/>
                </a:moveTo>
                <a:lnTo>
                  <a:pt x="14860" y="8736"/>
                </a:lnTo>
                <a:lnTo>
                  <a:pt x="14840" y="8770"/>
                </a:lnTo>
                <a:lnTo>
                  <a:pt x="14941" y="8827"/>
                </a:lnTo>
                <a:lnTo>
                  <a:pt x="14960" y="8794"/>
                </a:lnTo>
                <a:close/>
                <a:moveTo>
                  <a:pt x="15127" y="8889"/>
                </a:moveTo>
                <a:lnTo>
                  <a:pt x="15026" y="8832"/>
                </a:lnTo>
                <a:lnTo>
                  <a:pt x="15007" y="8865"/>
                </a:lnTo>
                <a:lnTo>
                  <a:pt x="15108" y="8922"/>
                </a:lnTo>
                <a:lnTo>
                  <a:pt x="15127" y="8889"/>
                </a:lnTo>
                <a:close/>
                <a:moveTo>
                  <a:pt x="10335" y="6200"/>
                </a:moveTo>
                <a:lnTo>
                  <a:pt x="10436" y="6257"/>
                </a:lnTo>
                <a:lnTo>
                  <a:pt x="10455" y="6224"/>
                </a:lnTo>
                <a:lnTo>
                  <a:pt x="10355" y="6166"/>
                </a:lnTo>
                <a:lnTo>
                  <a:pt x="10335" y="6200"/>
                </a:lnTo>
                <a:close/>
                <a:moveTo>
                  <a:pt x="10288" y="6128"/>
                </a:moveTo>
                <a:lnTo>
                  <a:pt x="10188" y="6071"/>
                </a:lnTo>
                <a:lnTo>
                  <a:pt x="10168" y="6105"/>
                </a:lnTo>
                <a:lnTo>
                  <a:pt x="10269" y="6162"/>
                </a:lnTo>
                <a:lnTo>
                  <a:pt x="10288" y="6128"/>
                </a:lnTo>
                <a:close/>
                <a:moveTo>
                  <a:pt x="10669" y="6391"/>
                </a:moveTo>
                <a:lnTo>
                  <a:pt x="10769" y="6448"/>
                </a:lnTo>
                <a:lnTo>
                  <a:pt x="10789" y="6414"/>
                </a:lnTo>
                <a:lnTo>
                  <a:pt x="10688" y="6357"/>
                </a:lnTo>
                <a:lnTo>
                  <a:pt x="10669" y="6391"/>
                </a:lnTo>
                <a:close/>
                <a:moveTo>
                  <a:pt x="10521" y="6262"/>
                </a:moveTo>
                <a:lnTo>
                  <a:pt x="10502" y="6295"/>
                </a:lnTo>
                <a:lnTo>
                  <a:pt x="10602" y="6353"/>
                </a:lnTo>
                <a:lnTo>
                  <a:pt x="10622" y="6319"/>
                </a:lnTo>
                <a:lnTo>
                  <a:pt x="10521" y="6262"/>
                </a:lnTo>
                <a:close/>
                <a:moveTo>
                  <a:pt x="9954" y="5938"/>
                </a:moveTo>
                <a:lnTo>
                  <a:pt x="9854" y="5881"/>
                </a:lnTo>
                <a:lnTo>
                  <a:pt x="9835" y="5915"/>
                </a:lnTo>
                <a:lnTo>
                  <a:pt x="9935" y="5972"/>
                </a:lnTo>
                <a:lnTo>
                  <a:pt x="9954" y="5938"/>
                </a:lnTo>
                <a:close/>
                <a:moveTo>
                  <a:pt x="10121" y="6033"/>
                </a:moveTo>
                <a:lnTo>
                  <a:pt x="10021" y="5976"/>
                </a:lnTo>
                <a:lnTo>
                  <a:pt x="10002" y="6010"/>
                </a:lnTo>
                <a:lnTo>
                  <a:pt x="10102" y="6067"/>
                </a:lnTo>
                <a:lnTo>
                  <a:pt x="10121" y="6033"/>
                </a:lnTo>
                <a:close/>
                <a:moveTo>
                  <a:pt x="10836" y="6486"/>
                </a:moveTo>
                <a:lnTo>
                  <a:pt x="10936" y="6543"/>
                </a:lnTo>
                <a:lnTo>
                  <a:pt x="10955" y="6509"/>
                </a:lnTo>
                <a:lnTo>
                  <a:pt x="10855" y="6452"/>
                </a:lnTo>
                <a:lnTo>
                  <a:pt x="10836" y="6486"/>
                </a:lnTo>
                <a:close/>
                <a:moveTo>
                  <a:pt x="11289" y="6700"/>
                </a:moveTo>
                <a:lnTo>
                  <a:pt x="11189" y="6642"/>
                </a:lnTo>
                <a:lnTo>
                  <a:pt x="11170" y="6676"/>
                </a:lnTo>
                <a:lnTo>
                  <a:pt x="11270" y="6733"/>
                </a:lnTo>
                <a:lnTo>
                  <a:pt x="11289" y="6700"/>
                </a:lnTo>
                <a:close/>
                <a:moveTo>
                  <a:pt x="12123" y="7175"/>
                </a:moveTo>
                <a:lnTo>
                  <a:pt x="12023" y="7118"/>
                </a:lnTo>
                <a:lnTo>
                  <a:pt x="12004" y="7152"/>
                </a:lnTo>
                <a:lnTo>
                  <a:pt x="12104" y="7209"/>
                </a:lnTo>
                <a:lnTo>
                  <a:pt x="12123" y="7175"/>
                </a:lnTo>
                <a:close/>
                <a:moveTo>
                  <a:pt x="12457" y="7366"/>
                </a:moveTo>
                <a:lnTo>
                  <a:pt x="12357" y="7309"/>
                </a:lnTo>
                <a:lnTo>
                  <a:pt x="12338" y="7342"/>
                </a:lnTo>
                <a:lnTo>
                  <a:pt x="12438" y="7400"/>
                </a:lnTo>
                <a:lnTo>
                  <a:pt x="12457" y="7366"/>
                </a:lnTo>
                <a:close/>
                <a:moveTo>
                  <a:pt x="11856" y="7023"/>
                </a:moveTo>
                <a:lnTo>
                  <a:pt x="11837" y="7057"/>
                </a:lnTo>
                <a:lnTo>
                  <a:pt x="11937" y="7114"/>
                </a:lnTo>
                <a:lnTo>
                  <a:pt x="11956" y="7080"/>
                </a:lnTo>
                <a:lnTo>
                  <a:pt x="11856" y="7023"/>
                </a:lnTo>
                <a:close/>
                <a:moveTo>
                  <a:pt x="12504" y="7438"/>
                </a:moveTo>
                <a:lnTo>
                  <a:pt x="12605" y="7495"/>
                </a:lnTo>
                <a:lnTo>
                  <a:pt x="12624" y="7461"/>
                </a:lnTo>
                <a:lnTo>
                  <a:pt x="12524" y="7404"/>
                </a:lnTo>
                <a:lnTo>
                  <a:pt x="12504" y="7438"/>
                </a:lnTo>
                <a:close/>
                <a:moveTo>
                  <a:pt x="12290" y="7271"/>
                </a:moveTo>
                <a:lnTo>
                  <a:pt x="12190" y="7213"/>
                </a:lnTo>
                <a:lnTo>
                  <a:pt x="12171" y="7247"/>
                </a:lnTo>
                <a:lnTo>
                  <a:pt x="12271" y="7304"/>
                </a:lnTo>
                <a:lnTo>
                  <a:pt x="12290" y="7271"/>
                </a:lnTo>
                <a:close/>
                <a:moveTo>
                  <a:pt x="11456" y="6795"/>
                </a:moveTo>
                <a:lnTo>
                  <a:pt x="11356" y="6738"/>
                </a:lnTo>
                <a:lnTo>
                  <a:pt x="11336" y="6771"/>
                </a:lnTo>
                <a:lnTo>
                  <a:pt x="11437" y="6828"/>
                </a:lnTo>
                <a:lnTo>
                  <a:pt x="11456" y="6795"/>
                </a:lnTo>
                <a:close/>
                <a:moveTo>
                  <a:pt x="12671" y="7533"/>
                </a:moveTo>
                <a:lnTo>
                  <a:pt x="12772" y="7590"/>
                </a:lnTo>
                <a:lnTo>
                  <a:pt x="12791" y="7556"/>
                </a:lnTo>
                <a:lnTo>
                  <a:pt x="12690" y="7499"/>
                </a:lnTo>
                <a:lnTo>
                  <a:pt x="12671" y="7533"/>
                </a:lnTo>
                <a:close/>
                <a:moveTo>
                  <a:pt x="11623" y="6890"/>
                </a:moveTo>
                <a:lnTo>
                  <a:pt x="11523" y="6833"/>
                </a:lnTo>
                <a:lnTo>
                  <a:pt x="11503" y="6866"/>
                </a:lnTo>
                <a:lnTo>
                  <a:pt x="11604" y="6924"/>
                </a:lnTo>
                <a:lnTo>
                  <a:pt x="11623" y="6890"/>
                </a:lnTo>
                <a:close/>
                <a:moveTo>
                  <a:pt x="11003" y="6581"/>
                </a:moveTo>
                <a:lnTo>
                  <a:pt x="11103" y="6638"/>
                </a:lnTo>
                <a:lnTo>
                  <a:pt x="11122" y="6604"/>
                </a:lnTo>
                <a:lnTo>
                  <a:pt x="11022" y="6547"/>
                </a:lnTo>
                <a:lnTo>
                  <a:pt x="11003" y="6581"/>
                </a:lnTo>
                <a:close/>
                <a:moveTo>
                  <a:pt x="11670" y="6962"/>
                </a:moveTo>
                <a:lnTo>
                  <a:pt x="11770" y="7019"/>
                </a:lnTo>
                <a:lnTo>
                  <a:pt x="11790" y="6985"/>
                </a:lnTo>
                <a:lnTo>
                  <a:pt x="11689" y="6928"/>
                </a:lnTo>
                <a:lnTo>
                  <a:pt x="11670" y="6962"/>
                </a:lnTo>
                <a:close/>
                <a:moveTo>
                  <a:pt x="11007" y="4982"/>
                </a:moveTo>
                <a:lnTo>
                  <a:pt x="10989" y="4947"/>
                </a:lnTo>
                <a:lnTo>
                  <a:pt x="10886" y="5000"/>
                </a:lnTo>
                <a:lnTo>
                  <a:pt x="10904" y="5035"/>
                </a:lnTo>
                <a:lnTo>
                  <a:pt x="11007" y="4982"/>
                </a:lnTo>
                <a:close/>
                <a:moveTo>
                  <a:pt x="10836" y="5070"/>
                </a:moveTo>
                <a:lnTo>
                  <a:pt x="10818" y="5036"/>
                </a:lnTo>
                <a:lnTo>
                  <a:pt x="10716" y="5089"/>
                </a:lnTo>
                <a:lnTo>
                  <a:pt x="10734" y="5123"/>
                </a:lnTo>
                <a:lnTo>
                  <a:pt x="10836" y="5070"/>
                </a:lnTo>
                <a:close/>
                <a:moveTo>
                  <a:pt x="10478" y="5212"/>
                </a:moveTo>
                <a:lnTo>
                  <a:pt x="10376" y="5266"/>
                </a:lnTo>
                <a:lnTo>
                  <a:pt x="10393" y="5300"/>
                </a:lnTo>
                <a:lnTo>
                  <a:pt x="10496" y="5247"/>
                </a:lnTo>
                <a:lnTo>
                  <a:pt x="10478" y="5212"/>
                </a:lnTo>
                <a:close/>
                <a:moveTo>
                  <a:pt x="10564" y="5212"/>
                </a:moveTo>
                <a:lnTo>
                  <a:pt x="10666" y="5158"/>
                </a:lnTo>
                <a:lnTo>
                  <a:pt x="10648" y="5124"/>
                </a:lnTo>
                <a:lnTo>
                  <a:pt x="10546" y="5177"/>
                </a:lnTo>
                <a:lnTo>
                  <a:pt x="10564" y="5212"/>
                </a:lnTo>
                <a:close/>
                <a:moveTo>
                  <a:pt x="11227" y="4823"/>
                </a:moveTo>
                <a:lnTo>
                  <a:pt x="11245" y="4858"/>
                </a:lnTo>
                <a:lnTo>
                  <a:pt x="11347" y="4805"/>
                </a:lnTo>
                <a:lnTo>
                  <a:pt x="11329" y="4770"/>
                </a:lnTo>
                <a:lnTo>
                  <a:pt x="11227" y="4823"/>
                </a:lnTo>
                <a:close/>
                <a:moveTo>
                  <a:pt x="11585" y="4681"/>
                </a:moveTo>
                <a:lnTo>
                  <a:pt x="11687" y="4628"/>
                </a:lnTo>
                <a:lnTo>
                  <a:pt x="11670" y="4593"/>
                </a:lnTo>
                <a:lnTo>
                  <a:pt x="11567" y="4647"/>
                </a:lnTo>
                <a:lnTo>
                  <a:pt x="11585" y="4681"/>
                </a:lnTo>
                <a:close/>
                <a:moveTo>
                  <a:pt x="9797" y="5566"/>
                </a:moveTo>
                <a:lnTo>
                  <a:pt x="9728" y="5602"/>
                </a:lnTo>
                <a:cubicBezTo>
                  <a:pt x="9715" y="5582"/>
                  <a:pt x="9698" y="5565"/>
                  <a:pt x="9680" y="5550"/>
                </a:cubicBezTo>
                <a:lnTo>
                  <a:pt x="9700" y="5511"/>
                </a:lnTo>
                <a:lnTo>
                  <a:pt x="9666" y="5493"/>
                </a:lnTo>
                <a:lnTo>
                  <a:pt x="9647" y="5529"/>
                </a:lnTo>
                <a:cubicBezTo>
                  <a:pt x="9614" y="5510"/>
                  <a:pt x="9576" y="5500"/>
                  <a:pt x="9535" y="5500"/>
                </a:cubicBezTo>
                <a:cubicBezTo>
                  <a:pt x="9405" y="5500"/>
                  <a:pt x="9300" y="5605"/>
                  <a:pt x="9300" y="5735"/>
                </a:cubicBezTo>
                <a:cubicBezTo>
                  <a:pt x="9300" y="5865"/>
                  <a:pt x="9405" y="5970"/>
                  <a:pt x="9535" y="5970"/>
                </a:cubicBezTo>
                <a:cubicBezTo>
                  <a:pt x="9620" y="5970"/>
                  <a:pt x="9694" y="5925"/>
                  <a:pt x="9735" y="5858"/>
                </a:cubicBezTo>
                <a:lnTo>
                  <a:pt x="9768" y="5877"/>
                </a:lnTo>
                <a:lnTo>
                  <a:pt x="9787" y="5843"/>
                </a:lnTo>
                <a:lnTo>
                  <a:pt x="9753" y="5823"/>
                </a:lnTo>
                <a:cubicBezTo>
                  <a:pt x="9764" y="5796"/>
                  <a:pt x="9770" y="5766"/>
                  <a:pt x="9770" y="5735"/>
                </a:cubicBezTo>
                <a:cubicBezTo>
                  <a:pt x="9770" y="5699"/>
                  <a:pt x="9762" y="5666"/>
                  <a:pt x="9748" y="5636"/>
                </a:cubicBezTo>
                <a:lnTo>
                  <a:pt x="9815" y="5601"/>
                </a:lnTo>
                <a:lnTo>
                  <a:pt x="9797" y="5566"/>
                </a:lnTo>
                <a:close/>
                <a:moveTo>
                  <a:pt x="12180" y="4328"/>
                </a:moveTo>
                <a:lnTo>
                  <a:pt x="12078" y="4381"/>
                </a:lnTo>
                <a:lnTo>
                  <a:pt x="12096" y="4416"/>
                </a:lnTo>
                <a:lnTo>
                  <a:pt x="12198" y="4363"/>
                </a:lnTo>
                <a:lnTo>
                  <a:pt x="12180" y="4328"/>
                </a:lnTo>
                <a:close/>
                <a:moveTo>
                  <a:pt x="11840" y="4505"/>
                </a:moveTo>
                <a:lnTo>
                  <a:pt x="11738" y="4558"/>
                </a:lnTo>
                <a:lnTo>
                  <a:pt x="11755" y="4593"/>
                </a:lnTo>
                <a:lnTo>
                  <a:pt x="11858" y="4539"/>
                </a:lnTo>
                <a:lnTo>
                  <a:pt x="11840" y="4505"/>
                </a:lnTo>
                <a:close/>
                <a:moveTo>
                  <a:pt x="11415" y="4769"/>
                </a:moveTo>
                <a:lnTo>
                  <a:pt x="11517" y="4716"/>
                </a:lnTo>
                <a:lnTo>
                  <a:pt x="11499" y="4682"/>
                </a:lnTo>
                <a:lnTo>
                  <a:pt x="11397" y="4735"/>
                </a:lnTo>
                <a:lnTo>
                  <a:pt x="11415" y="4769"/>
                </a:lnTo>
                <a:close/>
                <a:moveTo>
                  <a:pt x="12028" y="4451"/>
                </a:moveTo>
                <a:lnTo>
                  <a:pt x="12010" y="4417"/>
                </a:lnTo>
                <a:lnTo>
                  <a:pt x="11908" y="4470"/>
                </a:lnTo>
                <a:lnTo>
                  <a:pt x="11926" y="4504"/>
                </a:lnTo>
                <a:lnTo>
                  <a:pt x="12028" y="4451"/>
                </a:lnTo>
                <a:close/>
                <a:moveTo>
                  <a:pt x="11057" y="4912"/>
                </a:moveTo>
                <a:lnTo>
                  <a:pt x="11074" y="4946"/>
                </a:lnTo>
                <a:lnTo>
                  <a:pt x="11177" y="4893"/>
                </a:lnTo>
                <a:lnTo>
                  <a:pt x="11159" y="4859"/>
                </a:lnTo>
                <a:lnTo>
                  <a:pt x="11057" y="4912"/>
                </a:lnTo>
                <a:close/>
                <a:moveTo>
                  <a:pt x="10223" y="5389"/>
                </a:moveTo>
                <a:lnTo>
                  <a:pt x="10326" y="5335"/>
                </a:lnTo>
                <a:lnTo>
                  <a:pt x="10308" y="5301"/>
                </a:lnTo>
                <a:lnTo>
                  <a:pt x="10205" y="5354"/>
                </a:lnTo>
                <a:lnTo>
                  <a:pt x="10223" y="5389"/>
                </a:lnTo>
                <a:close/>
                <a:moveTo>
                  <a:pt x="10035" y="5442"/>
                </a:moveTo>
                <a:lnTo>
                  <a:pt x="10053" y="5477"/>
                </a:lnTo>
                <a:lnTo>
                  <a:pt x="10155" y="5424"/>
                </a:lnTo>
                <a:lnTo>
                  <a:pt x="10137" y="5389"/>
                </a:lnTo>
                <a:lnTo>
                  <a:pt x="10035" y="5442"/>
                </a:lnTo>
                <a:close/>
                <a:moveTo>
                  <a:pt x="12351" y="4240"/>
                </a:moveTo>
                <a:lnTo>
                  <a:pt x="12248" y="4293"/>
                </a:lnTo>
                <a:lnTo>
                  <a:pt x="12266" y="4327"/>
                </a:lnTo>
                <a:lnTo>
                  <a:pt x="12368" y="4274"/>
                </a:lnTo>
                <a:lnTo>
                  <a:pt x="12351" y="4240"/>
                </a:lnTo>
                <a:close/>
                <a:moveTo>
                  <a:pt x="9865" y="5531"/>
                </a:moveTo>
                <a:lnTo>
                  <a:pt x="9883" y="5565"/>
                </a:lnTo>
                <a:lnTo>
                  <a:pt x="9985" y="5512"/>
                </a:lnTo>
                <a:lnTo>
                  <a:pt x="9967" y="5478"/>
                </a:lnTo>
                <a:lnTo>
                  <a:pt x="9865" y="5531"/>
                </a:lnTo>
                <a:close/>
                <a:moveTo>
                  <a:pt x="384" y="4897"/>
                </a:moveTo>
                <a:lnTo>
                  <a:pt x="398" y="4933"/>
                </a:lnTo>
                <a:lnTo>
                  <a:pt x="509" y="4889"/>
                </a:lnTo>
                <a:lnTo>
                  <a:pt x="495" y="4853"/>
                </a:lnTo>
                <a:lnTo>
                  <a:pt x="384" y="4897"/>
                </a:lnTo>
                <a:close/>
                <a:moveTo>
                  <a:pt x="11" y="5043"/>
                </a:moveTo>
                <a:lnTo>
                  <a:pt x="25" y="5079"/>
                </a:lnTo>
                <a:lnTo>
                  <a:pt x="137" y="5036"/>
                </a:lnTo>
                <a:lnTo>
                  <a:pt x="122" y="4999"/>
                </a:lnTo>
                <a:lnTo>
                  <a:pt x="11" y="5043"/>
                </a:lnTo>
                <a:close/>
                <a:moveTo>
                  <a:pt x="198" y="4970"/>
                </a:moveTo>
                <a:lnTo>
                  <a:pt x="212" y="5006"/>
                </a:lnTo>
                <a:lnTo>
                  <a:pt x="323" y="4962"/>
                </a:lnTo>
                <a:lnTo>
                  <a:pt x="309" y="4926"/>
                </a:lnTo>
                <a:lnTo>
                  <a:pt x="198" y="4970"/>
                </a:lnTo>
                <a:close/>
                <a:moveTo>
                  <a:pt x="4940" y="64"/>
                </a:moveTo>
                <a:lnTo>
                  <a:pt x="4905" y="0"/>
                </a:lnTo>
                <a:lnTo>
                  <a:pt x="4861" y="0"/>
                </a:lnTo>
                <a:lnTo>
                  <a:pt x="4905" y="83"/>
                </a:lnTo>
                <a:lnTo>
                  <a:pt x="4940" y="64"/>
                </a:lnTo>
                <a:close/>
                <a:moveTo>
                  <a:pt x="5225" y="594"/>
                </a:moveTo>
                <a:lnTo>
                  <a:pt x="5168" y="489"/>
                </a:lnTo>
                <a:lnTo>
                  <a:pt x="5134" y="507"/>
                </a:lnTo>
                <a:lnTo>
                  <a:pt x="5191" y="613"/>
                </a:lnTo>
                <a:lnTo>
                  <a:pt x="5225" y="594"/>
                </a:lnTo>
                <a:close/>
                <a:moveTo>
                  <a:pt x="5130" y="418"/>
                </a:moveTo>
                <a:lnTo>
                  <a:pt x="5073" y="312"/>
                </a:lnTo>
                <a:lnTo>
                  <a:pt x="5039" y="331"/>
                </a:lnTo>
                <a:lnTo>
                  <a:pt x="5096" y="436"/>
                </a:lnTo>
                <a:lnTo>
                  <a:pt x="5130" y="418"/>
                </a:lnTo>
                <a:close/>
                <a:moveTo>
                  <a:pt x="5035" y="241"/>
                </a:moveTo>
                <a:lnTo>
                  <a:pt x="4978" y="136"/>
                </a:lnTo>
                <a:lnTo>
                  <a:pt x="4944" y="154"/>
                </a:lnTo>
                <a:lnTo>
                  <a:pt x="5001" y="259"/>
                </a:lnTo>
                <a:lnTo>
                  <a:pt x="5035" y="241"/>
                </a:lnTo>
                <a:close/>
                <a:moveTo>
                  <a:pt x="11786" y="1987"/>
                </a:moveTo>
                <a:lnTo>
                  <a:pt x="11758" y="1961"/>
                </a:lnTo>
                <a:lnTo>
                  <a:pt x="11679" y="2048"/>
                </a:lnTo>
                <a:lnTo>
                  <a:pt x="11708" y="2074"/>
                </a:lnTo>
                <a:lnTo>
                  <a:pt x="11786" y="1987"/>
                </a:lnTo>
                <a:close/>
                <a:moveTo>
                  <a:pt x="11917" y="1842"/>
                </a:moveTo>
                <a:lnTo>
                  <a:pt x="11888" y="1816"/>
                </a:lnTo>
                <a:lnTo>
                  <a:pt x="11810" y="1903"/>
                </a:lnTo>
                <a:lnTo>
                  <a:pt x="11839" y="1929"/>
                </a:lnTo>
                <a:lnTo>
                  <a:pt x="11917" y="1842"/>
                </a:lnTo>
                <a:close/>
                <a:moveTo>
                  <a:pt x="11655" y="2132"/>
                </a:moveTo>
                <a:lnTo>
                  <a:pt x="11627" y="2106"/>
                </a:lnTo>
                <a:lnTo>
                  <a:pt x="11548" y="2193"/>
                </a:lnTo>
                <a:lnTo>
                  <a:pt x="11577" y="2219"/>
                </a:lnTo>
                <a:lnTo>
                  <a:pt x="11655" y="2132"/>
                </a:lnTo>
                <a:close/>
                <a:moveTo>
                  <a:pt x="12048" y="1697"/>
                </a:moveTo>
                <a:lnTo>
                  <a:pt x="12019" y="1671"/>
                </a:lnTo>
                <a:lnTo>
                  <a:pt x="11941" y="1758"/>
                </a:lnTo>
                <a:lnTo>
                  <a:pt x="11970" y="1784"/>
                </a:lnTo>
                <a:lnTo>
                  <a:pt x="12048" y="1697"/>
                </a:lnTo>
                <a:close/>
                <a:moveTo>
                  <a:pt x="13583" y="0"/>
                </a:moveTo>
                <a:lnTo>
                  <a:pt x="13531" y="0"/>
                </a:lnTo>
                <a:lnTo>
                  <a:pt x="13512" y="20"/>
                </a:lnTo>
                <a:lnTo>
                  <a:pt x="13541" y="46"/>
                </a:lnTo>
                <a:lnTo>
                  <a:pt x="13583" y="0"/>
                </a:lnTo>
                <a:close/>
                <a:moveTo>
                  <a:pt x="11524" y="2277"/>
                </a:moveTo>
                <a:lnTo>
                  <a:pt x="11496" y="2251"/>
                </a:lnTo>
                <a:lnTo>
                  <a:pt x="11417" y="2337"/>
                </a:lnTo>
                <a:lnTo>
                  <a:pt x="11446" y="2363"/>
                </a:lnTo>
                <a:lnTo>
                  <a:pt x="11524" y="2277"/>
                </a:lnTo>
                <a:close/>
                <a:moveTo>
                  <a:pt x="12310" y="1408"/>
                </a:moveTo>
                <a:lnTo>
                  <a:pt x="12281" y="1382"/>
                </a:lnTo>
                <a:lnTo>
                  <a:pt x="12203" y="1468"/>
                </a:lnTo>
                <a:lnTo>
                  <a:pt x="12232" y="1494"/>
                </a:lnTo>
                <a:lnTo>
                  <a:pt x="12310" y="1408"/>
                </a:lnTo>
                <a:close/>
                <a:moveTo>
                  <a:pt x="12179" y="1552"/>
                </a:moveTo>
                <a:lnTo>
                  <a:pt x="12150" y="1526"/>
                </a:lnTo>
                <a:lnTo>
                  <a:pt x="12072" y="1613"/>
                </a:lnTo>
                <a:lnTo>
                  <a:pt x="12101" y="1639"/>
                </a:lnTo>
                <a:lnTo>
                  <a:pt x="12179" y="1552"/>
                </a:lnTo>
                <a:close/>
                <a:moveTo>
                  <a:pt x="13096" y="539"/>
                </a:moveTo>
                <a:lnTo>
                  <a:pt x="13067" y="513"/>
                </a:lnTo>
                <a:lnTo>
                  <a:pt x="12989" y="600"/>
                </a:lnTo>
                <a:lnTo>
                  <a:pt x="13017" y="626"/>
                </a:lnTo>
                <a:lnTo>
                  <a:pt x="13096" y="539"/>
                </a:lnTo>
                <a:close/>
                <a:moveTo>
                  <a:pt x="13227" y="394"/>
                </a:moveTo>
                <a:lnTo>
                  <a:pt x="13198" y="368"/>
                </a:lnTo>
                <a:lnTo>
                  <a:pt x="13119" y="455"/>
                </a:lnTo>
                <a:lnTo>
                  <a:pt x="13148" y="481"/>
                </a:lnTo>
                <a:lnTo>
                  <a:pt x="13227" y="394"/>
                </a:lnTo>
                <a:close/>
                <a:moveTo>
                  <a:pt x="13489" y="104"/>
                </a:moveTo>
                <a:lnTo>
                  <a:pt x="13460" y="78"/>
                </a:lnTo>
                <a:lnTo>
                  <a:pt x="13381" y="165"/>
                </a:lnTo>
                <a:lnTo>
                  <a:pt x="13410" y="191"/>
                </a:lnTo>
                <a:lnTo>
                  <a:pt x="13489" y="104"/>
                </a:lnTo>
                <a:close/>
                <a:moveTo>
                  <a:pt x="13358" y="249"/>
                </a:moveTo>
                <a:lnTo>
                  <a:pt x="13329" y="223"/>
                </a:lnTo>
                <a:lnTo>
                  <a:pt x="13250" y="310"/>
                </a:lnTo>
                <a:lnTo>
                  <a:pt x="13279" y="336"/>
                </a:lnTo>
                <a:lnTo>
                  <a:pt x="13358" y="249"/>
                </a:lnTo>
                <a:close/>
                <a:moveTo>
                  <a:pt x="12965" y="684"/>
                </a:moveTo>
                <a:lnTo>
                  <a:pt x="12936" y="658"/>
                </a:lnTo>
                <a:lnTo>
                  <a:pt x="12858" y="744"/>
                </a:lnTo>
                <a:lnTo>
                  <a:pt x="12886" y="770"/>
                </a:lnTo>
                <a:lnTo>
                  <a:pt x="12965" y="684"/>
                </a:lnTo>
                <a:close/>
                <a:moveTo>
                  <a:pt x="12441" y="1263"/>
                </a:moveTo>
                <a:lnTo>
                  <a:pt x="12412" y="1237"/>
                </a:lnTo>
                <a:lnTo>
                  <a:pt x="12334" y="1324"/>
                </a:lnTo>
                <a:lnTo>
                  <a:pt x="12363" y="1350"/>
                </a:lnTo>
                <a:lnTo>
                  <a:pt x="12441" y="1263"/>
                </a:lnTo>
                <a:close/>
                <a:moveTo>
                  <a:pt x="12572" y="1118"/>
                </a:moveTo>
                <a:lnTo>
                  <a:pt x="12543" y="1092"/>
                </a:lnTo>
                <a:lnTo>
                  <a:pt x="12465" y="1179"/>
                </a:lnTo>
                <a:lnTo>
                  <a:pt x="12493" y="1205"/>
                </a:lnTo>
                <a:lnTo>
                  <a:pt x="12572" y="1118"/>
                </a:lnTo>
                <a:close/>
                <a:moveTo>
                  <a:pt x="12703" y="973"/>
                </a:moveTo>
                <a:lnTo>
                  <a:pt x="12674" y="947"/>
                </a:lnTo>
                <a:lnTo>
                  <a:pt x="12596" y="1034"/>
                </a:lnTo>
                <a:lnTo>
                  <a:pt x="12624" y="1060"/>
                </a:lnTo>
                <a:lnTo>
                  <a:pt x="12703" y="973"/>
                </a:lnTo>
                <a:close/>
                <a:moveTo>
                  <a:pt x="12834" y="828"/>
                </a:moveTo>
                <a:lnTo>
                  <a:pt x="12805" y="802"/>
                </a:lnTo>
                <a:lnTo>
                  <a:pt x="12727" y="889"/>
                </a:lnTo>
                <a:lnTo>
                  <a:pt x="12755" y="915"/>
                </a:lnTo>
                <a:lnTo>
                  <a:pt x="12834" y="828"/>
                </a:lnTo>
                <a:close/>
                <a:moveTo>
                  <a:pt x="15728" y="948"/>
                </a:moveTo>
                <a:lnTo>
                  <a:pt x="15651" y="861"/>
                </a:lnTo>
                <a:lnTo>
                  <a:pt x="15622" y="887"/>
                </a:lnTo>
                <a:lnTo>
                  <a:pt x="15699" y="974"/>
                </a:lnTo>
                <a:lnTo>
                  <a:pt x="15728" y="948"/>
                </a:lnTo>
                <a:close/>
                <a:moveTo>
                  <a:pt x="14957" y="81"/>
                </a:moveTo>
                <a:lnTo>
                  <a:pt x="14886" y="0"/>
                </a:lnTo>
                <a:lnTo>
                  <a:pt x="14873" y="0"/>
                </a:lnTo>
                <a:lnTo>
                  <a:pt x="14851" y="20"/>
                </a:lnTo>
                <a:lnTo>
                  <a:pt x="14928" y="106"/>
                </a:lnTo>
                <a:lnTo>
                  <a:pt x="14957" y="81"/>
                </a:lnTo>
                <a:close/>
                <a:moveTo>
                  <a:pt x="15086" y="225"/>
                </a:moveTo>
                <a:lnTo>
                  <a:pt x="15009" y="138"/>
                </a:lnTo>
                <a:lnTo>
                  <a:pt x="14980" y="164"/>
                </a:lnTo>
                <a:lnTo>
                  <a:pt x="15057" y="251"/>
                </a:lnTo>
                <a:lnTo>
                  <a:pt x="15086" y="225"/>
                </a:lnTo>
                <a:close/>
                <a:moveTo>
                  <a:pt x="15214" y="370"/>
                </a:moveTo>
                <a:lnTo>
                  <a:pt x="15137" y="283"/>
                </a:lnTo>
                <a:lnTo>
                  <a:pt x="15108" y="309"/>
                </a:lnTo>
                <a:lnTo>
                  <a:pt x="15185" y="396"/>
                </a:lnTo>
                <a:lnTo>
                  <a:pt x="15214" y="370"/>
                </a:lnTo>
                <a:close/>
                <a:moveTo>
                  <a:pt x="15600" y="803"/>
                </a:moveTo>
                <a:lnTo>
                  <a:pt x="15523" y="717"/>
                </a:lnTo>
                <a:lnTo>
                  <a:pt x="15494" y="742"/>
                </a:lnTo>
                <a:lnTo>
                  <a:pt x="15571" y="829"/>
                </a:lnTo>
                <a:lnTo>
                  <a:pt x="15600" y="803"/>
                </a:lnTo>
                <a:close/>
                <a:moveTo>
                  <a:pt x="15343" y="514"/>
                </a:moveTo>
                <a:lnTo>
                  <a:pt x="15266" y="428"/>
                </a:lnTo>
                <a:lnTo>
                  <a:pt x="15237" y="453"/>
                </a:lnTo>
                <a:lnTo>
                  <a:pt x="15314" y="540"/>
                </a:lnTo>
                <a:lnTo>
                  <a:pt x="15343" y="514"/>
                </a:lnTo>
                <a:close/>
                <a:moveTo>
                  <a:pt x="15471" y="659"/>
                </a:moveTo>
                <a:lnTo>
                  <a:pt x="15394" y="572"/>
                </a:lnTo>
                <a:lnTo>
                  <a:pt x="15365" y="598"/>
                </a:lnTo>
                <a:lnTo>
                  <a:pt x="15442" y="685"/>
                </a:lnTo>
                <a:lnTo>
                  <a:pt x="15471" y="659"/>
                </a:lnTo>
                <a:close/>
                <a:moveTo>
                  <a:pt x="8963" y="1408"/>
                </a:moveTo>
                <a:lnTo>
                  <a:pt x="9066" y="1463"/>
                </a:lnTo>
                <a:lnTo>
                  <a:pt x="9085" y="1429"/>
                </a:lnTo>
                <a:lnTo>
                  <a:pt x="8982" y="1373"/>
                </a:lnTo>
                <a:lnTo>
                  <a:pt x="8963" y="1408"/>
                </a:lnTo>
                <a:close/>
                <a:moveTo>
                  <a:pt x="9942" y="1892"/>
                </a:moveTo>
                <a:lnTo>
                  <a:pt x="9839" y="1837"/>
                </a:lnTo>
                <a:lnTo>
                  <a:pt x="9821" y="1871"/>
                </a:lnTo>
                <a:lnTo>
                  <a:pt x="9924" y="1927"/>
                </a:lnTo>
                <a:lnTo>
                  <a:pt x="9942" y="1892"/>
                </a:lnTo>
                <a:close/>
                <a:moveTo>
                  <a:pt x="10114" y="1985"/>
                </a:moveTo>
                <a:lnTo>
                  <a:pt x="10011" y="1930"/>
                </a:lnTo>
                <a:lnTo>
                  <a:pt x="9992" y="1964"/>
                </a:lnTo>
                <a:lnTo>
                  <a:pt x="10095" y="2019"/>
                </a:lnTo>
                <a:lnTo>
                  <a:pt x="10114" y="1985"/>
                </a:lnTo>
                <a:close/>
                <a:moveTo>
                  <a:pt x="9599" y="1707"/>
                </a:moveTo>
                <a:lnTo>
                  <a:pt x="9496" y="1651"/>
                </a:lnTo>
                <a:lnTo>
                  <a:pt x="9478" y="1686"/>
                </a:lnTo>
                <a:lnTo>
                  <a:pt x="9581" y="1741"/>
                </a:lnTo>
                <a:lnTo>
                  <a:pt x="9599" y="1707"/>
                </a:lnTo>
                <a:close/>
                <a:moveTo>
                  <a:pt x="9135" y="1500"/>
                </a:moveTo>
                <a:lnTo>
                  <a:pt x="9238" y="1556"/>
                </a:lnTo>
                <a:lnTo>
                  <a:pt x="9256" y="1522"/>
                </a:lnTo>
                <a:lnTo>
                  <a:pt x="9153" y="1466"/>
                </a:lnTo>
                <a:lnTo>
                  <a:pt x="9135" y="1500"/>
                </a:lnTo>
                <a:close/>
                <a:moveTo>
                  <a:pt x="9428" y="1614"/>
                </a:moveTo>
                <a:lnTo>
                  <a:pt x="9325" y="1559"/>
                </a:lnTo>
                <a:lnTo>
                  <a:pt x="9306" y="1593"/>
                </a:lnTo>
                <a:lnTo>
                  <a:pt x="9409" y="1648"/>
                </a:lnTo>
                <a:lnTo>
                  <a:pt x="9428" y="1614"/>
                </a:lnTo>
                <a:close/>
                <a:moveTo>
                  <a:pt x="9771" y="1800"/>
                </a:moveTo>
                <a:lnTo>
                  <a:pt x="9668" y="1744"/>
                </a:lnTo>
                <a:lnTo>
                  <a:pt x="9649" y="1778"/>
                </a:lnTo>
                <a:lnTo>
                  <a:pt x="9752" y="1834"/>
                </a:lnTo>
                <a:lnTo>
                  <a:pt x="9771" y="1800"/>
                </a:lnTo>
                <a:close/>
                <a:moveTo>
                  <a:pt x="10285" y="2078"/>
                </a:moveTo>
                <a:lnTo>
                  <a:pt x="10182" y="2022"/>
                </a:lnTo>
                <a:lnTo>
                  <a:pt x="10164" y="2056"/>
                </a:lnTo>
                <a:lnTo>
                  <a:pt x="10267" y="2112"/>
                </a:lnTo>
                <a:lnTo>
                  <a:pt x="10285" y="2078"/>
                </a:lnTo>
                <a:close/>
                <a:moveTo>
                  <a:pt x="10457" y="2171"/>
                </a:moveTo>
                <a:lnTo>
                  <a:pt x="10354" y="2115"/>
                </a:lnTo>
                <a:lnTo>
                  <a:pt x="10335" y="2149"/>
                </a:lnTo>
                <a:lnTo>
                  <a:pt x="10438" y="2205"/>
                </a:lnTo>
                <a:lnTo>
                  <a:pt x="10457" y="2171"/>
                </a:lnTo>
                <a:close/>
                <a:moveTo>
                  <a:pt x="10628" y="2263"/>
                </a:moveTo>
                <a:lnTo>
                  <a:pt x="10525" y="2208"/>
                </a:lnTo>
                <a:lnTo>
                  <a:pt x="10507" y="2242"/>
                </a:lnTo>
                <a:lnTo>
                  <a:pt x="10610" y="2297"/>
                </a:lnTo>
                <a:lnTo>
                  <a:pt x="10628" y="2263"/>
                </a:lnTo>
                <a:close/>
                <a:moveTo>
                  <a:pt x="10800" y="2356"/>
                </a:moveTo>
                <a:lnTo>
                  <a:pt x="10697" y="2300"/>
                </a:lnTo>
                <a:lnTo>
                  <a:pt x="10678" y="2334"/>
                </a:lnTo>
                <a:lnTo>
                  <a:pt x="10781" y="2390"/>
                </a:lnTo>
                <a:lnTo>
                  <a:pt x="10800" y="2356"/>
                </a:lnTo>
                <a:close/>
                <a:moveTo>
                  <a:pt x="10971" y="2449"/>
                </a:moveTo>
                <a:lnTo>
                  <a:pt x="10868" y="2393"/>
                </a:lnTo>
                <a:lnTo>
                  <a:pt x="10850" y="2427"/>
                </a:lnTo>
                <a:lnTo>
                  <a:pt x="10953" y="2483"/>
                </a:lnTo>
                <a:lnTo>
                  <a:pt x="10971" y="2449"/>
                </a:lnTo>
                <a:close/>
                <a:moveTo>
                  <a:pt x="7370" y="502"/>
                </a:moveTo>
                <a:lnTo>
                  <a:pt x="7267" y="446"/>
                </a:lnTo>
                <a:lnTo>
                  <a:pt x="7248" y="481"/>
                </a:lnTo>
                <a:lnTo>
                  <a:pt x="7351" y="536"/>
                </a:lnTo>
                <a:lnTo>
                  <a:pt x="7370" y="502"/>
                </a:lnTo>
                <a:close/>
                <a:moveTo>
                  <a:pt x="7198" y="409"/>
                </a:moveTo>
                <a:lnTo>
                  <a:pt x="7095" y="354"/>
                </a:lnTo>
                <a:lnTo>
                  <a:pt x="7077" y="388"/>
                </a:lnTo>
                <a:lnTo>
                  <a:pt x="7180" y="443"/>
                </a:lnTo>
                <a:lnTo>
                  <a:pt x="7198" y="409"/>
                </a:lnTo>
                <a:close/>
                <a:moveTo>
                  <a:pt x="7027" y="317"/>
                </a:moveTo>
                <a:lnTo>
                  <a:pt x="6924" y="261"/>
                </a:lnTo>
                <a:lnTo>
                  <a:pt x="6905" y="295"/>
                </a:lnTo>
                <a:lnTo>
                  <a:pt x="7008" y="351"/>
                </a:lnTo>
                <a:lnTo>
                  <a:pt x="7027" y="317"/>
                </a:lnTo>
                <a:close/>
                <a:moveTo>
                  <a:pt x="7541" y="595"/>
                </a:moveTo>
                <a:lnTo>
                  <a:pt x="7438" y="539"/>
                </a:lnTo>
                <a:lnTo>
                  <a:pt x="7420" y="573"/>
                </a:lnTo>
                <a:lnTo>
                  <a:pt x="7523" y="629"/>
                </a:lnTo>
                <a:lnTo>
                  <a:pt x="7541" y="595"/>
                </a:lnTo>
                <a:close/>
                <a:moveTo>
                  <a:pt x="6855" y="224"/>
                </a:moveTo>
                <a:lnTo>
                  <a:pt x="6752" y="168"/>
                </a:lnTo>
                <a:lnTo>
                  <a:pt x="6734" y="202"/>
                </a:lnTo>
                <a:lnTo>
                  <a:pt x="6837" y="258"/>
                </a:lnTo>
                <a:lnTo>
                  <a:pt x="6855" y="224"/>
                </a:lnTo>
                <a:close/>
                <a:moveTo>
                  <a:pt x="7884" y="780"/>
                </a:moveTo>
                <a:lnTo>
                  <a:pt x="7781" y="725"/>
                </a:lnTo>
                <a:lnTo>
                  <a:pt x="7763" y="759"/>
                </a:lnTo>
                <a:lnTo>
                  <a:pt x="7866" y="814"/>
                </a:lnTo>
                <a:lnTo>
                  <a:pt x="7884" y="780"/>
                </a:lnTo>
                <a:close/>
                <a:moveTo>
                  <a:pt x="8570" y="1151"/>
                </a:moveTo>
                <a:lnTo>
                  <a:pt x="8467" y="1095"/>
                </a:lnTo>
                <a:lnTo>
                  <a:pt x="8449" y="1129"/>
                </a:lnTo>
                <a:lnTo>
                  <a:pt x="8552" y="1185"/>
                </a:lnTo>
                <a:lnTo>
                  <a:pt x="8570" y="1151"/>
                </a:lnTo>
                <a:close/>
                <a:moveTo>
                  <a:pt x="8742" y="1244"/>
                </a:moveTo>
                <a:lnTo>
                  <a:pt x="8639" y="1188"/>
                </a:lnTo>
                <a:lnTo>
                  <a:pt x="8620" y="1222"/>
                </a:lnTo>
                <a:lnTo>
                  <a:pt x="8723" y="1278"/>
                </a:lnTo>
                <a:lnTo>
                  <a:pt x="8742" y="1244"/>
                </a:lnTo>
                <a:close/>
                <a:moveTo>
                  <a:pt x="8399" y="1058"/>
                </a:moveTo>
                <a:lnTo>
                  <a:pt x="8296" y="1003"/>
                </a:lnTo>
                <a:lnTo>
                  <a:pt x="8277" y="1037"/>
                </a:lnTo>
                <a:lnTo>
                  <a:pt x="8380" y="1092"/>
                </a:lnTo>
                <a:lnTo>
                  <a:pt x="8399" y="1058"/>
                </a:lnTo>
                <a:close/>
                <a:moveTo>
                  <a:pt x="8056" y="873"/>
                </a:moveTo>
                <a:lnTo>
                  <a:pt x="7953" y="817"/>
                </a:lnTo>
                <a:lnTo>
                  <a:pt x="7934" y="851"/>
                </a:lnTo>
                <a:lnTo>
                  <a:pt x="8037" y="907"/>
                </a:lnTo>
                <a:lnTo>
                  <a:pt x="8056" y="873"/>
                </a:lnTo>
                <a:close/>
                <a:moveTo>
                  <a:pt x="7713" y="687"/>
                </a:moveTo>
                <a:lnTo>
                  <a:pt x="7610" y="632"/>
                </a:lnTo>
                <a:lnTo>
                  <a:pt x="7591" y="666"/>
                </a:lnTo>
                <a:lnTo>
                  <a:pt x="7694" y="722"/>
                </a:lnTo>
                <a:lnTo>
                  <a:pt x="7713" y="687"/>
                </a:lnTo>
                <a:close/>
                <a:moveTo>
                  <a:pt x="8810" y="1281"/>
                </a:moveTo>
                <a:lnTo>
                  <a:pt x="8792" y="1315"/>
                </a:lnTo>
                <a:lnTo>
                  <a:pt x="8895" y="1370"/>
                </a:lnTo>
                <a:lnTo>
                  <a:pt x="8913" y="1336"/>
                </a:lnTo>
                <a:lnTo>
                  <a:pt x="8810" y="1281"/>
                </a:lnTo>
                <a:close/>
                <a:moveTo>
                  <a:pt x="8227" y="965"/>
                </a:moveTo>
                <a:lnTo>
                  <a:pt x="8124" y="910"/>
                </a:lnTo>
                <a:lnTo>
                  <a:pt x="8106" y="944"/>
                </a:lnTo>
                <a:lnTo>
                  <a:pt x="8209" y="1000"/>
                </a:lnTo>
                <a:lnTo>
                  <a:pt x="8227" y="965"/>
                </a:lnTo>
                <a:close/>
                <a:moveTo>
                  <a:pt x="5748" y="531"/>
                </a:moveTo>
                <a:lnTo>
                  <a:pt x="5725" y="499"/>
                </a:lnTo>
                <a:lnTo>
                  <a:pt x="5632" y="565"/>
                </a:lnTo>
                <a:lnTo>
                  <a:pt x="5655" y="597"/>
                </a:lnTo>
                <a:lnTo>
                  <a:pt x="5748" y="531"/>
                </a:lnTo>
                <a:close/>
                <a:moveTo>
                  <a:pt x="5903" y="422"/>
                </a:moveTo>
                <a:lnTo>
                  <a:pt x="5880" y="390"/>
                </a:lnTo>
                <a:lnTo>
                  <a:pt x="5787" y="456"/>
                </a:lnTo>
                <a:lnTo>
                  <a:pt x="5810" y="487"/>
                </a:lnTo>
                <a:lnTo>
                  <a:pt x="5903" y="422"/>
                </a:lnTo>
                <a:close/>
                <a:moveTo>
                  <a:pt x="6190" y="171"/>
                </a:moveTo>
                <a:lnTo>
                  <a:pt x="6097" y="237"/>
                </a:lnTo>
                <a:lnTo>
                  <a:pt x="6120" y="269"/>
                </a:lnTo>
                <a:lnTo>
                  <a:pt x="6213" y="203"/>
                </a:lnTo>
                <a:lnTo>
                  <a:pt x="6190" y="171"/>
                </a:lnTo>
                <a:close/>
                <a:moveTo>
                  <a:pt x="6058" y="312"/>
                </a:moveTo>
                <a:lnTo>
                  <a:pt x="6035" y="280"/>
                </a:lnTo>
                <a:lnTo>
                  <a:pt x="5942" y="346"/>
                </a:lnTo>
                <a:lnTo>
                  <a:pt x="5965" y="378"/>
                </a:lnTo>
                <a:lnTo>
                  <a:pt x="6058" y="312"/>
                </a:lnTo>
                <a:close/>
                <a:moveTo>
                  <a:pt x="358" y="3522"/>
                </a:moveTo>
                <a:lnTo>
                  <a:pt x="322" y="3537"/>
                </a:lnTo>
                <a:lnTo>
                  <a:pt x="367" y="3646"/>
                </a:lnTo>
                <a:lnTo>
                  <a:pt x="403" y="3631"/>
                </a:lnTo>
                <a:lnTo>
                  <a:pt x="358" y="3522"/>
                </a:lnTo>
                <a:close/>
                <a:moveTo>
                  <a:pt x="292" y="3465"/>
                </a:moveTo>
                <a:lnTo>
                  <a:pt x="328" y="3450"/>
                </a:lnTo>
                <a:lnTo>
                  <a:pt x="283" y="3341"/>
                </a:lnTo>
                <a:lnTo>
                  <a:pt x="247" y="3356"/>
                </a:lnTo>
                <a:lnTo>
                  <a:pt x="292" y="3465"/>
                </a:lnTo>
                <a:close/>
                <a:moveTo>
                  <a:pt x="133" y="2979"/>
                </a:moveTo>
                <a:lnTo>
                  <a:pt x="97" y="2994"/>
                </a:lnTo>
                <a:lnTo>
                  <a:pt x="142" y="3103"/>
                </a:lnTo>
                <a:lnTo>
                  <a:pt x="178" y="3088"/>
                </a:lnTo>
                <a:lnTo>
                  <a:pt x="133" y="2979"/>
                </a:lnTo>
                <a:close/>
                <a:moveTo>
                  <a:pt x="441" y="3827"/>
                </a:moveTo>
                <a:lnTo>
                  <a:pt x="477" y="3812"/>
                </a:lnTo>
                <a:lnTo>
                  <a:pt x="433" y="3704"/>
                </a:lnTo>
                <a:lnTo>
                  <a:pt x="397" y="3718"/>
                </a:lnTo>
                <a:lnTo>
                  <a:pt x="441" y="3827"/>
                </a:lnTo>
                <a:close/>
                <a:moveTo>
                  <a:pt x="253" y="3269"/>
                </a:moveTo>
                <a:lnTo>
                  <a:pt x="208" y="3160"/>
                </a:lnTo>
                <a:lnTo>
                  <a:pt x="172" y="3175"/>
                </a:lnTo>
                <a:lnTo>
                  <a:pt x="217" y="3284"/>
                </a:lnTo>
                <a:lnTo>
                  <a:pt x="253" y="3269"/>
                </a:lnTo>
                <a:close/>
                <a:moveTo>
                  <a:pt x="666" y="4370"/>
                </a:moveTo>
                <a:lnTo>
                  <a:pt x="702" y="4355"/>
                </a:lnTo>
                <a:lnTo>
                  <a:pt x="657" y="4247"/>
                </a:lnTo>
                <a:lnTo>
                  <a:pt x="621" y="4262"/>
                </a:lnTo>
                <a:lnTo>
                  <a:pt x="666" y="4370"/>
                </a:lnTo>
                <a:close/>
                <a:moveTo>
                  <a:pt x="507" y="3885"/>
                </a:moveTo>
                <a:lnTo>
                  <a:pt x="471" y="3900"/>
                </a:lnTo>
                <a:lnTo>
                  <a:pt x="516" y="4008"/>
                </a:lnTo>
                <a:lnTo>
                  <a:pt x="552" y="3993"/>
                </a:lnTo>
                <a:lnTo>
                  <a:pt x="507" y="3885"/>
                </a:lnTo>
                <a:close/>
                <a:moveTo>
                  <a:pt x="0" y="2656"/>
                </a:moveTo>
                <a:lnTo>
                  <a:pt x="0" y="2737"/>
                </a:lnTo>
                <a:lnTo>
                  <a:pt x="29" y="2725"/>
                </a:lnTo>
                <a:lnTo>
                  <a:pt x="0" y="2656"/>
                </a:lnTo>
                <a:close/>
                <a:moveTo>
                  <a:pt x="68" y="2921"/>
                </a:moveTo>
                <a:lnTo>
                  <a:pt x="103" y="2907"/>
                </a:lnTo>
                <a:lnTo>
                  <a:pt x="59" y="2798"/>
                </a:lnTo>
                <a:lnTo>
                  <a:pt x="23" y="2813"/>
                </a:lnTo>
                <a:lnTo>
                  <a:pt x="68" y="2921"/>
                </a:lnTo>
                <a:close/>
                <a:moveTo>
                  <a:pt x="627" y="4174"/>
                </a:moveTo>
                <a:lnTo>
                  <a:pt x="582" y="4066"/>
                </a:lnTo>
                <a:lnTo>
                  <a:pt x="546" y="4081"/>
                </a:lnTo>
                <a:lnTo>
                  <a:pt x="591" y="4189"/>
                </a:lnTo>
                <a:lnTo>
                  <a:pt x="627" y="4174"/>
                </a:lnTo>
                <a:close/>
                <a:moveTo>
                  <a:pt x="741" y="4551"/>
                </a:moveTo>
                <a:lnTo>
                  <a:pt x="776" y="4536"/>
                </a:lnTo>
                <a:lnTo>
                  <a:pt x="732" y="4428"/>
                </a:lnTo>
                <a:lnTo>
                  <a:pt x="696" y="4443"/>
                </a:lnTo>
                <a:lnTo>
                  <a:pt x="741" y="4551"/>
                </a:lnTo>
                <a:close/>
                <a:moveTo>
                  <a:pt x="13042" y="17622"/>
                </a:moveTo>
                <a:lnTo>
                  <a:pt x="13050" y="17660"/>
                </a:lnTo>
                <a:lnTo>
                  <a:pt x="13162" y="17636"/>
                </a:lnTo>
                <a:lnTo>
                  <a:pt x="13154" y="17598"/>
                </a:lnTo>
                <a:lnTo>
                  <a:pt x="13042" y="17622"/>
                </a:lnTo>
                <a:close/>
                <a:moveTo>
                  <a:pt x="12855" y="17662"/>
                </a:moveTo>
                <a:lnTo>
                  <a:pt x="12863" y="17700"/>
                </a:lnTo>
                <a:lnTo>
                  <a:pt x="12976" y="17676"/>
                </a:lnTo>
                <a:lnTo>
                  <a:pt x="12968" y="17638"/>
                </a:lnTo>
                <a:lnTo>
                  <a:pt x="12855" y="17662"/>
                </a:lnTo>
                <a:close/>
                <a:moveTo>
                  <a:pt x="12669" y="17702"/>
                </a:moveTo>
                <a:lnTo>
                  <a:pt x="12677" y="17740"/>
                </a:lnTo>
                <a:lnTo>
                  <a:pt x="12789" y="17716"/>
                </a:lnTo>
                <a:lnTo>
                  <a:pt x="12781" y="17678"/>
                </a:lnTo>
                <a:lnTo>
                  <a:pt x="12669" y="17702"/>
                </a:lnTo>
                <a:close/>
                <a:moveTo>
                  <a:pt x="12595" y="17717"/>
                </a:moveTo>
                <a:lnTo>
                  <a:pt x="12511" y="17735"/>
                </a:lnTo>
                <a:cubicBezTo>
                  <a:pt x="12492" y="17669"/>
                  <a:pt x="12445" y="17615"/>
                  <a:pt x="12383" y="17587"/>
                </a:cubicBezTo>
                <a:lnTo>
                  <a:pt x="12409" y="17546"/>
                </a:lnTo>
                <a:lnTo>
                  <a:pt x="12376" y="17525"/>
                </a:lnTo>
                <a:lnTo>
                  <a:pt x="12346" y="17573"/>
                </a:lnTo>
                <a:cubicBezTo>
                  <a:pt x="12326" y="17568"/>
                  <a:pt x="12306" y="17565"/>
                  <a:pt x="12285" y="17565"/>
                </a:cubicBezTo>
                <a:cubicBezTo>
                  <a:pt x="12155" y="17565"/>
                  <a:pt x="12050" y="17670"/>
                  <a:pt x="12050" y="17800"/>
                </a:cubicBezTo>
                <a:cubicBezTo>
                  <a:pt x="12050" y="17805"/>
                  <a:pt x="12050" y="17810"/>
                  <a:pt x="12051" y="17815"/>
                </a:cubicBezTo>
                <a:lnTo>
                  <a:pt x="11943" y="17833"/>
                </a:lnTo>
                <a:lnTo>
                  <a:pt x="11949" y="17872"/>
                </a:lnTo>
                <a:lnTo>
                  <a:pt x="12056" y="17853"/>
                </a:lnTo>
                <a:cubicBezTo>
                  <a:pt x="12080" y="17957"/>
                  <a:pt x="12173" y="18035"/>
                  <a:pt x="12285" y="18035"/>
                </a:cubicBezTo>
                <a:cubicBezTo>
                  <a:pt x="12415" y="18035"/>
                  <a:pt x="12520" y="17930"/>
                  <a:pt x="12520" y="17800"/>
                </a:cubicBezTo>
                <a:cubicBezTo>
                  <a:pt x="12520" y="17791"/>
                  <a:pt x="12519" y="17782"/>
                  <a:pt x="12518" y="17773"/>
                </a:cubicBezTo>
                <a:lnTo>
                  <a:pt x="12603" y="17755"/>
                </a:lnTo>
                <a:lnTo>
                  <a:pt x="12595" y="17717"/>
                </a:lnTo>
                <a:close/>
                <a:moveTo>
                  <a:pt x="13974" y="17424"/>
                </a:moveTo>
                <a:lnTo>
                  <a:pt x="13982" y="17462"/>
                </a:lnTo>
                <a:lnTo>
                  <a:pt x="14095" y="17438"/>
                </a:lnTo>
                <a:lnTo>
                  <a:pt x="14087" y="17400"/>
                </a:lnTo>
                <a:lnTo>
                  <a:pt x="13974" y="17424"/>
                </a:lnTo>
                <a:close/>
                <a:moveTo>
                  <a:pt x="14161" y="17384"/>
                </a:moveTo>
                <a:lnTo>
                  <a:pt x="14169" y="17422"/>
                </a:lnTo>
                <a:lnTo>
                  <a:pt x="14281" y="17398"/>
                </a:lnTo>
                <a:lnTo>
                  <a:pt x="14273" y="17360"/>
                </a:lnTo>
                <a:lnTo>
                  <a:pt x="14161" y="17384"/>
                </a:lnTo>
                <a:close/>
                <a:moveTo>
                  <a:pt x="13788" y="17464"/>
                </a:moveTo>
                <a:lnTo>
                  <a:pt x="13796" y="17502"/>
                </a:lnTo>
                <a:lnTo>
                  <a:pt x="13908" y="17478"/>
                </a:lnTo>
                <a:lnTo>
                  <a:pt x="13900" y="17440"/>
                </a:lnTo>
                <a:lnTo>
                  <a:pt x="13788" y="17464"/>
                </a:lnTo>
                <a:close/>
                <a:moveTo>
                  <a:pt x="13601" y="17503"/>
                </a:moveTo>
                <a:lnTo>
                  <a:pt x="13609" y="17541"/>
                </a:lnTo>
                <a:lnTo>
                  <a:pt x="13722" y="17517"/>
                </a:lnTo>
                <a:lnTo>
                  <a:pt x="13714" y="17479"/>
                </a:lnTo>
                <a:lnTo>
                  <a:pt x="13601" y="17503"/>
                </a:lnTo>
                <a:close/>
                <a:moveTo>
                  <a:pt x="13228" y="17583"/>
                </a:moveTo>
                <a:lnTo>
                  <a:pt x="13236" y="17621"/>
                </a:lnTo>
                <a:lnTo>
                  <a:pt x="13349" y="17597"/>
                </a:lnTo>
                <a:lnTo>
                  <a:pt x="13341" y="17559"/>
                </a:lnTo>
                <a:lnTo>
                  <a:pt x="13228" y="17583"/>
                </a:lnTo>
                <a:close/>
                <a:moveTo>
                  <a:pt x="13415" y="17543"/>
                </a:moveTo>
                <a:lnTo>
                  <a:pt x="13423" y="17581"/>
                </a:lnTo>
                <a:lnTo>
                  <a:pt x="13535" y="17557"/>
                </a:lnTo>
                <a:lnTo>
                  <a:pt x="13527" y="17519"/>
                </a:lnTo>
                <a:lnTo>
                  <a:pt x="13415" y="17543"/>
                </a:lnTo>
                <a:close/>
                <a:moveTo>
                  <a:pt x="16359" y="11243"/>
                </a:moveTo>
                <a:lnTo>
                  <a:pt x="16297" y="11342"/>
                </a:lnTo>
                <a:lnTo>
                  <a:pt x="16329" y="11363"/>
                </a:lnTo>
                <a:lnTo>
                  <a:pt x="16392" y="11263"/>
                </a:lnTo>
                <a:lnTo>
                  <a:pt x="16359" y="11243"/>
                </a:lnTo>
                <a:close/>
                <a:moveTo>
                  <a:pt x="14368" y="14384"/>
                </a:moveTo>
                <a:lnTo>
                  <a:pt x="14305" y="14483"/>
                </a:lnTo>
                <a:lnTo>
                  <a:pt x="14338" y="14504"/>
                </a:lnTo>
                <a:lnTo>
                  <a:pt x="14401" y="14405"/>
                </a:lnTo>
                <a:lnTo>
                  <a:pt x="14368" y="14384"/>
                </a:lnTo>
                <a:close/>
                <a:moveTo>
                  <a:pt x="16224" y="11528"/>
                </a:moveTo>
                <a:lnTo>
                  <a:pt x="16287" y="11429"/>
                </a:lnTo>
                <a:lnTo>
                  <a:pt x="16254" y="11408"/>
                </a:lnTo>
                <a:lnTo>
                  <a:pt x="16192" y="11507"/>
                </a:lnTo>
                <a:lnTo>
                  <a:pt x="16224" y="11528"/>
                </a:lnTo>
                <a:close/>
                <a:moveTo>
                  <a:pt x="14515" y="14152"/>
                </a:moveTo>
                <a:lnTo>
                  <a:pt x="14547" y="14173"/>
                </a:lnTo>
                <a:lnTo>
                  <a:pt x="14610" y="14074"/>
                </a:lnTo>
                <a:lnTo>
                  <a:pt x="14577" y="14053"/>
                </a:lnTo>
                <a:lnTo>
                  <a:pt x="14515" y="14152"/>
                </a:lnTo>
                <a:close/>
                <a:moveTo>
                  <a:pt x="14410" y="14318"/>
                </a:moveTo>
                <a:lnTo>
                  <a:pt x="14443" y="14338"/>
                </a:lnTo>
                <a:lnTo>
                  <a:pt x="14505" y="14239"/>
                </a:lnTo>
                <a:lnTo>
                  <a:pt x="14473" y="14219"/>
                </a:lnTo>
                <a:lnTo>
                  <a:pt x="14410" y="14318"/>
                </a:lnTo>
                <a:close/>
                <a:moveTo>
                  <a:pt x="14200" y="14648"/>
                </a:moveTo>
                <a:lnTo>
                  <a:pt x="14233" y="14669"/>
                </a:lnTo>
                <a:lnTo>
                  <a:pt x="14296" y="14570"/>
                </a:lnTo>
                <a:lnTo>
                  <a:pt x="14263" y="14549"/>
                </a:lnTo>
                <a:lnTo>
                  <a:pt x="14200" y="14648"/>
                </a:lnTo>
                <a:close/>
                <a:moveTo>
                  <a:pt x="16497" y="11098"/>
                </a:moveTo>
                <a:lnTo>
                  <a:pt x="16464" y="11077"/>
                </a:lnTo>
                <a:lnTo>
                  <a:pt x="16401" y="11176"/>
                </a:lnTo>
                <a:lnTo>
                  <a:pt x="16434" y="11197"/>
                </a:lnTo>
                <a:lnTo>
                  <a:pt x="16497" y="11098"/>
                </a:lnTo>
                <a:close/>
                <a:moveTo>
                  <a:pt x="14158" y="14715"/>
                </a:moveTo>
                <a:lnTo>
                  <a:pt x="14095" y="14814"/>
                </a:lnTo>
                <a:lnTo>
                  <a:pt x="14128" y="14834"/>
                </a:lnTo>
                <a:lnTo>
                  <a:pt x="14191" y="14735"/>
                </a:lnTo>
                <a:lnTo>
                  <a:pt x="14158" y="14715"/>
                </a:lnTo>
                <a:close/>
                <a:moveTo>
                  <a:pt x="16150" y="11573"/>
                </a:moveTo>
                <a:lnTo>
                  <a:pt x="16087" y="11672"/>
                </a:lnTo>
                <a:lnTo>
                  <a:pt x="16120" y="11693"/>
                </a:lnTo>
                <a:lnTo>
                  <a:pt x="16182" y="11594"/>
                </a:lnTo>
                <a:lnTo>
                  <a:pt x="16150" y="11573"/>
                </a:lnTo>
                <a:close/>
                <a:moveTo>
                  <a:pt x="16602" y="10933"/>
                </a:moveTo>
                <a:lnTo>
                  <a:pt x="16569" y="10912"/>
                </a:lnTo>
                <a:lnTo>
                  <a:pt x="16506" y="11011"/>
                </a:lnTo>
                <a:lnTo>
                  <a:pt x="16539" y="11032"/>
                </a:lnTo>
                <a:lnTo>
                  <a:pt x="16602" y="10933"/>
                </a:lnTo>
                <a:close/>
                <a:moveTo>
                  <a:pt x="15700" y="12354"/>
                </a:moveTo>
                <a:lnTo>
                  <a:pt x="15763" y="12255"/>
                </a:lnTo>
                <a:lnTo>
                  <a:pt x="15730" y="12235"/>
                </a:lnTo>
                <a:lnTo>
                  <a:pt x="15668" y="12334"/>
                </a:lnTo>
                <a:lnTo>
                  <a:pt x="15700" y="12354"/>
                </a:lnTo>
                <a:close/>
                <a:moveTo>
                  <a:pt x="15658" y="12421"/>
                </a:moveTo>
                <a:lnTo>
                  <a:pt x="15626" y="12400"/>
                </a:lnTo>
                <a:lnTo>
                  <a:pt x="15563" y="12499"/>
                </a:lnTo>
                <a:lnTo>
                  <a:pt x="15596" y="12520"/>
                </a:lnTo>
                <a:lnTo>
                  <a:pt x="15658" y="12421"/>
                </a:lnTo>
                <a:close/>
                <a:moveTo>
                  <a:pt x="15134" y="13247"/>
                </a:moveTo>
                <a:lnTo>
                  <a:pt x="15101" y="13227"/>
                </a:lnTo>
                <a:lnTo>
                  <a:pt x="15039" y="13326"/>
                </a:lnTo>
                <a:lnTo>
                  <a:pt x="15072" y="13346"/>
                </a:lnTo>
                <a:lnTo>
                  <a:pt x="15134" y="13247"/>
                </a:lnTo>
                <a:close/>
                <a:moveTo>
                  <a:pt x="15029" y="13413"/>
                </a:moveTo>
                <a:lnTo>
                  <a:pt x="14997" y="13392"/>
                </a:lnTo>
                <a:lnTo>
                  <a:pt x="14934" y="13491"/>
                </a:lnTo>
                <a:lnTo>
                  <a:pt x="14967" y="13512"/>
                </a:lnTo>
                <a:lnTo>
                  <a:pt x="15029" y="13413"/>
                </a:lnTo>
                <a:close/>
                <a:moveTo>
                  <a:pt x="16015" y="11858"/>
                </a:moveTo>
                <a:lnTo>
                  <a:pt x="16078" y="11759"/>
                </a:lnTo>
                <a:lnTo>
                  <a:pt x="16045" y="11739"/>
                </a:lnTo>
                <a:lnTo>
                  <a:pt x="15982" y="11838"/>
                </a:lnTo>
                <a:lnTo>
                  <a:pt x="16015" y="11858"/>
                </a:lnTo>
                <a:close/>
                <a:moveTo>
                  <a:pt x="15206" y="13061"/>
                </a:moveTo>
                <a:lnTo>
                  <a:pt x="15144" y="13160"/>
                </a:lnTo>
                <a:lnTo>
                  <a:pt x="15176" y="13181"/>
                </a:lnTo>
                <a:lnTo>
                  <a:pt x="15239" y="13082"/>
                </a:lnTo>
                <a:lnTo>
                  <a:pt x="15206" y="13061"/>
                </a:lnTo>
                <a:close/>
                <a:moveTo>
                  <a:pt x="15458" y="12664"/>
                </a:moveTo>
                <a:lnTo>
                  <a:pt x="15491" y="12685"/>
                </a:lnTo>
                <a:lnTo>
                  <a:pt x="15554" y="12586"/>
                </a:lnTo>
                <a:lnTo>
                  <a:pt x="15521" y="12565"/>
                </a:lnTo>
                <a:lnTo>
                  <a:pt x="15458" y="12664"/>
                </a:lnTo>
                <a:close/>
                <a:moveTo>
                  <a:pt x="14652" y="14008"/>
                </a:moveTo>
                <a:lnTo>
                  <a:pt x="14715" y="13909"/>
                </a:lnTo>
                <a:lnTo>
                  <a:pt x="14682" y="13888"/>
                </a:lnTo>
                <a:lnTo>
                  <a:pt x="14619" y="13987"/>
                </a:lnTo>
                <a:lnTo>
                  <a:pt x="14652" y="14008"/>
                </a:lnTo>
                <a:close/>
                <a:moveTo>
                  <a:pt x="15877" y="12003"/>
                </a:moveTo>
                <a:lnTo>
                  <a:pt x="15910" y="12024"/>
                </a:lnTo>
                <a:lnTo>
                  <a:pt x="15973" y="11925"/>
                </a:lnTo>
                <a:lnTo>
                  <a:pt x="15940" y="11904"/>
                </a:lnTo>
                <a:lnTo>
                  <a:pt x="15877" y="12003"/>
                </a:lnTo>
                <a:close/>
                <a:moveTo>
                  <a:pt x="14724" y="13822"/>
                </a:moveTo>
                <a:lnTo>
                  <a:pt x="14757" y="13842"/>
                </a:lnTo>
                <a:lnTo>
                  <a:pt x="14820" y="13743"/>
                </a:lnTo>
                <a:lnTo>
                  <a:pt x="14787" y="13723"/>
                </a:lnTo>
                <a:lnTo>
                  <a:pt x="14724" y="13822"/>
                </a:lnTo>
                <a:close/>
                <a:moveTo>
                  <a:pt x="14862" y="13677"/>
                </a:moveTo>
                <a:lnTo>
                  <a:pt x="14925" y="13578"/>
                </a:lnTo>
                <a:lnTo>
                  <a:pt x="14892" y="13557"/>
                </a:lnTo>
                <a:lnTo>
                  <a:pt x="14829" y="13656"/>
                </a:lnTo>
                <a:lnTo>
                  <a:pt x="14862" y="13677"/>
                </a:lnTo>
                <a:close/>
                <a:moveTo>
                  <a:pt x="15344" y="12917"/>
                </a:moveTo>
                <a:lnTo>
                  <a:pt x="15311" y="12896"/>
                </a:lnTo>
                <a:lnTo>
                  <a:pt x="15248" y="12995"/>
                </a:lnTo>
                <a:lnTo>
                  <a:pt x="15281" y="13016"/>
                </a:lnTo>
                <a:lnTo>
                  <a:pt x="15344" y="12917"/>
                </a:lnTo>
                <a:close/>
                <a:moveTo>
                  <a:pt x="15772" y="12168"/>
                </a:moveTo>
                <a:lnTo>
                  <a:pt x="15805" y="12189"/>
                </a:lnTo>
                <a:lnTo>
                  <a:pt x="15868" y="12090"/>
                </a:lnTo>
                <a:lnTo>
                  <a:pt x="15835" y="12069"/>
                </a:lnTo>
                <a:lnTo>
                  <a:pt x="15772" y="12168"/>
                </a:lnTo>
                <a:close/>
                <a:moveTo>
                  <a:pt x="15416" y="12731"/>
                </a:moveTo>
                <a:lnTo>
                  <a:pt x="15353" y="12830"/>
                </a:lnTo>
                <a:lnTo>
                  <a:pt x="15386" y="12850"/>
                </a:lnTo>
                <a:lnTo>
                  <a:pt x="15449" y="12751"/>
                </a:lnTo>
                <a:lnTo>
                  <a:pt x="15416" y="12731"/>
                </a:lnTo>
                <a:close/>
                <a:moveTo>
                  <a:pt x="12523" y="17294"/>
                </a:moveTo>
                <a:lnTo>
                  <a:pt x="12556" y="17314"/>
                </a:lnTo>
                <a:lnTo>
                  <a:pt x="12619" y="17215"/>
                </a:lnTo>
                <a:lnTo>
                  <a:pt x="12586" y="17195"/>
                </a:lnTo>
                <a:lnTo>
                  <a:pt x="12523" y="17294"/>
                </a:lnTo>
                <a:close/>
                <a:moveTo>
                  <a:pt x="12691" y="17029"/>
                </a:moveTo>
                <a:lnTo>
                  <a:pt x="12628" y="17128"/>
                </a:lnTo>
                <a:lnTo>
                  <a:pt x="12661" y="17149"/>
                </a:lnTo>
                <a:lnTo>
                  <a:pt x="12723" y="17050"/>
                </a:lnTo>
                <a:lnTo>
                  <a:pt x="12691" y="17029"/>
                </a:lnTo>
                <a:close/>
                <a:moveTo>
                  <a:pt x="12733" y="16963"/>
                </a:moveTo>
                <a:lnTo>
                  <a:pt x="12765" y="16984"/>
                </a:lnTo>
                <a:lnTo>
                  <a:pt x="12828" y="16885"/>
                </a:lnTo>
                <a:lnTo>
                  <a:pt x="12796" y="16864"/>
                </a:lnTo>
                <a:lnTo>
                  <a:pt x="12733" y="16963"/>
                </a:lnTo>
                <a:close/>
                <a:moveTo>
                  <a:pt x="12514" y="17381"/>
                </a:moveTo>
                <a:lnTo>
                  <a:pt x="12481" y="17360"/>
                </a:lnTo>
                <a:lnTo>
                  <a:pt x="12418" y="17459"/>
                </a:lnTo>
                <a:lnTo>
                  <a:pt x="12451" y="17480"/>
                </a:lnTo>
                <a:lnTo>
                  <a:pt x="12514" y="17381"/>
                </a:lnTo>
                <a:close/>
                <a:moveTo>
                  <a:pt x="13949" y="15045"/>
                </a:moveTo>
                <a:lnTo>
                  <a:pt x="13886" y="15144"/>
                </a:lnTo>
                <a:lnTo>
                  <a:pt x="13918" y="15165"/>
                </a:lnTo>
                <a:lnTo>
                  <a:pt x="13981" y="15066"/>
                </a:lnTo>
                <a:lnTo>
                  <a:pt x="13949" y="15045"/>
                </a:lnTo>
                <a:close/>
                <a:moveTo>
                  <a:pt x="14023" y="15000"/>
                </a:moveTo>
                <a:lnTo>
                  <a:pt x="14086" y="14901"/>
                </a:lnTo>
                <a:lnTo>
                  <a:pt x="14053" y="14880"/>
                </a:lnTo>
                <a:lnTo>
                  <a:pt x="13991" y="14979"/>
                </a:lnTo>
                <a:lnTo>
                  <a:pt x="14023" y="15000"/>
                </a:lnTo>
                <a:close/>
                <a:moveTo>
                  <a:pt x="13143" y="16389"/>
                </a:moveTo>
                <a:lnTo>
                  <a:pt x="13110" y="16368"/>
                </a:lnTo>
                <a:lnTo>
                  <a:pt x="13047" y="16467"/>
                </a:lnTo>
                <a:lnTo>
                  <a:pt x="13080" y="16488"/>
                </a:lnTo>
                <a:lnTo>
                  <a:pt x="13143" y="16389"/>
                </a:lnTo>
                <a:close/>
                <a:moveTo>
                  <a:pt x="13667" y="15562"/>
                </a:moveTo>
                <a:lnTo>
                  <a:pt x="13634" y="15541"/>
                </a:lnTo>
                <a:lnTo>
                  <a:pt x="13571" y="15640"/>
                </a:lnTo>
                <a:lnTo>
                  <a:pt x="13604" y="15661"/>
                </a:lnTo>
                <a:lnTo>
                  <a:pt x="13667" y="15562"/>
                </a:lnTo>
                <a:close/>
                <a:moveTo>
                  <a:pt x="13466" y="15806"/>
                </a:moveTo>
                <a:lnTo>
                  <a:pt x="13499" y="15826"/>
                </a:lnTo>
                <a:lnTo>
                  <a:pt x="13562" y="15727"/>
                </a:lnTo>
                <a:lnTo>
                  <a:pt x="13529" y="15707"/>
                </a:lnTo>
                <a:lnTo>
                  <a:pt x="13466" y="15806"/>
                </a:lnTo>
                <a:close/>
                <a:moveTo>
                  <a:pt x="13876" y="15231"/>
                </a:moveTo>
                <a:lnTo>
                  <a:pt x="13844" y="15211"/>
                </a:lnTo>
                <a:lnTo>
                  <a:pt x="13781" y="15310"/>
                </a:lnTo>
                <a:lnTo>
                  <a:pt x="13814" y="15330"/>
                </a:lnTo>
                <a:lnTo>
                  <a:pt x="13876" y="15231"/>
                </a:lnTo>
                <a:close/>
                <a:moveTo>
                  <a:pt x="13676" y="15475"/>
                </a:moveTo>
                <a:lnTo>
                  <a:pt x="13709" y="15496"/>
                </a:lnTo>
                <a:lnTo>
                  <a:pt x="13772" y="15397"/>
                </a:lnTo>
                <a:lnTo>
                  <a:pt x="13739" y="15376"/>
                </a:lnTo>
                <a:lnTo>
                  <a:pt x="13676" y="15475"/>
                </a:lnTo>
                <a:close/>
                <a:moveTo>
                  <a:pt x="12942" y="16632"/>
                </a:moveTo>
                <a:lnTo>
                  <a:pt x="12975" y="16653"/>
                </a:lnTo>
                <a:lnTo>
                  <a:pt x="13038" y="16554"/>
                </a:lnTo>
                <a:lnTo>
                  <a:pt x="13005" y="16533"/>
                </a:lnTo>
                <a:lnTo>
                  <a:pt x="12942" y="16632"/>
                </a:lnTo>
                <a:close/>
                <a:moveTo>
                  <a:pt x="13257" y="16136"/>
                </a:moveTo>
                <a:lnTo>
                  <a:pt x="13290" y="16157"/>
                </a:lnTo>
                <a:lnTo>
                  <a:pt x="13352" y="16058"/>
                </a:lnTo>
                <a:lnTo>
                  <a:pt x="13320" y="16037"/>
                </a:lnTo>
                <a:lnTo>
                  <a:pt x="13257" y="16136"/>
                </a:lnTo>
                <a:close/>
                <a:moveTo>
                  <a:pt x="12933" y="16719"/>
                </a:moveTo>
                <a:lnTo>
                  <a:pt x="12900" y="16699"/>
                </a:lnTo>
                <a:lnTo>
                  <a:pt x="12837" y="16798"/>
                </a:lnTo>
                <a:lnTo>
                  <a:pt x="12870" y="16818"/>
                </a:lnTo>
                <a:lnTo>
                  <a:pt x="12933" y="16719"/>
                </a:lnTo>
                <a:close/>
                <a:moveTo>
                  <a:pt x="13215" y="16203"/>
                </a:moveTo>
                <a:lnTo>
                  <a:pt x="13152" y="16302"/>
                </a:lnTo>
                <a:lnTo>
                  <a:pt x="13185" y="16322"/>
                </a:lnTo>
                <a:lnTo>
                  <a:pt x="13248" y="16223"/>
                </a:lnTo>
                <a:lnTo>
                  <a:pt x="13215" y="16203"/>
                </a:lnTo>
                <a:close/>
                <a:moveTo>
                  <a:pt x="13424" y="15872"/>
                </a:moveTo>
                <a:lnTo>
                  <a:pt x="13362" y="15971"/>
                </a:lnTo>
                <a:lnTo>
                  <a:pt x="13394" y="15992"/>
                </a:lnTo>
                <a:lnTo>
                  <a:pt x="13457" y="15893"/>
                </a:lnTo>
                <a:lnTo>
                  <a:pt x="13424" y="15872"/>
                </a:lnTo>
                <a:close/>
                <a:moveTo>
                  <a:pt x="22398" y="14485"/>
                </a:moveTo>
                <a:lnTo>
                  <a:pt x="22436" y="14494"/>
                </a:lnTo>
                <a:lnTo>
                  <a:pt x="22463" y="14380"/>
                </a:lnTo>
                <a:lnTo>
                  <a:pt x="22425" y="14371"/>
                </a:lnTo>
                <a:lnTo>
                  <a:pt x="22398" y="14485"/>
                </a:lnTo>
                <a:close/>
                <a:moveTo>
                  <a:pt x="22353" y="14676"/>
                </a:moveTo>
                <a:lnTo>
                  <a:pt x="22391" y="14684"/>
                </a:lnTo>
                <a:lnTo>
                  <a:pt x="22418" y="14570"/>
                </a:lnTo>
                <a:lnTo>
                  <a:pt x="22380" y="14561"/>
                </a:lnTo>
                <a:lnTo>
                  <a:pt x="22353" y="14676"/>
                </a:lnTo>
                <a:close/>
                <a:moveTo>
                  <a:pt x="22508" y="14189"/>
                </a:moveTo>
                <a:lnTo>
                  <a:pt x="22470" y="14180"/>
                </a:lnTo>
                <a:lnTo>
                  <a:pt x="22443" y="14294"/>
                </a:lnTo>
                <a:lnTo>
                  <a:pt x="22481" y="14303"/>
                </a:lnTo>
                <a:lnTo>
                  <a:pt x="22508" y="14189"/>
                </a:lnTo>
                <a:close/>
                <a:moveTo>
                  <a:pt x="22533" y="13913"/>
                </a:moveTo>
                <a:lnTo>
                  <a:pt x="22571" y="13922"/>
                </a:lnTo>
                <a:lnTo>
                  <a:pt x="22598" y="13808"/>
                </a:lnTo>
                <a:lnTo>
                  <a:pt x="22560" y="13799"/>
                </a:lnTo>
                <a:lnTo>
                  <a:pt x="22533" y="13913"/>
                </a:lnTo>
                <a:close/>
                <a:moveTo>
                  <a:pt x="22553" y="13998"/>
                </a:moveTo>
                <a:lnTo>
                  <a:pt x="22515" y="13989"/>
                </a:lnTo>
                <a:lnTo>
                  <a:pt x="22488" y="14104"/>
                </a:lnTo>
                <a:lnTo>
                  <a:pt x="22526" y="14113"/>
                </a:lnTo>
                <a:lnTo>
                  <a:pt x="22553" y="13998"/>
                </a:lnTo>
                <a:close/>
                <a:moveTo>
                  <a:pt x="22373" y="14761"/>
                </a:moveTo>
                <a:lnTo>
                  <a:pt x="22335" y="14752"/>
                </a:lnTo>
                <a:lnTo>
                  <a:pt x="22308" y="14866"/>
                </a:lnTo>
                <a:lnTo>
                  <a:pt x="22346" y="14875"/>
                </a:lnTo>
                <a:lnTo>
                  <a:pt x="22373" y="14761"/>
                </a:lnTo>
                <a:close/>
                <a:moveTo>
                  <a:pt x="22579" y="13722"/>
                </a:moveTo>
                <a:lnTo>
                  <a:pt x="22616" y="13731"/>
                </a:lnTo>
                <a:lnTo>
                  <a:pt x="22643" y="13617"/>
                </a:lnTo>
                <a:lnTo>
                  <a:pt x="22606" y="13608"/>
                </a:lnTo>
                <a:lnTo>
                  <a:pt x="22579" y="13722"/>
                </a:lnTo>
                <a:close/>
                <a:moveTo>
                  <a:pt x="22328" y="14951"/>
                </a:moveTo>
                <a:lnTo>
                  <a:pt x="22290" y="14943"/>
                </a:lnTo>
                <a:lnTo>
                  <a:pt x="22263" y="15057"/>
                </a:lnTo>
                <a:lnTo>
                  <a:pt x="22301" y="15066"/>
                </a:lnTo>
                <a:lnTo>
                  <a:pt x="22328" y="14951"/>
                </a:lnTo>
                <a:close/>
                <a:moveTo>
                  <a:pt x="22238" y="15333"/>
                </a:moveTo>
                <a:lnTo>
                  <a:pt x="22200" y="15324"/>
                </a:lnTo>
                <a:lnTo>
                  <a:pt x="22173" y="15438"/>
                </a:lnTo>
                <a:lnTo>
                  <a:pt x="22211" y="15447"/>
                </a:lnTo>
                <a:lnTo>
                  <a:pt x="22238" y="15333"/>
                </a:lnTo>
                <a:close/>
                <a:moveTo>
                  <a:pt x="22283" y="15142"/>
                </a:moveTo>
                <a:lnTo>
                  <a:pt x="22245" y="15133"/>
                </a:lnTo>
                <a:lnTo>
                  <a:pt x="22218" y="15247"/>
                </a:lnTo>
                <a:lnTo>
                  <a:pt x="22256" y="15256"/>
                </a:lnTo>
                <a:lnTo>
                  <a:pt x="22283" y="15142"/>
                </a:lnTo>
                <a:close/>
                <a:moveTo>
                  <a:pt x="22959" y="12283"/>
                </a:moveTo>
                <a:lnTo>
                  <a:pt x="22921" y="12274"/>
                </a:lnTo>
                <a:lnTo>
                  <a:pt x="22894" y="12388"/>
                </a:lnTo>
                <a:lnTo>
                  <a:pt x="22932" y="12397"/>
                </a:lnTo>
                <a:lnTo>
                  <a:pt x="22959" y="12283"/>
                </a:lnTo>
                <a:close/>
                <a:moveTo>
                  <a:pt x="22914" y="12473"/>
                </a:moveTo>
                <a:lnTo>
                  <a:pt x="22876" y="12464"/>
                </a:lnTo>
                <a:lnTo>
                  <a:pt x="22849" y="12579"/>
                </a:lnTo>
                <a:lnTo>
                  <a:pt x="22887" y="12588"/>
                </a:lnTo>
                <a:lnTo>
                  <a:pt x="22914" y="12473"/>
                </a:lnTo>
                <a:close/>
                <a:moveTo>
                  <a:pt x="22939" y="12197"/>
                </a:moveTo>
                <a:lnTo>
                  <a:pt x="22977" y="12206"/>
                </a:lnTo>
                <a:lnTo>
                  <a:pt x="23004" y="12092"/>
                </a:lnTo>
                <a:lnTo>
                  <a:pt x="22966" y="12083"/>
                </a:lnTo>
                <a:lnTo>
                  <a:pt x="22939" y="12197"/>
                </a:lnTo>
                <a:close/>
                <a:moveTo>
                  <a:pt x="22688" y="13426"/>
                </a:moveTo>
                <a:lnTo>
                  <a:pt x="22651" y="13418"/>
                </a:lnTo>
                <a:lnTo>
                  <a:pt x="22624" y="13532"/>
                </a:lnTo>
                <a:lnTo>
                  <a:pt x="22661" y="13541"/>
                </a:lnTo>
                <a:lnTo>
                  <a:pt x="22688" y="13426"/>
                </a:lnTo>
                <a:close/>
                <a:moveTo>
                  <a:pt x="23011" y="11892"/>
                </a:moveTo>
                <a:lnTo>
                  <a:pt x="22984" y="12007"/>
                </a:lnTo>
                <a:lnTo>
                  <a:pt x="23022" y="12016"/>
                </a:lnTo>
                <a:lnTo>
                  <a:pt x="23049" y="11901"/>
                </a:lnTo>
                <a:lnTo>
                  <a:pt x="23011" y="11892"/>
                </a:lnTo>
                <a:close/>
                <a:moveTo>
                  <a:pt x="22831" y="12655"/>
                </a:moveTo>
                <a:lnTo>
                  <a:pt x="22804" y="12769"/>
                </a:lnTo>
                <a:lnTo>
                  <a:pt x="22842" y="12778"/>
                </a:lnTo>
                <a:lnTo>
                  <a:pt x="22869" y="12664"/>
                </a:lnTo>
                <a:lnTo>
                  <a:pt x="22831" y="12655"/>
                </a:lnTo>
                <a:close/>
                <a:moveTo>
                  <a:pt x="22759" y="12960"/>
                </a:moveTo>
                <a:lnTo>
                  <a:pt x="22796" y="12969"/>
                </a:lnTo>
                <a:lnTo>
                  <a:pt x="22823" y="12855"/>
                </a:lnTo>
                <a:lnTo>
                  <a:pt x="22786" y="12846"/>
                </a:lnTo>
                <a:lnTo>
                  <a:pt x="22759" y="12960"/>
                </a:lnTo>
                <a:close/>
                <a:moveTo>
                  <a:pt x="22733" y="13236"/>
                </a:moveTo>
                <a:lnTo>
                  <a:pt x="22696" y="13227"/>
                </a:lnTo>
                <a:lnTo>
                  <a:pt x="22669" y="13341"/>
                </a:lnTo>
                <a:lnTo>
                  <a:pt x="22706" y="13350"/>
                </a:lnTo>
                <a:lnTo>
                  <a:pt x="22733" y="13236"/>
                </a:lnTo>
                <a:close/>
                <a:moveTo>
                  <a:pt x="22714" y="13151"/>
                </a:moveTo>
                <a:lnTo>
                  <a:pt x="22751" y="13159"/>
                </a:lnTo>
                <a:lnTo>
                  <a:pt x="22778" y="13045"/>
                </a:lnTo>
                <a:lnTo>
                  <a:pt x="22741" y="13036"/>
                </a:lnTo>
                <a:lnTo>
                  <a:pt x="22714" y="13151"/>
                </a:lnTo>
                <a:close/>
                <a:moveTo>
                  <a:pt x="23094" y="11711"/>
                </a:moveTo>
                <a:lnTo>
                  <a:pt x="23056" y="11702"/>
                </a:lnTo>
                <a:lnTo>
                  <a:pt x="23029" y="11816"/>
                </a:lnTo>
                <a:lnTo>
                  <a:pt x="23067" y="11825"/>
                </a:lnTo>
                <a:lnTo>
                  <a:pt x="23094" y="11711"/>
                </a:lnTo>
                <a:close/>
                <a:moveTo>
                  <a:pt x="19964" y="16600"/>
                </a:moveTo>
                <a:lnTo>
                  <a:pt x="19978" y="16637"/>
                </a:lnTo>
                <a:lnTo>
                  <a:pt x="20088" y="16595"/>
                </a:lnTo>
                <a:lnTo>
                  <a:pt x="20074" y="16558"/>
                </a:lnTo>
                <a:lnTo>
                  <a:pt x="19964" y="16600"/>
                </a:lnTo>
                <a:close/>
                <a:moveTo>
                  <a:pt x="20147" y="16530"/>
                </a:moveTo>
                <a:lnTo>
                  <a:pt x="20161" y="16567"/>
                </a:lnTo>
                <a:lnTo>
                  <a:pt x="20271" y="16525"/>
                </a:lnTo>
                <a:lnTo>
                  <a:pt x="20257" y="16488"/>
                </a:lnTo>
                <a:lnTo>
                  <a:pt x="20147" y="16530"/>
                </a:lnTo>
                <a:close/>
                <a:moveTo>
                  <a:pt x="20330" y="16460"/>
                </a:moveTo>
                <a:lnTo>
                  <a:pt x="20344" y="16496"/>
                </a:lnTo>
                <a:lnTo>
                  <a:pt x="20454" y="16454"/>
                </a:lnTo>
                <a:lnTo>
                  <a:pt x="20440" y="16418"/>
                </a:lnTo>
                <a:lnTo>
                  <a:pt x="20330" y="16460"/>
                </a:lnTo>
                <a:close/>
                <a:moveTo>
                  <a:pt x="19781" y="16670"/>
                </a:moveTo>
                <a:lnTo>
                  <a:pt x="19795" y="16707"/>
                </a:lnTo>
                <a:lnTo>
                  <a:pt x="19905" y="16665"/>
                </a:lnTo>
                <a:lnTo>
                  <a:pt x="19891" y="16628"/>
                </a:lnTo>
                <a:lnTo>
                  <a:pt x="19781" y="16670"/>
                </a:lnTo>
                <a:close/>
                <a:moveTo>
                  <a:pt x="20513" y="16390"/>
                </a:moveTo>
                <a:lnTo>
                  <a:pt x="20527" y="16426"/>
                </a:lnTo>
                <a:lnTo>
                  <a:pt x="20637" y="16384"/>
                </a:lnTo>
                <a:lnTo>
                  <a:pt x="20623" y="16348"/>
                </a:lnTo>
                <a:lnTo>
                  <a:pt x="20513" y="16390"/>
                </a:lnTo>
                <a:close/>
                <a:moveTo>
                  <a:pt x="19598" y="16741"/>
                </a:moveTo>
                <a:lnTo>
                  <a:pt x="19612" y="16777"/>
                </a:lnTo>
                <a:lnTo>
                  <a:pt x="19721" y="16735"/>
                </a:lnTo>
                <a:lnTo>
                  <a:pt x="19708" y="16699"/>
                </a:lnTo>
                <a:lnTo>
                  <a:pt x="19598" y="16741"/>
                </a:lnTo>
                <a:close/>
                <a:moveTo>
                  <a:pt x="19415" y="16811"/>
                </a:moveTo>
                <a:lnTo>
                  <a:pt x="19429" y="16847"/>
                </a:lnTo>
                <a:lnTo>
                  <a:pt x="19538" y="16805"/>
                </a:lnTo>
                <a:lnTo>
                  <a:pt x="19524" y="16769"/>
                </a:lnTo>
                <a:lnTo>
                  <a:pt x="19415" y="16811"/>
                </a:lnTo>
                <a:close/>
                <a:moveTo>
                  <a:pt x="19232" y="16881"/>
                </a:moveTo>
                <a:lnTo>
                  <a:pt x="19246" y="16917"/>
                </a:lnTo>
                <a:lnTo>
                  <a:pt x="19355" y="16875"/>
                </a:lnTo>
                <a:lnTo>
                  <a:pt x="19341" y="16839"/>
                </a:lnTo>
                <a:lnTo>
                  <a:pt x="19232" y="16881"/>
                </a:lnTo>
                <a:close/>
                <a:moveTo>
                  <a:pt x="21612" y="15970"/>
                </a:moveTo>
                <a:lnTo>
                  <a:pt x="21626" y="16006"/>
                </a:lnTo>
                <a:lnTo>
                  <a:pt x="21736" y="15964"/>
                </a:lnTo>
                <a:lnTo>
                  <a:pt x="21722" y="15928"/>
                </a:lnTo>
                <a:lnTo>
                  <a:pt x="21612" y="15970"/>
                </a:lnTo>
                <a:close/>
                <a:moveTo>
                  <a:pt x="20697" y="16320"/>
                </a:moveTo>
                <a:lnTo>
                  <a:pt x="20710" y="16356"/>
                </a:lnTo>
                <a:lnTo>
                  <a:pt x="20820" y="16314"/>
                </a:lnTo>
                <a:lnTo>
                  <a:pt x="20806" y="16278"/>
                </a:lnTo>
                <a:lnTo>
                  <a:pt x="20697" y="16320"/>
                </a:lnTo>
                <a:close/>
                <a:moveTo>
                  <a:pt x="21429" y="16040"/>
                </a:moveTo>
                <a:lnTo>
                  <a:pt x="21443" y="16076"/>
                </a:lnTo>
                <a:lnTo>
                  <a:pt x="21553" y="16034"/>
                </a:lnTo>
                <a:lnTo>
                  <a:pt x="21539" y="15998"/>
                </a:lnTo>
                <a:lnTo>
                  <a:pt x="21429" y="16040"/>
                </a:lnTo>
                <a:close/>
                <a:moveTo>
                  <a:pt x="20880" y="16250"/>
                </a:moveTo>
                <a:lnTo>
                  <a:pt x="20894" y="16286"/>
                </a:lnTo>
                <a:lnTo>
                  <a:pt x="21003" y="16244"/>
                </a:lnTo>
                <a:lnTo>
                  <a:pt x="20989" y="16208"/>
                </a:lnTo>
                <a:lnTo>
                  <a:pt x="20880" y="16250"/>
                </a:lnTo>
                <a:close/>
                <a:moveTo>
                  <a:pt x="21063" y="16180"/>
                </a:moveTo>
                <a:lnTo>
                  <a:pt x="21077" y="16216"/>
                </a:lnTo>
                <a:lnTo>
                  <a:pt x="21186" y="16174"/>
                </a:lnTo>
                <a:lnTo>
                  <a:pt x="21172" y="16138"/>
                </a:lnTo>
                <a:lnTo>
                  <a:pt x="21063" y="16180"/>
                </a:lnTo>
                <a:close/>
                <a:moveTo>
                  <a:pt x="21246" y="16110"/>
                </a:moveTo>
                <a:lnTo>
                  <a:pt x="21260" y="16146"/>
                </a:lnTo>
                <a:lnTo>
                  <a:pt x="21369" y="16104"/>
                </a:lnTo>
                <a:lnTo>
                  <a:pt x="21356" y="16068"/>
                </a:lnTo>
                <a:lnTo>
                  <a:pt x="21246" y="16110"/>
                </a:lnTo>
                <a:close/>
                <a:moveTo>
                  <a:pt x="17584" y="17511"/>
                </a:moveTo>
                <a:lnTo>
                  <a:pt x="17597" y="17548"/>
                </a:lnTo>
                <a:lnTo>
                  <a:pt x="17707" y="17506"/>
                </a:lnTo>
                <a:lnTo>
                  <a:pt x="17693" y="17469"/>
                </a:lnTo>
                <a:lnTo>
                  <a:pt x="17584" y="17511"/>
                </a:lnTo>
                <a:close/>
                <a:moveTo>
                  <a:pt x="16961" y="17750"/>
                </a:moveTo>
                <a:lnTo>
                  <a:pt x="16887" y="17778"/>
                </a:lnTo>
                <a:cubicBezTo>
                  <a:pt x="16870" y="17743"/>
                  <a:pt x="16844" y="17713"/>
                  <a:pt x="16813" y="17690"/>
                </a:cubicBezTo>
                <a:lnTo>
                  <a:pt x="16850" y="17626"/>
                </a:lnTo>
                <a:lnTo>
                  <a:pt x="16817" y="17606"/>
                </a:lnTo>
                <a:lnTo>
                  <a:pt x="16780" y="17670"/>
                </a:lnTo>
                <a:cubicBezTo>
                  <a:pt x="16748" y="17654"/>
                  <a:pt x="16713" y="17645"/>
                  <a:pt x="16675" y="17645"/>
                </a:cubicBezTo>
                <a:cubicBezTo>
                  <a:pt x="16574" y="17645"/>
                  <a:pt x="16488" y="17709"/>
                  <a:pt x="16455" y="17799"/>
                </a:cubicBezTo>
                <a:lnTo>
                  <a:pt x="16370" y="17775"/>
                </a:lnTo>
                <a:lnTo>
                  <a:pt x="16359" y="17813"/>
                </a:lnTo>
                <a:lnTo>
                  <a:pt x="16444" y="17836"/>
                </a:lnTo>
                <a:cubicBezTo>
                  <a:pt x="16442" y="17850"/>
                  <a:pt x="16440" y="17865"/>
                  <a:pt x="16440" y="17880"/>
                </a:cubicBezTo>
                <a:cubicBezTo>
                  <a:pt x="16440" y="17953"/>
                  <a:pt x="16473" y="18019"/>
                  <a:pt x="16526" y="18062"/>
                </a:cubicBezTo>
                <a:lnTo>
                  <a:pt x="16460" y="18136"/>
                </a:lnTo>
                <a:lnTo>
                  <a:pt x="16489" y="18161"/>
                </a:lnTo>
                <a:lnTo>
                  <a:pt x="16558" y="18084"/>
                </a:lnTo>
                <a:cubicBezTo>
                  <a:pt x="16593" y="18104"/>
                  <a:pt x="16632" y="18115"/>
                  <a:pt x="16675" y="18115"/>
                </a:cubicBezTo>
                <a:cubicBezTo>
                  <a:pt x="16805" y="18115"/>
                  <a:pt x="16910" y="18010"/>
                  <a:pt x="16910" y="17880"/>
                </a:cubicBezTo>
                <a:cubicBezTo>
                  <a:pt x="16910" y="17857"/>
                  <a:pt x="16907" y="17835"/>
                  <a:pt x="16901" y="17814"/>
                </a:cubicBezTo>
                <a:lnTo>
                  <a:pt x="16975" y="17786"/>
                </a:lnTo>
                <a:lnTo>
                  <a:pt x="16961" y="17750"/>
                </a:lnTo>
                <a:close/>
                <a:moveTo>
                  <a:pt x="17767" y="17441"/>
                </a:moveTo>
                <a:lnTo>
                  <a:pt x="17781" y="17478"/>
                </a:lnTo>
                <a:lnTo>
                  <a:pt x="17890" y="17436"/>
                </a:lnTo>
                <a:lnTo>
                  <a:pt x="17876" y="17399"/>
                </a:lnTo>
                <a:lnTo>
                  <a:pt x="17767" y="17441"/>
                </a:lnTo>
                <a:close/>
                <a:moveTo>
                  <a:pt x="18682" y="17091"/>
                </a:moveTo>
                <a:lnTo>
                  <a:pt x="18696" y="17127"/>
                </a:lnTo>
                <a:lnTo>
                  <a:pt x="18806" y="17085"/>
                </a:lnTo>
                <a:lnTo>
                  <a:pt x="18792" y="17049"/>
                </a:lnTo>
                <a:lnTo>
                  <a:pt x="18682" y="17091"/>
                </a:lnTo>
                <a:close/>
                <a:moveTo>
                  <a:pt x="18316" y="17231"/>
                </a:moveTo>
                <a:lnTo>
                  <a:pt x="18330" y="17267"/>
                </a:lnTo>
                <a:lnTo>
                  <a:pt x="18440" y="17225"/>
                </a:lnTo>
                <a:lnTo>
                  <a:pt x="18426" y="17189"/>
                </a:lnTo>
                <a:lnTo>
                  <a:pt x="18316" y="17231"/>
                </a:lnTo>
                <a:close/>
                <a:moveTo>
                  <a:pt x="17950" y="17371"/>
                </a:moveTo>
                <a:lnTo>
                  <a:pt x="17964" y="17408"/>
                </a:lnTo>
                <a:lnTo>
                  <a:pt x="18073" y="17366"/>
                </a:lnTo>
                <a:lnTo>
                  <a:pt x="18060" y="17329"/>
                </a:lnTo>
                <a:lnTo>
                  <a:pt x="17950" y="17371"/>
                </a:lnTo>
                <a:close/>
                <a:moveTo>
                  <a:pt x="18499" y="17161"/>
                </a:moveTo>
                <a:lnTo>
                  <a:pt x="18513" y="17197"/>
                </a:lnTo>
                <a:lnTo>
                  <a:pt x="18623" y="17155"/>
                </a:lnTo>
                <a:lnTo>
                  <a:pt x="18609" y="17119"/>
                </a:lnTo>
                <a:lnTo>
                  <a:pt x="18499" y="17161"/>
                </a:lnTo>
                <a:close/>
                <a:moveTo>
                  <a:pt x="18133" y="17301"/>
                </a:moveTo>
                <a:lnTo>
                  <a:pt x="18147" y="17337"/>
                </a:lnTo>
                <a:lnTo>
                  <a:pt x="18257" y="17296"/>
                </a:lnTo>
                <a:lnTo>
                  <a:pt x="18243" y="17259"/>
                </a:lnTo>
                <a:lnTo>
                  <a:pt x="18133" y="17301"/>
                </a:lnTo>
                <a:close/>
                <a:moveTo>
                  <a:pt x="17401" y="17582"/>
                </a:moveTo>
                <a:lnTo>
                  <a:pt x="17414" y="17618"/>
                </a:lnTo>
                <a:lnTo>
                  <a:pt x="17524" y="17576"/>
                </a:lnTo>
                <a:lnTo>
                  <a:pt x="17510" y="17540"/>
                </a:lnTo>
                <a:lnTo>
                  <a:pt x="17401" y="17582"/>
                </a:lnTo>
                <a:close/>
                <a:moveTo>
                  <a:pt x="17034" y="17722"/>
                </a:moveTo>
                <a:lnTo>
                  <a:pt x="17048" y="17758"/>
                </a:lnTo>
                <a:lnTo>
                  <a:pt x="17158" y="17716"/>
                </a:lnTo>
                <a:lnTo>
                  <a:pt x="17144" y="17680"/>
                </a:lnTo>
                <a:lnTo>
                  <a:pt x="17034" y="17722"/>
                </a:lnTo>
                <a:close/>
                <a:moveTo>
                  <a:pt x="19049" y="16951"/>
                </a:moveTo>
                <a:lnTo>
                  <a:pt x="19062" y="16987"/>
                </a:lnTo>
                <a:lnTo>
                  <a:pt x="19172" y="16945"/>
                </a:lnTo>
                <a:lnTo>
                  <a:pt x="19158" y="16909"/>
                </a:lnTo>
                <a:lnTo>
                  <a:pt x="19049" y="16951"/>
                </a:lnTo>
                <a:close/>
                <a:moveTo>
                  <a:pt x="17217" y="17652"/>
                </a:moveTo>
                <a:lnTo>
                  <a:pt x="17231" y="17688"/>
                </a:lnTo>
                <a:lnTo>
                  <a:pt x="17341" y="17646"/>
                </a:lnTo>
                <a:lnTo>
                  <a:pt x="17327" y="17610"/>
                </a:lnTo>
                <a:lnTo>
                  <a:pt x="17217" y="17652"/>
                </a:lnTo>
                <a:close/>
                <a:moveTo>
                  <a:pt x="18865" y="17021"/>
                </a:moveTo>
                <a:lnTo>
                  <a:pt x="18879" y="17057"/>
                </a:lnTo>
                <a:lnTo>
                  <a:pt x="18989" y="17015"/>
                </a:lnTo>
                <a:lnTo>
                  <a:pt x="18975" y="16979"/>
                </a:lnTo>
                <a:lnTo>
                  <a:pt x="18865" y="17021"/>
                </a:lnTo>
                <a:close/>
                <a:moveTo>
                  <a:pt x="21172" y="15436"/>
                </a:moveTo>
                <a:lnTo>
                  <a:pt x="21060" y="15394"/>
                </a:lnTo>
                <a:lnTo>
                  <a:pt x="21047" y="15431"/>
                </a:lnTo>
                <a:lnTo>
                  <a:pt x="21158" y="15473"/>
                </a:lnTo>
                <a:lnTo>
                  <a:pt x="21172" y="15436"/>
                </a:lnTo>
                <a:close/>
                <a:moveTo>
                  <a:pt x="21358" y="15507"/>
                </a:moveTo>
                <a:lnTo>
                  <a:pt x="21247" y="15465"/>
                </a:lnTo>
                <a:lnTo>
                  <a:pt x="21233" y="15501"/>
                </a:lnTo>
                <a:lnTo>
                  <a:pt x="21344" y="15543"/>
                </a:lnTo>
                <a:lnTo>
                  <a:pt x="21358" y="15507"/>
                </a:lnTo>
                <a:close/>
                <a:moveTo>
                  <a:pt x="21544" y="15577"/>
                </a:moveTo>
                <a:lnTo>
                  <a:pt x="21433" y="15535"/>
                </a:lnTo>
                <a:lnTo>
                  <a:pt x="21419" y="15571"/>
                </a:lnTo>
                <a:lnTo>
                  <a:pt x="21530" y="15613"/>
                </a:lnTo>
                <a:lnTo>
                  <a:pt x="21544" y="15577"/>
                </a:lnTo>
                <a:close/>
                <a:moveTo>
                  <a:pt x="21730" y="15647"/>
                </a:moveTo>
                <a:lnTo>
                  <a:pt x="21619" y="15605"/>
                </a:lnTo>
                <a:lnTo>
                  <a:pt x="21605" y="15641"/>
                </a:lnTo>
                <a:lnTo>
                  <a:pt x="21716" y="15683"/>
                </a:lnTo>
                <a:lnTo>
                  <a:pt x="21730" y="15647"/>
                </a:lnTo>
                <a:close/>
                <a:moveTo>
                  <a:pt x="19311" y="14734"/>
                </a:moveTo>
                <a:lnTo>
                  <a:pt x="19200" y="14692"/>
                </a:lnTo>
                <a:lnTo>
                  <a:pt x="19186" y="14729"/>
                </a:lnTo>
                <a:lnTo>
                  <a:pt x="19297" y="14771"/>
                </a:lnTo>
                <a:lnTo>
                  <a:pt x="19311" y="14734"/>
                </a:lnTo>
                <a:close/>
                <a:moveTo>
                  <a:pt x="20241" y="15085"/>
                </a:moveTo>
                <a:lnTo>
                  <a:pt x="20130" y="15043"/>
                </a:lnTo>
                <a:lnTo>
                  <a:pt x="20117" y="15080"/>
                </a:lnTo>
                <a:lnTo>
                  <a:pt x="20228" y="15122"/>
                </a:lnTo>
                <a:lnTo>
                  <a:pt x="20241" y="15085"/>
                </a:lnTo>
                <a:close/>
                <a:moveTo>
                  <a:pt x="20986" y="15366"/>
                </a:moveTo>
                <a:lnTo>
                  <a:pt x="20874" y="15324"/>
                </a:lnTo>
                <a:lnTo>
                  <a:pt x="20861" y="15361"/>
                </a:lnTo>
                <a:lnTo>
                  <a:pt x="20972" y="15403"/>
                </a:lnTo>
                <a:lnTo>
                  <a:pt x="20986" y="15366"/>
                </a:lnTo>
                <a:close/>
                <a:moveTo>
                  <a:pt x="20055" y="15015"/>
                </a:moveTo>
                <a:lnTo>
                  <a:pt x="19944" y="14973"/>
                </a:lnTo>
                <a:lnTo>
                  <a:pt x="19930" y="15010"/>
                </a:lnTo>
                <a:lnTo>
                  <a:pt x="20042" y="15052"/>
                </a:lnTo>
                <a:lnTo>
                  <a:pt x="20055" y="15015"/>
                </a:lnTo>
                <a:close/>
                <a:moveTo>
                  <a:pt x="19683" y="14875"/>
                </a:moveTo>
                <a:lnTo>
                  <a:pt x="19572" y="14833"/>
                </a:lnTo>
                <a:lnTo>
                  <a:pt x="19558" y="14869"/>
                </a:lnTo>
                <a:lnTo>
                  <a:pt x="19670" y="14911"/>
                </a:lnTo>
                <a:lnTo>
                  <a:pt x="19683" y="14875"/>
                </a:lnTo>
                <a:close/>
                <a:moveTo>
                  <a:pt x="19497" y="14805"/>
                </a:moveTo>
                <a:lnTo>
                  <a:pt x="19386" y="14763"/>
                </a:lnTo>
                <a:lnTo>
                  <a:pt x="19372" y="14799"/>
                </a:lnTo>
                <a:lnTo>
                  <a:pt x="19483" y="14841"/>
                </a:lnTo>
                <a:lnTo>
                  <a:pt x="19497" y="14805"/>
                </a:lnTo>
                <a:close/>
                <a:moveTo>
                  <a:pt x="19125" y="14664"/>
                </a:moveTo>
                <a:lnTo>
                  <a:pt x="19014" y="14622"/>
                </a:lnTo>
                <a:lnTo>
                  <a:pt x="19000" y="14659"/>
                </a:lnTo>
                <a:lnTo>
                  <a:pt x="19111" y="14701"/>
                </a:lnTo>
                <a:lnTo>
                  <a:pt x="19125" y="14664"/>
                </a:lnTo>
                <a:close/>
                <a:moveTo>
                  <a:pt x="19869" y="14945"/>
                </a:moveTo>
                <a:lnTo>
                  <a:pt x="19758" y="14903"/>
                </a:lnTo>
                <a:lnTo>
                  <a:pt x="19744" y="14939"/>
                </a:lnTo>
                <a:lnTo>
                  <a:pt x="19856" y="14981"/>
                </a:lnTo>
                <a:lnTo>
                  <a:pt x="19869" y="14945"/>
                </a:lnTo>
                <a:close/>
                <a:moveTo>
                  <a:pt x="20800" y="15296"/>
                </a:moveTo>
                <a:lnTo>
                  <a:pt x="20688" y="15254"/>
                </a:lnTo>
                <a:lnTo>
                  <a:pt x="20675" y="15290"/>
                </a:lnTo>
                <a:lnTo>
                  <a:pt x="20786" y="15332"/>
                </a:lnTo>
                <a:lnTo>
                  <a:pt x="20800" y="15296"/>
                </a:lnTo>
                <a:close/>
                <a:moveTo>
                  <a:pt x="20427" y="15156"/>
                </a:moveTo>
                <a:lnTo>
                  <a:pt x="20316" y="15114"/>
                </a:lnTo>
                <a:lnTo>
                  <a:pt x="20303" y="15150"/>
                </a:lnTo>
                <a:lnTo>
                  <a:pt x="20414" y="15192"/>
                </a:lnTo>
                <a:lnTo>
                  <a:pt x="20427" y="15156"/>
                </a:lnTo>
                <a:close/>
                <a:moveTo>
                  <a:pt x="20613" y="15226"/>
                </a:moveTo>
                <a:lnTo>
                  <a:pt x="20502" y="15184"/>
                </a:lnTo>
                <a:lnTo>
                  <a:pt x="20489" y="15220"/>
                </a:lnTo>
                <a:lnTo>
                  <a:pt x="20600" y="15262"/>
                </a:lnTo>
                <a:lnTo>
                  <a:pt x="20613" y="15226"/>
                </a:lnTo>
                <a:close/>
                <a:moveTo>
                  <a:pt x="18373" y="13991"/>
                </a:moveTo>
                <a:lnTo>
                  <a:pt x="18408" y="13974"/>
                </a:lnTo>
                <a:lnTo>
                  <a:pt x="18359" y="13870"/>
                </a:lnTo>
                <a:lnTo>
                  <a:pt x="18324" y="13887"/>
                </a:lnTo>
                <a:lnTo>
                  <a:pt x="18373" y="13991"/>
                </a:lnTo>
                <a:close/>
                <a:moveTo>
                  <a:pt x="18048" y="13300"/>
                </a:moveTo>
                <a:lnTo>
                  <a:pt x="18083" y="13284"/>
                </a:lnTo>
                <a:lnTo>
                  <a:pt x="18034" y="13180"/>
                </a:lnTo>
                <a:lnTo>
                  <a:pt x="17999" y="13197"/>
                </a:lnTo>
                <a:lnTo>
                  <a:pt x="18048" y="13300"/>
                </a:lnTo>
                <a:close/>
                <a:moveTo>
                  <a:pt x="18210" y="13646"/>
                </a:moveTo>
                <a:lnTo>
                  <a:pt x="18245" y="13629"/>
                </a:lnTo>
                <a:lnTo>
                  <a:pt x="18196" y="13525"/>
                </a:lnTo>
                <a:lnTo>
                  <a:pt x="18161" y="13542"/>
                </a:lnTo>
                <a:lnTo>
                  <a:pt x="18210" y="13646"/>
                </a:lnTo>
                <a:close/>
                <a:moveTo>
                  <a:pt x="17478" y="12093"/>
                </a:moveTo>
                <a:lnTo>
                  <a:pt x="17513" y="12076"/>
                </a:lnTo>
                <a:lnTo>
                  <a:pt x="17464" y="11972"/>
                </a:lnTo>
                <a:lnTo>
                  <a:pt x="17429" y="11989"/>
                </a:lnTo>
                <a:lnTo>
                  <a:pt x="17478" y="12093"/>
                </a:lnTo>
                <a:close/>
                <a:moveTo>
                  <a:pt x="17641" y="12438"/>
                </a:moveTo>
                <a:lnTo>
                  <a:pt x="17676" y="12421"/>
                </a:lnTo>
                <a:lnTo>
                  <a:pt x="17627" y="12317"/>
                </a:lnTo>
                <a:lnTo>
                  <a:pt x="17592" y="12334"/>
                </a:lnTo>
                <a:lnTo>
                  <a:pt x="17641" y="12438"/>
                </a:lnTo>
                <a:close/>
                <a:moveTo>
                  <a:pt x="17315" y="11747"/>
                </a:moveTo>
                <a:lnTo>
                  <a:pt x="17350" y="11731"/>
                </a:lnTo>
                <a:lnTo>
                  <a:pt x="17301" y="11627"/>
                </a:lnTo>
                <a:lnTo>
                  <a:pt x="17266" y="11644"/>
                </a:lnTo>
                <a:lnTo>
                  <a:pt x="17315" y="11747"/>
                </a:lnTo>
                <a:close/>
                <a:moveTo>
                  <a:pt x="17885" y="12955"/>
                </a:moveTo>
                <a:lnTo>
                  <a:pt x="17920" y="12939"/>
                </a:lnTo>
                <a:lnTo>
                  <a:pt x="17871" y="12835"/>
                </a:lnTo>
                <a:lnTo>
                  <a:pt x="17836" y="12851"/>
                </a:lnTo>
                <a:lnTo>
                  <a:pt x="17885" y="12955"/>
                </a:lnTo>
                <a:close/>
                <a:moveTo>
                  <a:pt x="17152" y="11402"/>
                </a:moveTo>
                <a:lnTo>
                  <a:pt x="17187" y="11386"/>
                </a:lnTo>
                <a:lnTo>
                  <a:pt x="17138" y="11282"/>
                </a:lnTo>
                <a:lnTo>
                  <a:pt x="17103" y="11298"/>
                </a:lnTo>
                <a:lnTo>
                  <a:pt x="17152" y="11402"/>
                </a:lnTo>
                <a:close/>
                <a:moveTo>
                  <a:pt x="17233" y="11575"/>
                </a:moveTo>
                <a:lnTo>
                  <a:pt x="17269" y="11558"/>
                </a:lnTo>
                <a:lnTo>
                  <a:pt x="17220" y="11454"/>
                </a:lnTo>
                <a:lnTo>
                  <a:pt x="17184" y="11471"/>
                </a:lnTo>
                <a:lnTo>
                  <a:pt x="17233" y="11575"/>
                </a:lnTo>
                <a:close/>
                <a:moveTo>
                  <a:pt x="18129" y="13473"/>
                </a:moveTo>
                <a:lnTo>
                  <a:pt x="18164" y="13456"/>
                </a:lnTo>
                <a:lnTo>
                  <a:pt x="18115" y="13353"/>
                </a:lnTo>
                <a:lnTo>
                  <a:pt x="18080" y="13369"/>
                </a:lnTo>
                <a:lnTo>
                  <a:pt x="18129" y="13473"/>
                </a:lnTo>
                <a:close/>
                <a:moveTo>
                  <a:pt x="17966" y="13128"/>
                </a:moveTo>
                <a:lnTo>
                  <a:pt x="18001" y="13111"/>
                </a:lnTo>
                <a:lnTo>
                  <a:pt x="17952" y="13007"/>
                </a:lnTo>
                <a:lnTo>
                  <a:pt x="17917" y="13024"/>
                </a:lnTo>
                <a:lnTo>
                  <a:pt x="17966" y="13128"/>
                </a:lnTo>
                <a:close/>
                <a:moveTo>
                  <a:pt x="18292" y="13818"/>
                </a:moveTo>
                <a:lnTo>
                  <a:pt x="18327" y="13802"/>
                </a:lnTo>
                <a:lnTo>
                  <a:pt x="18278" y="13698"/>
                </a:lnTo>
                <a:lnTo>
                  <a:pt x="18243" y="13714"/>
                </a:lnTo>
                <a:lnTo>
                  <a:pt x="18292" y="13818"/>
                </a:lnTo>
                <a:close/>
                <a:moveTo>
                  <a:pt x="18455" y="14163"/>
                </a:moveTo>
                <a:lnTo>
                  <a:pt x="18490" y="14147"/>
                </a:lnTo>
                <a:lnTo>
                  <a:pt x="18441" y="14043"/>
                </a:lnTo>
                <a:lnTo>
                  <a:pt x="18406" y="14059"/>
                </a:lnTo>
                <a:lnTo>
                  <a:pt x="18455" y="14163"/>
                </a:lnTo>
                <a:close/>
                <a:moveTo>
                  <a:pt x="17396" y="11920"/>
                </a:moveTo>
                <a:lnTo>
                  <a:pt x="17431" y="11903"/>
                </a:lnTo>
                <a:lnTo>
                  <a:pt x="17382" y="11800"/>
                </a:lnTo>
                <a:lnTo>
                  <a:pt x="17347" y="11816"/>
                </a:lnTo>
                <a:lnTo>
                  <a:pt x="17396" y="11920"/>
                </a:lnTo>
                <a:close/>
                <a:moveTo>
                  <a:pt x="17024" y="11041"/>
                </a:moveTo>
                <a:lnTo>
                  <a:pt x="16975" y="10937"/>
                </a:lnTo>
                <a:lnTo>
                  <a:pt x="16940" y="10953"/>
                </a:lnTo>
                <a:lnTo>
                  <a:pt x="16989" y="11057"/>
                </a:lnTo>
                <a:lnTo>
                  <a:pt x="17024" y="11041"/>
                </a:lnTo>
                <a:close/>
                <a:moveTo>
                  <a:pt x="17071" y="11230"/>
                </a:moveTo>
                <a:lnTo>
                  <a:pt x="17106" y="11213"/>
                </a:lnTo>
                <a:lnTo>
                  <a:pt x="17057" y="11109"/>
                </a:lnTo>
                <a:lnTo>
                  <a:pt x="17022" y="11126"/>
                </a:lnTo>
                <a:lnTo>
                  <a:pt x="17071" y="11230"/>
                </a:lnTo>
                <a:close/>
                <a:moveTo>
                  <a:pt x="17722" y="12610"/>
                </a:moveTo>
                <a:lnTo>
                  <a:pt x="17757" y="12594"/>
                </a:lnTo>
                <a:lnTo>
                  <a:pt x="17708" y="12490"/>
                </a:lnTo>
                <a:lnTo>
                  <a:pt x="17673" y="12506"/>
                </a:lnTo>
                <a:lnTo>
                  <a:pt x="17722" y="12610"/>
                </a:lnTo>
                <a:close/>
                <a:moveTo>
                  <a:pt x="17803" y="12783"/>
                </a:moveTo>
                <a:lnTo>
                  <a:pt x="17838" y="12766"/>
                </a:lnTo>
                <a:lnTo>
                  <a:pt x="17789" y="12662"/>
                </a:lnTo>
                <a:lnTo>
                  <a:pt x="17754" y="12679"/>
                </a:lnTo>
                <a:lnTo>
                  <a:pt x="17803" y="12783"/>
                </a:lnTo>
                <a:close/>
                <a:moveTo>
                  <a:pt x="17559" y="12265"/>
                </a:moveTo>
                <a:lnTo>
                  <a:pt x="17594" y="12249"/>
                </a:lnTo>
                <a:lnTo>
                  <a:pt x="17545" y="12145"/>
                </a:lnTo>
                <a:lnTo>
                  <a:pt x="17510" y="12161"/>
                </a:lnTo>
                <a:lnTo>
                  <a:pt x="17559" y="12265"/>
                </a:lnTo>
                <a:close/>
                <a:moveTo>
                  <a:pt x="22843" y="15953"/>
                </a:moveTo>
                <a:lnTo>
                  <a:pt x="22956" y="15973"/>
                </a:lnTo>
                <a:lnTo>
                  <a:pt x="22962" y="15934"/>
                </a:lnTo>
                <a:lnTo>
                  <a:pt x="22849" y="15915"/>
                </a:lnTo>
                <a:lnTo>
                  <a:pt x="22843" y="15953"/>
                </a:lnTo>
                <a:close/>
                <a:moveTo>
                  <a:pt x="23218" y="16017"/>
                </a:moveTo>
                <a:lnTo>
                  <a:pt x="23331" y="16037"/>
                </a:lnTo>
                <a:lnTo>
                  <a:pt x="23338" y="15999"/>
                </a:lnTo>
                <a:lnTo>
                  <a:pt x="23225" y="15979"/>
                </a:lnTo>
                <a:lnTo>
                  <a:pt x="23218" y="16017"/>
                </a:lnTo>
                <a:close/>
                <a:moveTo>
                  <a:pt x="23406" y="16050"/>
                </a:moveTo>
                <a:lnTo>
                  <a:pt x="23519" y="16069"/>
                </a:lnTo>
                <a:lnTo>
                  <a:pt x="23526" y="16031"/>
                </a:lnTo>
                <a:lnTo>
                  <a:pt x="23413" y="16011"/>
                </a:lnTo>
                <a:lnTo>
                  <a:pt x="23406" y="16050"/>
                </a:lnTo>
                <a:close/>
                <a:moveTo>
                  <a:pt x="22655" y="15921"/>
                </a:moveTo>
                <a:lnTo>
                  <a:pt x="22768" y="15940"/>
                </a:lnTo>
                <a:lnTo>
                  <a:pt x="22775" y="15902"/>
                </a:lnTo>
                <a:lnTo>
                  <a:pt x="22662" y="15883"/>
                </a:lnTo>
                <a:lnTo>
                  <a:pt x="22655" y="15921"/>
                </a:lnTo>
                <a:close/>
                <a:moveTo>
                  <a:pt x="23031" y="15985"/>
                </a:moveTo>
                <a:lnTo>
                  <a:pt x="23144" y="16005"/>
                </a:lnTo>
                <a:lnTo>
                  <a:pt x="23150" y="15966"/>
                </a:lnTo>
                <a:lnTo>
                  <a:pt x="23037" y="15947"/>
                </a:lnTo>
                <a:lnTo>
                  <a:pt x="23031" y="15985"/>
                </a:lnTo>
                <a:close/>
                <a:moveTo>
                  <a:pt x="22467" y="15889"/>
                </a:moveTo>
                <a:lnTo>
                  <a:pt x="22580" y="15908"/>
                </a:lnTo>
                <a:lnTo>
                  <a:pt x="22587" y="15870"/>
                </a:lnTo>
                <a:lnTo>
                  <a:pt x="22474" y="15851"/>
                </a:lnTo>
                <a:lnTo>
                  <a:pt x="22467" y="15889"/>
                </a:lnTo>
                <a:close/>
                <a:moveTo>
                  <a:pt x="24720" y="16275"/>
                </a:moveTo>
                <a:lnTo>
                  <a:pt x="24833" y="16294"/>
                </a:lnTo>
                <a:lnTo>
                  <a:pt x="24840" y="16256"/>
                </a:lnTo>
                <a:lnTo>
                  <a:pt x="24727" y="16236"/>
                </a:lnTo>
                <a:lnTo>
                  <a:pt x="24720" y="16275"/>
                </a:lnTo>
                <a:close/>
                <a:moveTo>
                  <a:pt x="24533" y="16242"/>
                </a:moveTo>
                <a:lnTo>
                  <a:pt x="24646" y="16262"/>
                </a:lnTo>
                <a:lnTo>
                  <a:pt x="24652" y="16224"/>
                </a:lnTo>
                <a:lnTo>
                  <a:pt x="24539" y="16204"/>
                </a:lnTo>
                <a:lnTo>
                  <a:pt x="24533" y="16242"/>
                </a:lnTo>
                <a:close/>
                <a:moveTo>
                  <a:pt x="24908" y="16307"/>
                </a:moveTo>
                <a:lnTo>
                  <a:pt x="25021" y="16326"/>
                </a:lnTo>
                <a:lnTo>
                  <a:pt x="25028" y="16288"/>
                </a:lnTo>
                <a:lnTo>
                  <a:pt x="24915" y="16268"/>
                </a:lnTo>
                <a:lnTo>
                  <a:pt x="24908" y="16307"/>
                </a:lnTo>
                <a:close/>
                <a:moveTo>
                  <a:pt x="24345" y="16210"/>
                </a:moveTo>
                <a:lnTo>
                  <a:pt x="24458" y="16230"/>
                </a:lnTo>
                <a:lnTo>
                  <a:pt x="24464" y="16191"/>
                </a:lnTo>
                <a:lnTo>
                  <a:pt x="24351" y="16172"/>
                </a:lnTo>
                <a:lnTo>
                  <a:pt x="24345" y="16210"/>
                </a:lnTo>
                <a:close/>
                <a:moveTo>
                  <a:pt x="23782" y="16114"/>
                </a:moveTo>
                <a:lnTo>
                  <a:pt x="23895" y="16133"/>
                </a:lnTo>
                <a:lnTo>
                  <a:pt x="23901" y="16095"/>
                </a:lnTo>
                <a:lnTo>
                  <a:pt x="23788" y="16076"/>
                </a:lnTo>
                <a:lnTo>
                  <a:pt x="23782" y="16114"/>
                </a:lnTo>
                <a:close/>
                <a:moveTo>
                  <a:pt x="23594" y="16082"/>
                </a:moveTo>
                <a:lnTo>
                  <a:pt x="23707" y="16101"/>
                </a:lnTo>
                <a:lnTo>
                  <a:pt x="23713" y="16063"/>
                </a:lnTo>
                <a:lnTo>
                  <a:pt x="23600" y="16043"/>
                </a:lnTo>
                <a:lnTo>
                  <a:pt x="23594" y="16082"/>
                </a:lnTo>
                <a:close/>
                <a:moveTo>
                  <a:pt x="23969" y="16146"/>
                </a:moveTo>
                <a:lnTo>
                  <a:pt x="24082" y="16165"/>
                </a:lnTo>
                <a:lnTo>
                  <a:pt x="24089" y="16127"/>
                </a:lnTo>
                <a:lnTo>
                  <a:pt x="23976" y="16108"/>
                </a:lnTo>
                <a:lnTo>
                  <a:pt x="23969" y="16146"/>
                </a:lnTo>
                <a:close/>
                <a:moveTo>
                  <a:pt x="24157" y="16178"/>
                </a:moveTo>
                <a:lnTo>
                  <a:pt x="24270" y="16197"/>
                </a:lnTo>
                <a:lnTo>
                  <a:pt x="24277" y="16159"/>
                </a:lnTo>
                <a:lnTo>
                  <a:pt x="24164" y="16140"/>
                </a:lnTo>
                <a:lnTo>
                  <a:pt x="24157" y="16178"/>
                </a:lnTo>
                <a:close/>
                <a:moveTo>
                  <a:pt x="15708" y="17591"/>
                </a:moveTo>
                <a:lnTo>
                  <a:pt x="15592" y="17559"/>
                </a:lnTo>
                <a:lnTo>
                  <a:pt x="15582" y="17597"/>
                </a:lnTo>
                <a:lnTo>
                  <a:pt x="15698" y="17629"/>
                </a:lnTo>
                <a:lnTo>
                  <a:pt x="15708" y="17591"/>
                </a:lnTo>
                <a:close/>
                <a:moveTo>
                  <a:pt x="15387" y="17543"/>
                </a:moveTo>
                <a:lnTo>
                  <a:pt x="15503" y="17575"/>
                </a:lnTo>
                <a:lnTo>
                  <a:pt x="15514" y="17538"/>
                </a:lnTo>
                <a:lnTo>
                  <a:pt x="15398" y="17505"/>
                </a:lnTo>
                <a:lnTo>
                  <a:pt x="15387" y="17543"/>
                </a:lnTo>
                <a:close/>
                <a:moveTo>
                  <a:pt x="14999" y="17435"/>
                </a:moveTo>
                <a:lnTo>
                  <a:pt x="15114" y="17467"/>
                </a:lnTo>
                <a:lnTo>
                  <a:pt x="15125" y="17430"/>
                </a:lnTo>
                <a:lnTo>
                  <a:pt x="15009" y="17397"/>
                </a:lnTo>
                <a:lnTo>
                  <a:pt x="14999" y="17435"/>
                </a:lnTo>
                <a:close/>
                <a:moveTo>
                  <a:pt x="15193" y="17489"/>
                </a:moveTo>
                <a:lnTo>
                  <a:pt x="15309" y="17521"/>
                </a:lnTo>
                <a:lnTo>
                  <a:pt x="15319" y="17484"/>
                </a:lnTo>
                <a:lnTo>
                  <a:pt x="15203" y="17451"/>
                </a:lnTo>
                <a:lnTo>
                  <a:pt x="15193" y="17489"/>
                </a:lnTo>
                <a:close/>
                <a:moveTo>
                  <a:pt x="15903" y="17645"/>
                </a:moveTo>
                <a:lnTo>
                  <a:pt x="15787" y="17613"/>
                </a:lnTo>
                <a:lnTo>
                  <a:pt x="15776" y="17651"/>
                </a:lnTo>
                <a:lnTo>
                  <a:pt x="15892" y="17683"/>
                </a:lnTo>
                <a:lnTo>
                  <a:pt x="15903" y="17645"/>
                </a:lnTo>
                <a:close/>
                <a:moveTo>
                  <a:pt x="16291" y="17753"/>
                </a:moveTo>
                <a:lnTo>
                  <a:pt x="16176" y="17721"/>
                </a:lnTo>
                <a:lnTo>
                  <a:pt x="16165" y="17759"/>
                </a:lnTo>
                <a:lnTo>
                  <a:pt x="16281" y="17791"/>
                </a:lnTo>
                <a:lnTo>
                  <a:pt x="16291" y="17753"/>
                </a:lnTo>
                <a:close/>
                <a:moveTo>
                  <a:pt x="16097" y="17699"/>
                </a:moveTo>
                <a:lnTo>
                  <a:pt x="15981" y="17667"/>
                </a:lnTo>
                <a:lnTo>
                  <a:pt x="15971" y="17705"/>
                </a:lnTo>
                <a:lnTo>
                  <a:pt x="16087" y="17737"/>
                </a:lnTo>
                <a:lnTo>
                  <a:pt x="16097" y="17699"/>
                </a:lnTo>
                <a:close/>
                <a:moveTo>
                  <a:pt x="9411" y="3370"/>
                </a:moveTo>
                <a:lnTo>
                  <a:pt x="9396" y="3334"/>
                </a:lnTo>
                <a:lnTo>
                  <a:pt x="9289" y="3379"/>
                </a:lnTo>
                <a:lnTo>
                  <a:pt x="9304" y="3415"/>
                </a:lnTo>
                <a:lnTo>
                  <a:pt x="9411" y="3370"/>
                </a:lnTo>
                <a:close/>
                <a:moveTo>
                  <a:pt x="8933" y="3528"/>
                </a:moveTo>
                <a:lnTo>
                  <a:pt x="8948" y="3564"/>
                </a:lnTo>
                <a:lnTo>
                  <a:pt x="9055" y="3519"/>
                </a:lnTo>
                <a:lnTo>
                  <a:pt x="9040" y="3483"/>
                </a:lnTo>
                <a:lnTo>
                  <a:pt x="8933" y="3528"/>
                </a:lnTo>
                <a:close/>
                <a:moveTo>
                  <a:pt x="9589" y="3296"/>
                </a:moveTo>
                <a:lnTo>
                  <a:pt x="9574" y="3260"/>
                </a:lnTo>
                <a:lnTo>
                  <a:pt x="9468" y="3304"/>
                </a:lnTo>
                <a:lnTo>
                  <a:pt x="9482" y="3340"/>
                </a:lnTo>
                <a:lnTo>
                  <a:pt x="9589" y="3296"/>
                </a:lnTo>
                <a:close/>
                <a:moveTo>
                  <a:pt x="9768" y="3221"/>
                </a:moveTo>
                <a:lnTo>
                  <a:pt x="9753" y="3185"/>
                </a:lnTo>
                <a:lnTo>
                  <a:pt x="9646" y="3230"/>
                </a:lnTo>
                <a:lnTo>
                  <a:pt x="9661" y="3266"/>
                </a:lnTo>
                <a:lnTo>
                  <a:pt x="9768" y="3221"/>
                </a:lnTo>
                <a:close/>
                <a:moveTo>
                  <a:pt x="9824" y="3155"/>
                </a:moveTo>
                <a:lnTo>
                  <a:pt x="9839" y="3191"/>
                </a:lnTo>
                <a:lnTo>
                  <a:pt x="9946" y="3146"/>
                </a:lnTo>
                <a:lnTo>
                  <a:pt x="9931" y="3111"/>
                </a:lnTo>
                <a:lnTo>
                  <a:pt x="9824" y="3155"/>
                </a:lnTo>
                <a:close/>
                <a:moveTo>
                  <a:pt x="8399" y="3752"/>
                </a:moveTo>
                <a:lnTo>
                  <a:pt x="8414" y="3787"/>
                </a:lnTo>
                <a:lnTo>
                  <a:pt x="8521" y="3743"/>
                </a:lnTo>
                <a:lnTo>
                  <a:pt x="8506" y="3707"/>
                </a:lnTo>
                <a:lnTo>
                  <a:pt x="8399" y="3752"/>
                </a:lnTo>
                <a:close/>
                <a:moveTo>
                  <a:pt x="10195" y="3042"/>
                </a:moveTo>
                <a:lnTo>
                  <a:pt x="10302" y="2997"/>
                </a:lnTo>
                <a:lnTo>
                  <a:pt x="10287" y="2962"/>
                </a:lnTo>
                <a:lnTo>
                  <a:pt x="10180" y="3006"/>
                </a:lnTo>
                <a:lnTo>
                  <a:pt x="10195" y="3042"/>
                </a:lnTo>
                <a:close/>
                <a:moveTo>
                  <a:pt x="10002" y="3081"/>
                </a:moveTo>
                <a:lnTo>
                  <a:pt x="10017" y="3117"/>
                </a:lnTo>
                <a:lnTo>
                  <a:pt x="10124" y="3072"/>
                </a:lnTo>
                <a:lnTo>
                  <a:pt x="10109" y="3036"/>
                </a:lnTo>
                <a:lnTo>
                  <a:pt x="10002" y="3081"/>
                </a:lnTo>
                <a:close/>
                <a:moveTo>
                  <a:pt x="5387" y="5054"/>
                </a:moveTo>
                <a:lnTo>
                  <a:pt x="5494" y="5010"/>
                </a:lnTo>
                <a:lnTo>
                  <a:pt x="5479" y="4974"/>
                </a:lnTo>
                <a:lnTo>
                  <a:pt x="5372" y="5019"/>
                </a:lnTo>
                <a:lnTo>
                  <a:pt x="5387" y="5054"/>
                </a:lnTo>
                <a:close/>
                <a:moveTo>
                  <a:pt x="6634" y="4533"/>
                </a:moveTo>
                <a:lnTo>
                  <a:pt x="6741" y="4488"/>
                </a:lnTo>
                <a:lnTo>
                  <a:pt x="6726" y="4452"/>
                </a:lnTo>
                <a:lnTo>
                  <a:pt x="6619" y="4497"/>
                </a:lnTo>
                <a:lnTo>
                  <a:pt x="6634" y="4533"/>
                </a:lnTo>
                <a:close/>
                <a:moveTo>
                  <a:pt x="6028" y="4786"/>
                </a:moveTo>
                <a:lnTo>
                  <a:pt x="6013" y="4750"/>
                </a:lnTo>
                <a:lnTo>
                  <a:pt x="5906" y="4795"/>
                </a:lnTo>
                <a:lnTo>
                  <a:pt x="5921" y="4831"/>
                </a:lnTo>
                <a:lnTo>
                  <a:pt x="6028" y="4786"/>
                </a:lnTo>
                <a:close/>
                <a:moveTo>
                  <a:pt x="6084" y="4721"/>
                </a:moveTo>
                <a:lnTo>
                  <a:pt x="6099" y="4756"/>
                </a:lnTo>
                <a:lnTo>
                  <a:pt x="6206" y="4712"/>
                </a:lnTo>
                <a:lnTo>
                  <a:pt x="6191" y="4676"/>
                </a:lnTo>
                <a:lnTo>
                  <a:pt x="6084" y="4721"/>
                </a:lnTo>
                <a:close/>
                <a:moveTo>
                  <a:pt x="6441" y="4572"/>
                </a:moveTo>
                <a:lnTo>
                  <a:pt x="6456" y="4607"/>
                </a:lnTo>
                <a:lnTo>
                  <a:pt x="6562" y="4563"/>
                </a:lnTo>
                <a:lnTo>
                  <a:pt x="6547" y="4527"/>
                </a:lnTo>
                <a:lnTo>
                  <a:pt x="6441" y="4572"/>
                </a:lnTo>
                <a:close/>
                <a:moveTo>
                  <a:pt x="10729" y="2819"/>
                </a:moveTo>
                <a:lnTo>
                  <a:pt x="10836" y="2774"/>
                </a:lnTo>
                <a:lnTo>
                  <a:pt x="10821" y="2738"/>
                </a:lnTo>
                <a:lnTo>
                  <a:pt x="10714" y="2783"/>
                </a:lnTo>
                <a:lnTo>
                  <a:pt x="10729" y="2819"/>
                </a:lnTo>
                <a:close/>
                <a:moveTo>
                  <a:pt x="6263" y="4646"/>
                </a:moveTo>
                <a:lnTo>
                  <a:pt x="6277" y="4682"/>
                </a:lnTo>
                <a:lnTo>
                  <a:pt x="6384" y="4637"/>
                </a:lnTo>
                <a:lnTo>
                  <a:pt x="6369" y="4601"/>
                </a:lnTo>
                <a:lnTo>
                  <a:pt x="6263" y="4646"/>
                </a:lnTo>
                <a:close/>
                <a:moveTo>
                  <a:pt x="7972" y="3931"/>
                </a:moveTo>
                <a:lnTo>
                  <a:pt x="7865" y="3975"/>
                </a:lnTo>
                <a:lnTo>
                  <a:pt x="7880" y="4011"/>
                </a:lnTo>
                <a:lnTo>
                  <a:pt x="7987" y="3966"/>
                </a:lnTo>
                <a:lnTo>
                  <a:pt x="7972" y="3931"/>
                </a:lnTo>
                <a:close/>
                <a:moveTo>
                  <a:pt x="8150" y="3856"/>
                </a:moveTo>
                <a:lnTo>
                  <a:pt x="8043" y="3901"/>
                </a:lnTo>
                <a:lnTo>
                  <a:pt x="8058" y="3937"/>
                </a:lnTo>
                <a:lnTo>
                  <a:pt x="8165" y="3892"/>
                </a:lnTo>
                <a:lnTo>
                  <a:pt x="8150" y="3856"/>
                </a:lnTo>
                <a:close/>
                <a:moveTo>
                  <a:pt x="7794" y="4005"/>
                </a:moveTo>
                <a:lnTo>
                  <a:pt x="7687" y="4050"/>
                </a:lnTo>
                <a:lnTo>
                  <a:pt x="7702" y="4086"/>
                </a:lnTo>
                <a:lnTo>
                  <a:pt x="7809" y="4041"/>
                </a:lnTo>
                <a:lnTo>
                  <a:pt x="7794" y="4005"/>
                </a:lnTo>
                <a:close/>
                <a:moveTo>
                  <a:pt x="7438" y="4154"/>
                </a:moveTo>
                <a:lnTo>
                  <a:pt x="7331" y="4199"/>
                </a:lnTo>
                <a:lnTo>
                  <a:pt x="7346" y="4235"/>
                </a:lnTo>
                <a:lnTo>
                  <a:pt x="7453" y="4190"/>
                </a:lnTo>
                <a:lnTo>
                  <a:pt x="7438" y="4154"/>
                </a:lnTo>
                <a:close/>
                <a:moveTo>
                  <a:pt x="9233" y="3445"/>
                </a:moveTo>
                <a:lnTo>
                  <a:pt x="9218" y="3409"/>
                </a:lnTo>
                <a:lnTo>
                  <a:pt x="9111" y="3454"/>
                </a:lnTo>
                <a:lnTo>
                  <a:pt x="9126" y="3489"/>
                </a:lnTo>
                <a:lnTo>
                  <a:pt x="9233" y="3445"/>
                </a:lnTo>
                <a:close/>
                <a:moveTo>
                  <a:pt x="7616" y="4080"/>
                </a:moveTo>
                <a:lnTo>
                  <a:pt x="7509" y="4124"/>
                </a:lnTo>
                <a:lnTo>
                  <a:pt x="7524" y="4160"/>
                </a:lnTo>
                <a:lnTo>
                  <a:pt x="7631" y="4115"/>
                </a:lnTo>
                <a:lnTo>
                  <a:pt x="7616" y="4080"/>
                </a:lnTo>
                <a:close/>
                <a:moveTo>
                  <a:pt x="7260" y="4229"/>
                </a:moveTo>
                <a:lnTo>
                  <a:pt x="7153" y="4273"/>
                </a:lnTo>
                <a:lnTo>
                  <a:pt x="7168" y="4309"/>
                </a:lnTo>
                <a:lnTo>
                  <a:pt x="7275" y="4264"/>
                </a:lnTo>
                <a:lnTo>
                  <a:pt x="7260" y="4229"/>
                </a:lnTo>
                <a:close/>
                <a:moveTo>
                  <a:pt x="7097" y="4339"/>
                </a:moveTo>
                <a:lnTo>
                  <a:pt x="7082" y="4303"/>
                </a:lnTo>
                <a:lnTo>
                  <a:pt x="6975" y="4348"/>
                </a:lnTo>
                <a:lnTo>
                  <a:pt x="6990" y="4384"/>
                </a:lnTo>
                <a:lnTo>
                  <a:pt x="7097" y="4339"/>
                </a:lnTo>
                <a:close/>
                <a:moveTo>
                  <a:pt x="4482" y="5391"/>
                </a:moveTo>
                <a:lnTo>
                  <a:pt x="4497" y="5427"/>
                </a:lnTo>
                <a:lnTo>
                  <a:pt x="4604" y="5382"/>
                </a:lnTo>
                <a:lnTo>
                  <a:pt x="4589" y="5347"/>
                </a:lnTo>
                <a:lnTo>
                  <a:pt x="4482" y="5391"/>
                </a:lnTo>
                <a:close/>
                <a:moveTo>
                  <a:pt x="10373" y="2968"/>
                </a:moveTo>
                <a:lnTo>
                  <a:pt x="10480" y="2923"/>
                </a:lnTo>
                <a:lnTo>
                  <a:pt x="10465" y="2887"/>
                </a:lnTo>
                <a:lnTo>
                  <a:pt x="10358" y="2932"/>
                </a:lnTo>
                <a:lnTo>
                  <a:pt x="10373" y="2968"/>
                </a:lnTo>
                <a:close/>
                <a:moveTo>
                  <a:pt x="4426" y="5457"/>
                </a:moveTo>
                <a:lnTo>
                  <a:pt x="4411" y="5421"/>
                </a:lnTo>
                <a:lnTo>
                  <a:pt x="4330" y="5455"/>
                </a:lnTo>
                <a:cubicBezTo>
                  <a:pt x="4287" y="5397"/>
                  <a:pt x="4218" y="5358"/>
                  <a:pt x="4140" y="5358"/>
                </a:cubicBezTo>
                <a:cubicBezTo>
                  <a:pt x="4048" y="5358"/>
                  <a:pt x="3968" y="5411"/>
                  <a:pt x="3930" y="5488"/>
                </a:cubicBezTo>
                <a:lnTo>
                  <a:pt x="3889" y="5479"/>
                </a:lnTo>
                <a:lnTo>
                  <a:pt x="3880" y="5516"/>
                </a:lnTo>
                <a:lnTo>
                  <a:pt x="3915" y="5525"/>
                </a:lnTo>
                <a:cubicBezTo>
                  <a:pt x="3909" y="5546"/>
                  <a:pt x="3905" y="5569"/>
                  <a:pt x="3905" y="5593"/>
                </a:cubicBezTo>
                <a:cubicBezTo>
                  <a:pt x="3905" y="5723"/>
                  <a:pt x="4010" y="5828"/>
                  <a:pt x="4140" y="5828"/>
                </a:cubicBezTo>
                <a:cubicBezTo>
                  <a:pt x="4270" y="5828"/>
                  <a:pt x="4375" y="5723"/>
                  <a:pt x="4375" y="5593"/>
                </a:cubicBezTo>
                <a:cubicBezTo>
                  <a:pt x="4375" y="5591"/>
                  <a:pt x="4374" y="5588"/>
                  <a:pt x="4374" y="5585"/>
                </a:cubicBezTo>
                <a:lnTo>
                  <a:pt x="4385" y="5585"/>
                </a:lnTo>
                <a:lnTo>
                  <a:pt x="4386" y="5547"/>
                </a:lnTo>
                <a:lnTo>
                  <a:pt x="4370" y="5546"/>
                </a:lnTo>
                <a:cubicBezTo>
                  <a:pt x="4365" y="5526"/>
                  <a:pt x="4359" y="5507"/>
                  <a:pt x="4350" y="5489"/>
                </a:cubicBezTo>
                <a:lnTo>
                  <a:pt x="4426" y="5457"/>
                </a:lnTo>
                <a:close/>
                <a:moveTo>
                  <a:pt x="10551" y="2893"/>
                </a:moveTo>
                <a:lnTo>
                  <a:pt x="10658" y="2848"/>
                </a:lnTo>
                <a:lnTo>
                  <a:pt x="10643" y="2813"/>
                </a:lnTo>
                <a:lnTo>
                  <a:pt x="10536" y="2857"/>
                </a:lnTo>
                <a:lnTo>
                  <a:pt x="10551" y="2893"/>
                </a:lnTo>
                <a:close/>
                <a:moveTo>
                  <a:pt x="8577" y="3677"/>
                </a:moveTo>
                <a:lnTo>
                  <a:pt x="8592" y="3713"/>
                </a:lnTo>
                <a:lnTo>
                  <a:pt x="8699" y="3668"/>
                </a:lnTo>
                <a:lnTo>
                  <a:pt x="8684" y="3632"/>
                </a:lnTo>
                <a:lnTo>
                  <a:pt x="8577" y="3677"/>
                </a:lnTo>
                <a:close/>
                <a:moveTo>
                  <a:pt x="8755" y="3603"/>
                </a:moveTo>
                <a:lnTo>
                  <a:pt x="8770" y="3638"/>
                </a:lnTo>
                <a:lnTo>
                  <a:pt x="8877" y="3594"/>
                </a:lnTo>
                <a:lnTo>
                  <a:pt x="8862" y="3558"/>
                </a:lnTo>
                <a:lnTo>
                  <a:pt x="8755" y="3603"/>
                </a:lnTo>
                <a:close/>
                <a:moveTo>
                  <a:pt x="5016" y="5168"/>
                </a:moveTo>
                <a:lnTo>
                  <a:pt x="5031" y="5204"/>
                </a:lnTo>
                <a:lnTo>
                  <a:pt x="5138" y="5159"/>
                </a:lnTo>
                <a:lnTo>
                  <a:pt x="5123" y="5123"/>
                </a:lnTo>
                <a:lnTo>
                  <a:pt x="5016" y="5168"/>
                </a:lnTo>
                <a:close/>
                <a:moveTo>
                  <a:pt x="5565" y="4980"/>
                </a:moveTo>
                <a:lnTo>
                  <a:pt x="5672" y="4935"/>
                </a:lnTo>
                <a:lnTo>
                  <a:pt x="5657" y="4899"/>
                </a:lnTo>
                <a:lnTo>
                  <a:pt x="5550" y="4944"/>
                </a:lnTo>
                <a:lnTo>
                  <a:pt x="5565" y="4980"/>
                </a:lnTo>
                <a:close/>
                <a:moveTo>
                  <a:pt x="5209" y="5129"/>
                </a:moveTo>
                <a:lnTo>
                  <a:pt x="5316" y="5084"/>
                </a:lnTo>
                <a:lnTo>
                  <a:pt x="5301" y="5048"/>
                </a:lnTo>
                <a:lnTo>
                  <a:pt x="5194" y="5093"/>
                </a:lnTo>
                <a:lnTo>
                  <a:pt x="5209" y="5129"/>
                </a:lnTo>
                <a:close/>
                <a:moveTo>
                  <a:pt x="8236" y="3862"/>
                </a:moveTo>
                <a:lnTo>
                  <a:pt x="8343" y="3817"/>
                </a:lnTo>
                <a:lnTo>
                  <a:pt x="8328" y="3781"/>
                </a:lnTo>
                <a:lnTo>
                  <a:pt x="8221" y="3826"/>
                </a:lnTo>
                <a:lnTo>
                  <a:pt x="8236" y="3862"/>
                </a:lnTo>
                <a:close/>
                <a:moveTo>
                  <a:pt x="4960" y="5233"/>
                </a:moveTo>
                <a:lnTo>
                  <a:pt x="4945" y="5198"/>
                </a:lnTo>
                <a:lnTo>
                  <a:pt x="4838" y="5242"/>
                </a:lnTo>
                <a:lnTo>
                  <a:pt x="4853" y="5278"/>
                </a:lnTo>
                <a:lnTo>
                  <a:pt x="4960" y="5233"/>
                </a:lnTo>
                <a:close/>
                <a:moveTo>
                  <a:pt x="5743" y="4905"/>
                </a:moveTo>
                <a:lnTo>
                  <a:pt x="5850" y="4861"/>
                </a:lnTo>
                <a:lnTo>
                  <a:pt x="5835" y="4825"/>
                </a:lnTo>
                <a:lnTo>
                  <a:pt x="5728" y="4870"/>
                </a:lnTo>
                <a:lnTo>
                  <a:pt x="5743" y="4905"/>
                </a:lnTo>
                <a:close/>
                <a:moveTo>
                  <a:pt x="4660" y="5317"/>
                </a:moveTo>
                <a:lnTo>
                  <a:pt x="4675" y="5353"/>
                </a:lnTo>
                <a:lnTo>
                  <a:pt x="4782" y="5308"/>
                </a:lnTo>
                <a:lnTo>
                  <a:pt x="4767" y="5272"/>
                </a:lnTo>
                <a:lnTo>
                  <a:pt x="4660" y="5317"/>
                </a:lnTo>
                <a:close/>
                <a:moveTo>
                  <a:pt x="1110" y="4766"/>
                </a:moveTo>
                <a:lnTo>
                  <a:pt x="1107" y="4727"/>
                </a:lnTo>
                <a:cubicBezTo>
                  <a:pt x="1091" y="4613"/>
                  <a:pt x="994" y="4525"/>
                  <a:pt x="875" y="4525"/>
                </a:cubicBezTo>
                <a:cubicBezTo>
                  <a:pt x="745" y="4525"/>
                  <a:pt x="640" y="4630"/>
                  <a:pt x="640" y="4760"/>
                </a:cubicBezTo>
                <a:cubicBezTo>
                  <a:pt x="640" y="4772"/>
                  <a:pt x="641" y="4784"/>
                  <a:pt x="643" y="4795"/>
                </a:cubicBezTo>
                <a:lnTo>
                  <a:pt x="570" y="4824"/>
                </a:lnTo>
                <a:lnTo>
                  <a:pt x="584" y="4860"/>
                </a:lnTo>
                <a:lnTo>
                  <a:pt x="652" y="4833"/>
                </a:lnTo>
                <a:cubicBezTo>
                  <a:pt x="683" y="4927"/>
                  <a:pt x="771" y="4995"/>
                  <a:pt x="875" y="4995"/>
                </a:cubicBezTo>
                <a:cubicBezTo>
                  <a:pt x="979" y="4995"/>
                  <a:pt x="1067" y="4928"/>
                  <a:pt x="1098" y="4835"/>
                </a:cubicBezTo>
                <a:lnTo>
                  <a:pt x="1120" y="4840"/>
                </a:lnTo>
                <a:lnTo>
                  <a:pt x="1129" y="4802"/>
                </a:lnTo>
                <a:lnTo>
                  <a:pt x="1107" y="4797"/>
                </a:lnTo>
                <a:cubicBezTo>
                  <a:pt x="1108" y="4787"/>
                  <a:pt x="1109" y="4776"/>
                  <a:pt x="1110" y="4766"/>
                </a:cubicBezTo>
                <a:close/>
                <a:moveTo>
                  <a:pt x="13725" y="1920"/>
                </a:moveTo>
                <a:lnTo>
                  <a:pt x="13714" y="1883"/>
                </a:lnTo>
                <a:lnTo>
                  <a:pt x="13602" y="1916"/>
                </a:lnTo>
                <a:lnTo>
                  <a:pt x="13613" y="1953"/>
                </a:lnTo>
                <a:lnTo>
                  <a:pt x="13725" y="1920"/>
                </a:lnTo>
                <a:close/>
                <a:moveTo>
                  <a:pt x="14473" y="1703"/>
                </a:moveTo>
                <a:lnTo>
                  <a:pt x="14463" y="1666"/>
                </a:lnTo>
                <a:lnTo>
                  <a:pt x="14350" y="1698"/>
                </a:lnTo>
                <a:lnTo>
                  <a:pt x="14361" y="1736"/>
                </a:lnTo>
                <a:lnTo>
                  <a:pt x="14473" y="1703"/>
                </a:lnTo>
                <a:close/>
                <a:moveTo>
                  <a:pt x="14099" y="1812"/>
                </a:moveTo>
                <a:lnTo>
                  <a:pt x="14088" y="1774"/>
                </a:lnTo>
                <a:lnTo>
                  <a:pt x="13976" y="1807"/>
                </a:lnTo>
                <a:lnTo>
                  <a:pt x="13987" y="1844"/>
                </a:lnTo>
                <a:lnTo>
                  <a:pt x="14099" y="1812"/>
                </a:lnTo>
                <a:close/>
                <a:moveTo>
                  <a:pt x="14286" y="1757"/>
                </a:moveTo>
                <a:lnTo>
                  <a:pt x="14276" y="1720"/>
                </a:lnTo>
                <a:lnTo>
                  <a:pt x="14163" y="1753"/>
                </a:lnTo>
                <a:lnTo>
                  <a:pt x="14174" y="1790"/>
                </a:lnTo>
                <a:lnTo>
                  <a:pt x="14286" y="1757"/>
                </a:lnTo>
                <a:close/>
                <a:moveTo>
                  <a:pt x="13912" y="1866"/>
                </a:moveTo>
                <a:lnTo>
                  <a:pt x="13901" y="1829"/>
                </a:lnTo>
                <a:lnTo>
                  <a:pt x="13789" y="1861"/>
                </a:lnTo>
                <a:lnTo>
                  <a:pt x="13800" y="1898"/>
                </a:lnTo>
                <a:lnTo>
                  <a:pt x="13912" y="1866"/>
                </a:lnTo>
                <a:close/>
                <a:moveTo>
                  <a:pt x="15596" y="1377"/>
                </a:moveTo>
                <a:lnTo>
                  <a:pt x="15585" y="1340"/>
                </a:lnTo>
                <a:lnTo>
                  <a:pt x="15473" y="1373"/>
                </a:lnTo>
                <a:lnTo>
                  <a:pt x="15484" y="1410"/>
                </a:lnTo>
                <a:lnTo>
                  <a:pt x="15596" y="1377"/>
                </a:lnTo>
                <a:close/>
                <a:moveTo>
                  <a:pt x="15409" y="1432"/>
                </a:moveTo>
                <a:lnTo>
                  <a:pt x="15398" y="1394"/>
                </a:lnTo>
                <a:lnTo>
                  <a:pt x="15286" y="1427"/>
                </a:lnTo>
                <a:lnTo>
                  <a:pt x="15297" y="1464"/>
                </a:lnTo>
                <a:lnTo>
                  <a:pt x="15409" y="1432"/>
                </a:lnTo>
                <a:close/>
                <a:moveTo>
                  <a:pt x="15024" y="1503"/>
                </a:moveTo>
                <a:lnTo>
                  <a:pt x="14912" y="1535"/>
                </a:lnTo>
                <a:lnTo>
                  <a:pt x="14923" y="1573"/>
                </a:lnTo>
                <a:lnTo>
                  <a:pt x="15035" y="1540"/>
                </a:lnTo>
                <a:lnTo>
                  <a:pt x="15024" y="1503"/>
                </a:lnTo>
                <a:close/>
                <a:moveTo>
                  <a:pt x="14848" y="1594"/>
                </a:moveTo>
                <a:lnTo>
                  <a:pt x="14837" y="1557"/>
                </a:lnTo>
                <a:lnTo>
                  <a:pt x="14725" y="1590"/>
                </a:lnTo>
                <a:lnTo>
                  <a:pt x="14736" y="1627"/>
                </a:lnTo>
                <a:lnTo>
                  <a:pt x="14848" y="1594"/>
                </a:lnTo>
                <a:close/>
                <a:moveTo>
                  <a:pt x="15222" y="1486"/>
                </a:moveTo>
                <a:lnTo>
                  <a:pt x="15211" y="1449"/>
                </a:lnTo>
                <a:lnTo>
                  <a:pt x="15099" y="1481"/>
                </a:lnTo>
                <a:lnTo>
                  <a:pt x="15110" y="1518"/>
                </a:lnTo>
                <a:lnTo>
                  <a:pt x="15222" y="1486"/>
                </a:lnTo>
                <a:close/>
                <a:moveTo>
                  <a:pt x="14661" y="1649"/>
                </a:moveTo>
                <a:lnTo>
                  <a:pt x="14650" y="1611"/>
                </a:lnTo>
                <a:lnTo>
                  <a:pt x="14538" y="1644"/>
                </a:lnTo>
                <a:lnTo>
                  <a:pt x="14548" y="1681"/>
                </a:lnTo>
                <a:lnTo>
                  <a:pt x="14661" y="1649"/>
                </a:lnTo>
                <a:close/>
                <a:moveTo>
                  <a:pt x="13527" y="1937"/>
                </a:moveTo>
                <a:lnTo>
                  <a:pt x="13415" y="1970"/>
                </a:lnTo>
                <a:lnTo>
                  <a:pt x="13426" y="2007"/>
                </a:lnTo>
                <a:lnTo>
                  <a:pt x="13538" y="1975"/>
                </a:lnTo>
                <a:lnTo>
                  <a:pt x="13527" y="1937"/>
                </a:lnTo>
                <a:close/>
                <a:moveTo>
                  <a:pt x="11843" y="2426"/>
                </a:moveTo>
                <a:lnTo>
                  <a:pt x="11731" y="2458"/>
                </a:lnTo>
                <a:lnTo>
                  <a:pt x="11742" y="2496"/>
                </a:lnTo>
                <a:lnTo>
                  <a:pt x="11854" y="2463"/>
                </a:lnTo>
                <a:lnTo>
                  <a:pt x="11843" y="2426"/>
                </a:lnTo>
                <a:close/>
                <a:moveTo>
                  <a:pt x="11667" y="2517"/>
                </a:moveTo>
                <a:lnTo>
                  <a:pt x="11656" y="2480"/>
                </a:lnTo>
                <a:lnTo>
                  <a:pt x="11544" y="2513"/>
                </a:lnTo>
                <a:lnTo>
                  <a:pt x="11555" y="2550"/>
                </a:lnTo>
                <a:lnTo>
                  <a:pt x="11667" y="2517"/>
                </a:lnTo>
                <a:close/>
                <a:moveTo>
                  <a:pt x="13153" y="2046"/>
                </a:moveTo>
                <a:lnTo>
                  <a:pt x="13041" y="2078"/>
                </a:lnTo>
                <a:lnTo>
                  <a:pt x="13052" y="2116"/>
                </a:lnTo>
                <a:lnTo>
                  <a:pt x="13164" y="2083"/>
                </a:lnTo>
                <a:lnTo>
                  <a:pt x="13153" y="2046"/>
                </a:lnTo>
                <a:close/>
                <a:moveTo>
                  <a:pt x="12041" y="2409"/>
                </a:moveTo>
                <a:lnTo>
                  <a:pt x="12030" y="2372"/>
                </a:lnTo>
                <a:lnTo>
                  <a:pt x="11918" y="2404"/>
                </a:lnTo>
                <a:lnTo>
                  <a:pt x="11929" y="2441"/>
                </a:lnTo>
                <a:lnTo>
                  <a:pt x="12041" y="2409"/>
                </a:lnTo>
                <a:close/>
                <a:moveTo>
                  <a:pt x="12977" y="2137"/>
                </a:moveTo>
                <a:lnTo>
                  <a:pt x="12966" y="2100"/>
                </a:lnTo>
                <a:lnTo>
                  <a:pt x="12854" y="2133"/>
                </a:lnTo>
                <a:lnTo>
                  <a:pt x="12864" y="2170"/>
                </a:lnTo>
                <a:lnTo>
                  <a:pt x="12977" y="2137"/>
                </a:lnTo>
                <a:close/>
                <a:moveTo>
                  <a:pt x="12217" y="2317"/>
                </a:moveTo>
                <a:lnTo>
                  <a:pt x="12105" y="2350"/>
                </a:lnTo>
                <a:lnTo>
                  <a:pt x="12116" y="2387"/>
                </a:lnTo>
                <a:lnTo>
                  <a:pt x="12228" y="2355"/>
                </a:lnTo>
                <a:lnTo>
                  <a:pt x="12217" y="2317"/>
                </a:lnTo>
                <a:close/>
                <a:moveTo>
                  <a:pt x="12779" y="2154"/>
                </a:moveTo>
                <a:lnTo>
                  <a:pt x="12666" y="2187"/>
                </a:lnTo>
                <a:lnTo>
                  <a:pt x="12677" y="2224"/>
                </a:lnTo>
                <a:lnTo>
                  <a:pt x="12789" y="2192"/>
                </a:lnTo>
                <a:lnTo>
                  <a:pt x="12779" y="2154"/>
                </a:lnTo>
                <a:close/>
                <a:moveTo>
                  <a:pt x="13351" y="2029"/>
                </a:moveTo>
                <a:lnTo>
                  <a:pt x="13340" y="1992"/>
                </a:lnTo>
                <a:lnTo>
                  <a:pt x="13228" y="2024"/>
                </a:lnTo>
                <a:lnTo>
                  <a:pt x="13239" y="2061"/>
                </a:lnTo>
                <a:lnTo>
                  <a:pt x="13351" y="2029"/>
                </a:lnTo>
                <a:close/>
                <a:moveTo>
                  <a:pt x="12490" y="2279"/>
                </a:moveTo>
                <a:lnTo>
                  <a:pt x="12602" y="2246"/>
                </a:lnTo>
                <a:lnTo>
                  <a:pt x="12592" y="2209"/>
                </a:lnTo>
                <a:lnTo>
                  <a:pt x="12479" y="2241"/>
                </a:lnTo>
                <a:lnTo>
                  <a:pt x="12490" y="2279"/>
                </a:lnTo>
                <a:close/>
                <a:moveTo>
                  <a:pt x="12292" y="2296"/>
                </a:moveTo>
                <a:lnTo>
                  <a:pt x="12303" y="2333"/>
                </a:lnTo>
                <a:lnTo>
                  <a:pt x="12415" y="2300"/>
                </a:lnTo>
                <a:lnTo>
                  <a:pt x="12404" y="2263"/>
                </a:lnTo>
                <a:lnTo>
                  <a:pt x="12292" y="2296"/>
                </a:lnTo>
                <a:close/>
                <a:moveTo>
                  <a:pt x="15202" y="16915"/>
                </a:moveTo>
                <a:lnTo>
                  <a:pt x="15180" y="16883"/>
                </a:lnTo>
                <a:lnTo>
                  <a:pt x="15085" y="16950"/>
                </a:lnTo>
                <a:lnTo>
                  <a:pt x="15108" y="16982"/>
                </a:lnTo>
                <a:lnTo>
                  <a:pt x="15202" y="16915"/>
                </a:lnTo>
                <a:close/>
                <a:moveTo>
                  <a:pt x="15966" y="16327"/>
                </a:moveTo>
                <a:lnTo>
                  <a:pt x="15872" y="16394"/>
                </a:lnTo>
                <a:lnTo>
                  <a:pt x="15894" y="16425"/>
                </a:lnTo>
                <a:lnTo>
                  <a:pt x="15988" y="16358"/>
                </a:lnTo>
                <a:lnTo>
                  <a:pt x="15966" y="16327"/>
                </a:lnTo>
                <a:close/>
                <a:moveTo>
                  <a:pt x="16680" y="15869"/>
                </a:moveTo>
                <a:lnTo>
                  <a:pt x="16775" y="15802"/>
                </a:lnTo>
                <a:lnTo>
                  <a:pt x="16752" y="15770"/>
                </a:lnTo>
                <a:lnTo>
                  <a:pt x="16658" y="15837"/>
                </a:lnTo>
                <a:lnTo>
                  <a:pt x="16680" y="15869"/>
                </a:lnTo>
                <a:close/>
                <a:moveTo>
                  <a:pt x="18252" y="14755"/>
                </a:moveTo>
                <a:lnTo>
                  <a:pt x="18347" y="14689"/>
                </a:lnTo>
                <a:lnTo>
                  <a:pt x="18324" y="14657"/>
                </a:lnTo>
                <a:lnTo>
                  <a:pt x="18230" y="14724"/>
                </a:lnTo>
                <a:lnTo>
                  <a:pt x="18252" y="14755"/>
                </a:lnTo>
                <a:close/>
                <a:moveTo>
                  <a:pt x="17381" y="15325"/>
                </a:moveTo>
                <a:lnTo>
                  <a:pt x="17287" y="15392"/>
                </a:lnTo>
                <a:lnTo>
                  <a:pt x="17309" y="15423"/>
                </a:lnTo>
                <a:lnTo>
                  <a:pt x="17403" y="15356"/>
                </a:lnTo>
                <a:lnTo>
                  <a:pt x="17381" y="15325"/>
                </a:lnTo>
                <a:close/>
                <a:moveTo>
                  <a:pt x="17246" y="15468"/>
                </a:moveTo>
                <a:lnTo>
                  <a:pt x="17224" y="15436"/>
                </a:lnTo>
                <a:lnTo>
                  <a:pt x="17129" y="15503"/>
                </a:lnTo>
                <a:lnTo>
                  <a:pt x="17152" y="15535"/>
                </a:lnTo>
                <a:lnTo>
                  <a:pt x="17246" y="15468"/>
                </a:lnTo>
                <a:close/>
                <a:moveTo>
                  <a:pt x="16909" y="15659"/>
                </a:moveTo>
                <a:lnTo>
                  <a:pt x="16815" y="15726"/>
                </a:lnTo>
                <a:lnTo>
                  <a:pt x="16837" y="15757"/>
                </a:lnTo>
                <a:lnTo>
                  <a:pt x="16932" y="15690"/>
                </a:lnTo>
                <a:lnTo>
                  <a:pt x="16909" y="15659"/>
                </a:lnTo>
                <a:close/>
                <a:moveTo>
                  <a:pt x="15652" y="16549"/>
                </a:moveTo>
                <a:lnTo>
                  <a:pt x="15557" y="16616"/>
                </a:lnTo>
                <a:lnTo>
                  <a:pt x="15580" y="16648"/>
                </a:lnTo>
                <a:lnTo>
                  <a:pt x="15674" y="16581"/>
                </a:lnTo>
                <a:lnTo>
                  <a:pt x="15652" y="16549"/>
                </a:lnTo>
                <a:close/>
                <a:moveTo>
                  <a:pt x="17938" y="14978"/>
                </a:moveTo>
                <a:lnTo>
                  <a:pt x="18032" y="14911"/>
                </a:lnTo>
                <a:lnTo>
                  <a:pt x="18010" y="14879"/>
                </a:lnTo>
                <a:lnTo>
                  <a:pt x="17915" y="14946"/>
                </a:lnTo>
                <a:lnTo>
                  <a:pt x="17938" y="14978"/>
                </a:lnTo>
                <a:close/>
                <a:moveTo>
                  <a:pt x="16366" y="16091"/>
                </a:moveTo>
                <a:lnTo>
                  <a:pt x="16460" y="16024"/>
                </a:lnTo>
                <a:lnTo>
                  <a:pt x="16438" y="15993"/>
                </a:lnTo>
                <a:lnTo>
                  <a:pt x="16343" y="16060"/>
                </a:lnTo>
                <a:lnTo>
                  <a:pt x="16366" y="16091"/>
                </a:lnTo>
                <a:close/>
                <a:moveTo>
                  <a:pt x="18167" y="14768"/>
                </a:moveTo>
                <a:lnTo>
                  <a:pt x="18073" y="14835"/>
                </a:lnTo>
                <a:lnTo>
                  <a:pt x="18095" y="14867"/>
                </a:lnTo>
                <a:lnTo>
                  <a:pt x="18190" y="14800"/>
                </a:lnTo>
                <a:lnTo>
                  <a:pt x="18167" y="14768"/>
                </a:lnTo>
                <a:close/>
                <a:moveTo>
                  <a:pt x="15023" y="16995"/>
                </a:moveTo>
                <a:lnTo>
                  <a:pt x="14928" y="17062"/>
                </a:lnTo>
                <a:lnTo>
                  <a:pt x="14951" y="17093"/>
                </a:lnTo>
                <a:lnTo>
                  <a:pt x="15045" y="17026"/>
                </a:lnTo>
                <a:lnTo>
                  <a:pt x="15023" y="16995"/>
                </a:lnTo>
                <a:close/>
                <a:moveTo>
                  <a:pt x="15243" y="16839"/>
                </a:moveTo>
                <a:lnTo>
                  <a:pt x="15265" y="16871"/>
                </a:lnTo>
                <a:lnTo>
                  <a:pt x="15360" y="16804"/>
                </a:lnTo>
                <a:lnTo>
                  <a:pt x="15337" y="16772"/>
                </a:lnTo>
                <a:lnTo>
                  <a:pt x="15243" y="16839"/>
                </a:lnTo>
                <a:close/>
                <a:moveTo>
                  <a:pt x="17781" y="15089"/>
                </a:moveTo>
                <a:lnTo>
                  <a:pt x="17875" y="15022"/>
                </a:lnTo>
                <a:lnTo>
                  <a:pt x="17853" y="14991"/>
                </a:lnTo>
                <a:lnTo>
                  <a:pt x="17758" y="15058"/>
                </a:lnTo>
                <a:lnTo>
                  <a:pt x="17781" y="15089"/>
                </a:lnTo>
                <a:close/>
                <a:moveTo>
                  <a:pt x="16123" y="16215"/>
                </a:moveTo>
                <a:lnTo>
                  <a:pt x="16029" y="16282"/>
                </a:lnTo>
                <a:lnTo>
                  <a:pt x="16051" y="16314"/>
                </a:lnTo>
                <a:lnTo>
                  <a:pt x="16146" y="16247"/>
                </a:lnTo>
                <a:lnTo>
                  <a:pt x="16123" y="16215"/>
                </a:lnTo>
                <a:close/>
                <a:moveTo>
                  <a:pt x="15400" y="16728"/>
                </a:moveTo>
                <a:lnTo>
                  <a:pt x="15422" y="16759"/>
                </a:lnTo>
                <a:lnTo>
                  <a:pt x="15517" y="16692"/>
                </a:lnTo>
                <a:lnTo>
                  <a:pt x="15494" y="16661"/>
                </a:lnTo>
                <a:lnTo>
                  <a:pt x="15400" y="16728"/>
                </a:lnTo>
                <a:close/>
                <a:moveTo>
                  <a:pt x="16617" y="15913"/>
                </a:moveTo>
                <a:lnTo>
                  <a:pt x="16595" y="15881"/>
                </a:lnTo>
                <a:lnTo>
                  <a:pt x="16500" y="15948"/>
                </a:lnTo>
                <a:lnTo>
                  <a:pt x="16523" y="15980"/>
                </a:lnTo>
                <a:lnTo>
                  <a:pt x="16617" y="15913"/>
                </a:lnTo>
                <a:close/>
                <a:moveTo>
                  <a:pt x="15831" y="16470"/>
                </a:moveTo>
                <a:lnTo>
                  <a:pt x="15809" y="16438"/>
                </a:lnTo>
                <a:lnTo>
                  <a:pt x="15714" y="16505"/>
                </a:lnTo>
                <a:lnTo>
                  <a:pt x="15737" y="16537"/>
                </a:lnTo>
                <a:lnTo>
                  <a:pt x="15831" y="16470"/>
                </a:lnTo>
                <a:close/>
                <a:moveTo>
                  <a:pt x="17538" y="15213"/>
                </a:moveTo>
                <a:lnTo>
                  <a:pt x="17444" y="15280"/>
                </a:lnTo>
                <a:lnTo>
                  <a:pt x="17466" y="15312"/>
                </a:lnTo>
                <a:lnTo>
                  <a:pt x="17561" y="15245"/>
                </a:lnTo>
                <a:lnTo>
                  <a:pt x="17538" y="15213"/>
                </a:lnTo>
                <a:close/>
                <a:moveTo>
                  <a:pt x="17089" y="15579"/>
                </a:moveTo>
                <a:lnTo>
                  <a:pt x="17067" y="15547"/>
                </a:lnTo>
                <a:lnTo>
                  <a:pt x="16972" y="15614"/>
                </a:lnTo>
                <a:lnTo>
                  <a:pt x="16995" y="15646"/>
                </a:lnTo>
                <a:lnTo>
                  <a:pt x="17089" y="15579"/>
                </a:lnTo>
                <a:close/>
                <a:moveTo>
                  <a:pt x="16280" y="16104"/>
                </a:moveTo>
                <a:lnTo>
                  <a:pt x="16186" y="16171"/>
                </a:lnTo>
                <a:lnTo>
                  <a:pt x="16208" y="16203"/>
                </a:lnTo>
                <a:lnTo>
                  <a:pt x="16303" y="16136"/>
                </a:lnTo>
                <a:lnTo>
                  <a:pt x="16280" y="16104"/>
                </a:lnTo>
                <a:close/>
                <a:moveTo>
                  <a:pt x="17623" y="15201"/>
                </a:moveTo>
                <a:lnTo>
                  <a:pt x="17718" y="15134"/>
                </a:lnTo>
                <a:lnTo>
                  <a:pt x="17695" y="15102"/>
                </a:lnTo>
                <a:lnTo>
                  <a:pt x="17601" y="15169"/>
                </a:lnTo>
                <a:lnTo>
                  <a:pt x="17623" y="15201"/>
                </a:lnTo>
                <a:close/>
                <a:moveTo>
                  <a:pt x="17583" y="16286"/>
                </a:moveTo>
                <a:lnTo>
                  <a:pt x="17525" y="16386"/>
                </a:lnTo>
                <a:lnTo>
                  <a:pt x="17559" y="16405"/>
                </a:lnTo>
                <a:lnTo>
                  <a:pt x="17616" y="16306"/>
                </a:lnTo>
                <a:lnTo>
                  <a:pt x="17583" y="16286"/>
                </a:lnTo>
                <a:close/>
                <a:moveTo>
                  <a:pt x="17621" y="16221"/>
                </a:moveTo>
                <a:lnTo>
                  <a:pt x="17654" y="16240"/>
                </a:lnTo>
                <a:lnTo>
                  <a:pt x="17712" y="16141"/>
                </a:lnTo>
                <a:lnTo>
                  <a:pt x="17678" y="16122"/>
                </a:lnTo>
                <a:lnTo>
                  <a:pt x="17621" y="16221"/>
                </a:lnTo>
                <a:close/>
                <a:moveTo>
                  <a:pt x="17391" y="16616"/>
                </a:moveTo>
                <a:lnTo>
                  <a:pt x="17334" y="16716"/>
                </a:lnTo>
                <a:lnTo>
                  <a:pt x="17367" y="16735"/>
                </a:lnTo>
                <a:lnTo>
                  <a:pt x="17425" y="16636"/>
                </a:lnTo>
                <a:lnTo>
                  <a:pt x="17391" y="16616"/>
                </a:lnTo>
                <a:close/>
                <a:moveTo>
                  <a:pt x="16946" y="17461"/>
                </a:moveTo>
                <a:lnTo>
                  <a:pt x="16912" y="17441"/>
                </a:lnTo>
                <a:lnTo>
                  <a:pt x="16855" y="17540"/>
                </a:lnTo>
                <a:lnTo>
                  <a:pt x="16888" y="17560"/>
                </a:lnTo>
                <a:lnTo>
                  <a:pt x="16946" y="17461"/>
                </a:lnTo>
                <a:close/>
                <a:moveTo>
                  <a:pt x="17200" y="16946"/>
                </a:moveTo>
                <a:lnTo>
                  <a:pt x="17142" y="17046"/>
                </a:lnTo>
                <a:lnTo>
                  <a:pt x="17176" y="17065"/>
                </a:lnTo>
                <a:lnTo>
                  <a:pt x="17233" y="16966"/>
                </a:lnTo>
                <a:lnTo>
                  <a:pt x="17200" y="16946"/>
                </a:lnTo>
                <a:close/>
                <a:moveTo>
                  <a:pt x="17774" y="15957"/>
                </a:moveTo>
                <a:lnTo>
                  <a:pt x="17717" y="16056"/>
                </a:lnTo>
                <a:lnTo>
                  <a:pt x="17750" y="16075"/>
                </a:lnTo>
                <a:lnTo>
                  <a:pt x="17808" y="15976"/>
                </a:lnTo>
                <a:lnTo>
                  <a:pt x="17774" y="15957"/>
                </a:lnTo>
                <a:close/>
                <a:moveTo>
                  <a:pt x="17008" y="17276"/>
                </a:moveTo>
                <a:lnTo>
                  <a:pt x="16951" y="17375"/>
                </a:lnTo>
                <a:lnTo>
                  <a:pt x="16984" y="17395"/>
                </a:lnTo>
                <a:lnTo>
                  <a:pt x="17042" y="17296"/>
                </a:lnTo>
                <a:lnTo>
                  <a:pt x="17008" y="17276"/>
                </a:lnTo>
                <a:close/>
                <a:moveTo>
                  <a:pt x="17463" y="16570"/>
                </a:moveTo>
                <a:lnTo>
                  <a:pt x="17521" y="16471"/>
                </a:lnTo>
                <a:lnTo>
                  <a:pt x="17487" y="16451"/>
                </a:lnTo>
                <a:lnTo>
                  <a:pt x="17429" y="16551"/>
                </a:lnTo>
                <a:lnTo>
                  <a:pt x="17463" y="16570"/>
                </a:lnTo>
                <a:close/>
                <a:moveTo>
                  <a:pt x="18382" y="14986"/>
                </a:moveTo>
                <a:lnTo>
                  <a:pt x="18349" y="14967"/>
                </a:lnTo>
                <a:lnTo>
                  <a:pt x="18291" y="15066"/>
                </a:lnTo>
                <a:lnTo>
                  <a:pt x="18325" y="15086"/>
                </a:lnTo>
                <a:lnTo>
                  <a:pt x="18382" y="14986"/>
                </a:lnTo>
                <a:close/>
                <a:moveTo>
                  <a:pt x="18387" y="14901"/>
                </a:moveTo>
                <a:lnTo>
                  <a:pt x="18420" y="14921"/>
                </a:lnTo>
                <a:lnTo>
                  <a:pt x="18478" y="14822"/>
                </a:lnTo>
                <a:lnTo>
                  <a:pt x="18444" y="14802"/>
                </a:lnTo>
                <a:lnTo>
                  <a:pt x="18387" y="14901"/>
                </a:lnTo>
                <a:close/>
                <a:moveTo>
                  <a:pt x="17329" y="16801"/>
                </a:moveTo>
                <a:lnTo>
                  <a:pt x="17295" y="16781"/>
                </a:lnTo>
                <a:lnTo>
                  <a:pt x="17238" y="16881"/>
                </a:lnTo>
                <a:lnTo>
                  <a:pt x="17271" y="16900"/>
                </a:lnTo>
                <a:lnTo>
                  <a:pt x="17329" y="16801"/>
                </a:lnTo>
                <a:close/>
                <a:moveTo>
                  <a:pt x="17138" y="17131"/>
                </a:moveTo>
                <a:lnTo>
                  <a:pt x="17104" y="17111"/>
                </a:lnTo>
                <a:lnTo>
                  <a:pt x="17046" y="17210"/>
                </a:lnTo>
                <a:lnTo>
                  <a:pt x="17080" y="17230"/>
                </a:lnTo>
                <a:lnTo>
                  <a:pt x="17138" y="17131"/>
                </a:lnTo>
                <a:close/>
                <a:moveTo>
                  <a:pt x="17812" y="15891"/>
                </a:moveTo>
                <a:lnTo>
                  <a:pt x="17846" y="15910"/>
                </a:lnTo>
                <a:lnTo>
                  <a:pt x="17903" y="15811"/>
                </a:lnTo>
                <a:lnTo>
                  <a:pt x="17870" y="15792"/>
                </a:lnTo>
                <a:lnTo>
                  <a:pt x="17812" y="15891"/>
                </a:lnTo>
                <a:close/>
                <a:moveTo>
                  <a:pt x="18004" y="15561"/>
                </a:moveTo>
                <a:lnTo>
                  <a:pt x="18037" y="15581"/>
                </a:lnTo>
                <a:lnTo>
                  <a:pt x="18095" y="15481"/>
                </a:lnTo>
                <a:lnTo>
                  <a:pt x="18061" y="15462"/>
                </a:lnTo>
                <a:lnTo>
                  <a:pt x="18004" y="15561"/>
                </a:lnTo>
                <a:close/>
                <a:moveTo>
                  <a:pt x="18195" y="15231"/>
                </a:moveTo>
                <a:lnTo>
                  <a:pt x="18229" y="15251"/>
                </a:lnTo>
                <a:lnTo>
                  <a:pt x="18286" y="15151"/>
                </a:lnTo>
                <a:lnTo>
                  <a:pt x="18253" y="15132"/>
                </a:lnTo>
                <a:lnTo>
                  <a:pt x="18195" y="15231"/>
                </a:lnTo>
                <a:close/>
                <a:moveTo>
                  <a:pt x="17966" y="15627"/>
                </a:moveTo>
                <a:lnTo>
                  <a:pt x="17908" y="15726"/>
                </a:lnTo>
                <a:lnTo>
                  <a:pt x="17942" y="15745"/>
                </a:lnTo>
                <a:lnTo>
                  <a:pt x="17999" y="15646"/>
                </a:lnTo>
                <a:lnTo>
                  <a:pt x="17966" y="15627"/>
                </a:lnTo>
                <a:close/>
                <a:moveTo>
                  <a:pt x="18191" y="15316"/>
                </a:moveTo>
                <a:lnTo>
                  <a:pt x="18157" y="15297"/>
                </a:lnTo>
                <a:lnTo>
                  <a:pt x="18099" y="15396"/>
                </a:lnTo>
                <a:lnTo>
                  <a:pt x="18133" y="15416"/>
                </a:lnTo>
                <a:lnTo>
                  <a:pt x="18191" y="15316"/>
                </a:lnTo>
                <a:close/>
                <a:moveTo>
                  <a:pt x="9664" y="18226"/>
                </a:moveTo>
                <a:lnTo>
                  <a:pt x="9670" y="18264"/>
                </a:lnTo>
                <a:lnTo>
                  <a:pt x="9784" y="18245"/>
                </a:lnTo>
                <a:lnTo>
                  <a:pt x="9778" y="18206"/>
                </a:lnTo>
                <a:lnTo>
                  <a:pt x="9664" y="18226"/>
                </a:lnTo>
                <a:close/>
                <a:moveTo>
                  <a:pt x="9854" y="18193"/>
                </a:moveTo>
                <a:lnTo>
                  <a:pt x="9860" y="18231"/>
                </a:lnTo>
                <a:lnTo>
                  <a:pt x="9974" y="18212"/>
                </a:lnTo>
                <a:lnTo>
                  <a:pt x="9968" y="18174"/>
                </a:lnTo>
                <a:lnTo>
                  <a:pt x="9854" y="18193"/>
                </a:lnTo>
                <a:close/>
                <a:moveTo>
                  <a:pt x="8714" y="18390"/>
                </a:moveTo>
                <a:lnTo>
                  <a:pt x="8721" y="18428"/>
                </a:lnTo>
                <a:lnTo>
                  <a:pt x="8835" y="18408"/>
                </a:lnTo>
                <a:lnTo>
                  <a:pt x="8828" y="18370"/>
                </a:lnTo>
                <a:lnTo>
                  <a:pt x="8714" y="18390"/>
                </a:lnTo>
                <a:close/>
                <a:moveTo>
                  <a:pt x="10423" y="18095"/>
                </a:moveTo>
                <a:lnTo>
                  <a:pt x="10430" y="18133"/>
                </a:lnTo>
                <a:lnTo>
                  <a:pt x="10544" y="18114"/>
                </a:lnTo>
                <a:lnTo>
                  <a:pt x="10538" y="18075"/>
                </a:lnTo>
                <a:lnTo>
                  <a:pt x="10423" y="18095"/>
                </a:lnTo>
                <a:close/>
                <a:moveTo>
                  <a:pt x="10044" y="18161"/>
                </a:moveTo>
                <a:lnTo>
                  <a:pt x="10050" y="18199"/>
                </a:lnTo>
                <a:lnTo>
                  <a:pt x="10164" y="18179"/>
                </a:lnTo>
                <a:lnTo>
                  <a:pt x="10158" y="18141"/>
                </a:lnTo>
                <a:lnTo>
                  <a:pt x="10044" y="18161"/>
                </a:lnTo>
                <a:close/>
                <a:moveTo>
                  <a:pt x="8904" y="18357"/>
                </a:moveTo>
                <a:lnTo>
                  <a:pt x="8911" y="18395"/>
                </a:lnTo>
                <a:lnTo>
                  <a:pt x="9025" y="18375"/>
                </a:lnTo>
                <a:lnTo>
                  <a:pt x="9018" y="18337"/>
                </a:lnTo>
                <a:lnTo>
                  <a:pt x="8904" y="18357"/>
                </a:lnTo>
                <a:close/>
                <a:moveTo>
                  <a:pt x="9284" y="18291"/>
                </a:moveTo>
                <a:lnTo>
                  <a:pt x="9291" y="18330"/>
                </a:lnTo>
                <a:lnTo>
                  <a:pt x="9405" y="18310"/>
                </a:lnTo>
                <a:lnTo>
                  <a:pt x="9398" y="18272"/>
                </a:lnTo>
                <a:lnTo>
                  <a:pt x="9284" y="18291"/>
                </a:lnTo>
                <a:close/>
                <a:moveTo>
                  <a:pt x="9094" y="18324"/>
                </a:moveTo>
                <a:lnTo>
                  <a:pt x="9101" y="18362"/>
                </a:lnTo>
                <a:lnTo>
                  <a:pt x="9215" y="18343"/>
                </a:lnTo>
                <a:lnTo>
                  <a:pt x="9208" y="18304"/>
                </a:lnTo>
                <a:lnTo>
                  <a:pt x="9094" y="18324"/>
                </a:lnTo>
                <a:close/>
                <a:moveTo>
                  <a:pt x="9474" y="18259"/>
                </a:moveTo>
                <a:lnTo>
                  <a:pt x="9480" y="18297"/>
                </a:lnTo>
                <a:lnTo>
                  <a:pt x="9595" y="18277"/>
                </a:lnTo>
                <a:lnTo>
                  <a:pt x="9588" y="18239"/>
                </a:lnTo>
                <a:lnTo>
                  <a:pt x="9474" y="18259"/>
                </a:lnTo>
                <a:close/>
                <a:moveTo>
                  <a:pt x="10234" y="18128"/>
                </a:moveTo>
                <a:lnTo>
                  <a:pt x="10240" y="18166"/>
                </a:lnTo>
                <a:lnTo>
                  <a:pt x="10354" y="18146"/>
                </a:lnTo>
                <a:lnTo>
                  <a:pt x="10348" y="18108"/>
                </a:lnTo>
                <a:lnTo>
                  <a:pt x="10234" y="18128"/>
                </a:lnTo>
                <a:close/>
                <a:moveTo>
                  <a:pt x="11753" y="17866"/>
                </a:moveTo>
                <a:lnTo>
                  <a:pt x="11759" y="17904"/>
                </a:lnTo>
                <a:lnTo>
                  <a:pt x="11873" y="17885"/>
                </a:lnTo>
                <a:lnTo>
                  <a:pt x="11867" y="17846"/>
                </a:lnTo>
                <a:lnTo>
                  <a:pt x="11753" y="17866"/>
                </a:lnTo>
                <a:close/>
                <a:moveTo>
                  <a:pt x="11563" y="17899"/>
                </a:moveTo>
                <a:lnTo>
                  <a:pt x="11569" y="17937"/>
                </a:lnTo>
                <a:lnTo>
                  <a:pt x="11684" y="17917"/>
                </a:lnTo>
                <a:lnTo>
                  <a:pt x="11677" y="17879"/>
                </a:lnTo>
                <a:lnTo>
                  <a:pt x="11563" y="17899"/>
                </a:lnTo>
                <a:close/>
                <a:moveTo>
                  <a:pt x="11183" y="17964"/>
                </a:moveTo>
                <a:lnTo>
                  <a:pt x="11190" y="18002"/>
                </a:lnTo>
                <a:lnTo>
                  <a:pt x="11304" y="17983"/>
                </a:lnTo>
                <a:lnTo>
                  <a:pt x="11297" y="17945"/>
                </a:lnTo>
                <a:lnTo>
                  <a:pt x="11183" y="17964"/>
                </a:lnTo>
                <a:close/>
                <a:moveTo>
                  <a:pt x="10803" y="18030"/>
                </a:moveTo>
                <a:lnTo>
                  <a:pt x="10810" y="18068"/>
                </a:lnTo>
                <a:lnTo>
                  <a:pt x="10924" y="18048"/>
                </a:lnTo>
                <a:lnTo>
                  <a:pt x="10917" y="18010"/>
                </a:lnTo>
                <a:lnTo>
                  <a:pt x="10803" y="18030"/>
                </a:lnTo>
                <a:close/>
                <a:moveTo>
                  <a:pt x="11373" y="17931"/>
                </a:moveTo>
                <a:lnTo>
                  <a:pt x="11380" y="17970"/>
                </a:lnTo>
                <a:lnTo>
                  <a:pt x="11494" y="17950"/>
                </a:lnTo>
                <a:lnTo>
                  <a:pt x="11487" y="17912"/>
                </a:lnTo>
                <a:lnTo>
                  <a:pt x="11373" y="17931"/>
                </a:lnTo>
                <a:close/>
                <a:moveTo>
                  <a:pt x="10613" y="18062"/>
                </a:moveTo>
                <a:lnTo>
                  <a:pt x="10620" y="18101"/>
                </a:lnTo>
                <a:lnTo>
                  <a:pt x="10734" y="18081"/>
                </a:lnTo>
                <a:lnTo>
                  <a:pt x="10727" y="18043"/>
                </a:lnTo>
                <a:lnTo>
                  <a:pt x="10613" y="18062"/>
                </a:lnTo>
                <a:close/>
                <a:moveTo>
                  <a:pt x="10993" y="17997"/>
                </a:moveTo>
                <a:lnTo>
                  <a:pt x="11000" y="18035"/>
                </a:lnTo>
                <a:lnTo>
                  <a:pt x="11114" y="18015"/>
                </a:lnTo>
                <a:lnTo>
                  <a:pt x="11107" y="17977"/>
                </a:lnTo>
                <a:lnTo>
                  <a:pt x="10993" y="17997"/>
                </a:lnTo>
                <a:close/>
                <a:moveTo>
                  <a:pt x="7385" y="18619"/>
                </a:moveTo>
                <a:lnTo>
                  <a:pt x="7391" y="18657"/>
                </a:lnTo>
                <a:lnTo>
                  <a:pt x="7505" y="18637"/>
                </a:lnTo>
                <a:lnTo>
                  <a:pt x="7499" y="18599"/>
                </a:lnTo>
                <a:lnTo>
                  <a:pt x="7385" y="18619"/>
                </a:lnTo>
                <a:close/>
                <a:moveTo>
                  <a:pt x="5676" y="18913"/>
                </a:moveTo>
                <a:lnTo>
                  <a:pt x="5682" y="18951"/>
                </a:lnTo>
                <a:lnTo>
                  <a:pt x="5796" y="18932"/>
                </a:lnTo>
                <a:lnTo>
                  <a:pt x="5790" y="18894"/>
                </a:lnTo>
                <a:lnTo>
                  <a:pt x="5676" y="18913"/>
                </a:lnTo>
                <a:close/>
                <a:moveTo>
                  <a:pt x="5866" y="18880"/>
                </a:moveTo>
                <a:lnTo>
                  <a:pt x="5872" y="18919"/>
                </a:lnTo>
                <a:lnTo>
                  <a:pt x="5986" y="18899"/>
                </a:lnTo>
                <a:lnTo>
                  <a:pt x="5980" y="18861"/>
                </a:lnTo>
                <a:lnTo>
                  <a:pt x="5866" y="18880"/>
                </a:lnTo>
                <a:close/>
                <a:moveTo>
                  <a:pt x="6245" y="18815"/>
                </a:moveTo>
                <a:lnTo>
                  <a:pt x="6252" y="18853"/>
                </a:lnTo>
                <a:lnTo>
                  <a:pt x="6366" y="18834"/>
                </a:lnTo>
                <a:lnTo>
                  <a:pt x="6359" y="18795"/>
                </a:lnTo>
                <a:lnTo>
                  <a:pt x="6245" y="18815"/>
                </a:lnTo>
                <a:close/>
                <a:moveTo>
                  <a:pt x="6055" y="18848"/>
                </a:moveTo>
                <a:lnTo>
                  <a:pt x="6062" y="18886"/>
                </a:lnTo>
                <a:lnTo>
                  <a:pt x="6176" y="18866"/>
                </a:lnTo>
                <a:lnTo>
                  <a:pt x="6170" y="18828"/>
                </a:lnTo>
                <a:lnTo>
                  <a:pt x="6055" y="18848"/>
                </a:lnTo>
                <a:close/>
                <a:moveTo>
                  <a:pt x="5486" y="18946"/>
                </a:moveTo>
                <a:lnTo>
                  <a:pt x="5492" y="18984"/>
                </a:lnTo>
                <a:lnTo>
                  <a:pt x="5606" y="18964"/>
                </a:lnTo>
                <a:lnTo>
                  <a:pt x="5600" y="18926"/>
                </a:lnTo>
                <a:lnTo>
                  <a:pt x="5486" y="18946"/>
                </a:lnTo>
                <a:close/>
                <a:moveTo>
                  <a:pt x="8524" y="18422"/>
                </a:moveTo>
                <a:lnTo>
                  <a:pt x="8531" y="18461"/>
                </a:lnTo>
                <a:lnTo>
                  <a:pt x="8645" y="18441"/>
                </a:lnTo>
                <a:lnTo>
                  <a:pt x="8638" y="18403"/>
                </a:lnTo>
                <a:lnTo>
                  <a:pt x="8524" y="18422"/>
                </a:lnTo>
                <a:close/>
                <a:moveTo>
                  <a:pt x="4916" y="19044"/>
                </a:moveTo>
                <a:lnTo>
                  <a:pt x="4917" y="19050"/>
                </a:lnTo>
                <a:lnTo>
                  <a:pt x="5034" y="19050"/>
                </a:lnTo>
                <a:lnTo>
                  <a:pt x="5030" y="19024"/>
                </a:lnTo>
                <a:lnTo>
                  <a:pt x="4916" y="19044"/>
                </a:lnTo>
                <a:close/>
                <a:moveTo>
                  <a:pt x="5296" y="18979"/>
                </a:moveTo>
                <a:lnTo>
                  <a:pt x="5302" y="19017"/>
                </a:lnTo>
                <a:lnTo>
                  <a:pt x="5416" y="18997"/>
                </a:lnTo>
                <a:lnTo>
                  <a:pt x="5410" y="18959"/>
                </a:lnTo>
                <a:lnTo>
                  <a:pt x="5296" y="18979"/>
                </a:lnTo>
                <a:close/>
                <a:moveTo>
                  <a:pt x="5106" y="19011"/>
                </a:moveTo>
                <a:lnTo>
                  <a:pt x="5112" y="19050"/>
                </a:lnTo>
                <a:lnTo>
                  <a:pt x="5227" y="19030"/>
                </a:lnTo>
                <a:lnTo>
                  <a:pt x="5220" y="18992"/>
                </a:lnTo>
                <a:lnTo>
                  <a:pt x="5106" y="19011"/>
                </a:lnTo>
                <a:close/>
                <a:moveTo>
                  <a:pt x="6435" y="18782"/>
                </a:moveTo>
                <a:lnTo>
                  <a:pt x="6442" y="18821"/>
                </a:lnTo>
                <a:lnTo>
                  <a:pt x="6556" y="18801"/>
                </a:lnTo>
                <a:lnTo>
                  <a:pt x="6549" y="18763"/>
                </a:lnTo>
                <a:lnTo>
                  <a:pt x="6435" y="18782"/>
                </a:lnTo>
                <a:close/>
                <a:moveTo>
                  <a:pt x="7765" y="18553"/>
                </a:moveTo>
                <a:lnTo>
                  <a:pt x="7771" y="18591"/>
                </a:lnTo>
                <a:lnTo>
                  <a:pt x="7885" y="18572"/>
                </a:lnTo>
                <a:lnTo>
                  <a:pt x="7879" y="18534"/>
                </a:lnTo>
                <a:lnTo>
                  <a:pt x="7765" y="18553"/>
                </a:lnTo>
                <a:close/>
                <a:moveTo>
                  <a:pt x="7955" y="18520"/>
                </a:moveTo>
                <a:lnTo>
                  <a:pt x="7961" y="18559"/>
                </a:lnTo>
                <a:lnTo>
                  <a:pt x="8075" y="18539"/>
                </a:lnTo>
                <a:lnTo>
                  <a:pt x="8069" y="18501"/>
                </a:lnTo>
                <a:lnTo>
                  <a:pt x="7955" y="18520"/>
                </a:lnTo>
                <a:close/>
                <a:moveTo>
                  <a:pt x="8144" y="18488"/>
                </a:moveTo>
                <a:lnTo>
                  <a:pt x="8151" y="18526"/>
                </a:lnTo>
                <a:lnTo>
                  <a:pt x="8265" y="18506"/>
                </a:lnTo>
                <a:lnTo>
                  <a:pt x="8259" y="18468"/>
                </a:lnTo>
                <a:lnTo>
                  <a:pt x="8144" y="18488"/>
                </a:lnTo>
                <a:close/>
                <a:moveTo>
                  <a:pt x="8334" y="18455"/>
                </a:moveTo>
                <a:lnTo>
                  <a:pt x="8341" y="18493"/>
                </a:lnTo>
                <a:lnTo>
                  <a:pt x="8455" y="18474"/>
                </a:lnTo>
                <a:lnTo>
                  <a:pt x="8448" y="18435"/>
                </a:lnTo>
                <a:lnTo>
                  <a:pt x="8334" y="18455"/>
                </a:lnTo>
                <a:close/>
                <a:moveTo>
                  <a:pt x="7195" y="18651"/>
                </a:moveTo>
                <a:lnTo>
                  <a:pt x="7202" y="18690"/>
                </a:lnTo>
                <a:lnTo>
                  <a:pt x="7316" y="18670"/>
                </a:lnTo>
                <a:lnTo>
                  <a:pt x="7309" y="18632"/>
                </a:lnTo>
                <a:lnTo>
                  <a:pt x="7195" y="18651"/>
                </a:lnTo>
                <a:close/>
                <a:moveTo>
                  <a:pt x="7005" y="18684"/>
                </a:moveTo>
                <a:lnTo>
                  <a:pt x="7012" y="18722"/>
                </a:lnTo>
                <a:lnTo>
                  <a:pt x="7126" y="18703"/>
                </a:lnTo>
                <a:lnTo>
                  <a:pt x="7119" y="18664"/>
                </a:lnTo>
                <a:lnTo>
                  <a:pt x="7005" y="18684"/>
                </a:lnTo>
                <a:close/>
                <a:moveTo>
                  <a:pt x="6815" y="18717"/>
                </a:moveTo>
                <a:lnTo>
                  <a:pt x="6822" y="18755"/>
                </a:lnTo>
                <a:lnTo>
                  <a:pt x="6936" y="18735"/>
                </a:lnTo>
                <a:lnTo>
                  <a:pt x="6929" y="18697"/>
                </a:lnTo>
                <a:lnTo>
                  <a:pt x="6815" y="18717"/>
                </a:lnTo>
                <a:close/>
                <a:moveTo>
                  <a:pt x="6625" y="18750"/>
                </a:moveTo>
                <a:lnTo>
                  <a:pt x="6632" y="18788"/>
                </a:lnTo>
                <a:lnTo>
                  <a:pt x="6746" y="18768"/>
                </a:lnTo>
                <a:lnTo>
                  <a:pt x="6739" y="18730"/>
                </a:lnTo>
                <a:lnTo>
                  <a:pt x="6625" y="18750"/>
                </a:lnTo>
                <a:close/>
                <a:moveTo>
                  <a:pt x="7575" y="18586"/>
                </a:moveTo>
                <a:lnTo>
                  <a:pt x="7581" y="18624"/>
                </a:lnTo>
                <a:lnTo>
                  <a:pt x="7695" y="18605"/>
                </a:lnTo>
                <a:lnTo>
                  <a:pt x="7689" y="18566"/>
                </a:lnTo>
                <a:lnTo>
                  <a:pt x="7575" y="18586"/>
                </a:lnTo>
                <a:close/>
                <a:moveTo>
                  <a:pt x="16332" y="18280"/>
                </a:moveTo>
                <a:lnTo>
                  <a:pt x="16361" y="18306"/>
                </a:lnTo>
                <a:lnTo>
                  <a:pt x="16438" y="18219"/>
                </a:lnTo>
                <a:lnTo>
                  <a:pt x="16409" y="18193"/>
                </a:lnTo>
                <a:lnTo>
                  <a:pt x="16332" y="18280"/>
                </a:lnTo>
                <a:close/>
                <a:moveTo>
                  <a:pt x="16203" y="18425"/>
                </a:moveTo>
                <a:lnTo>
                  <a:pt x="16232" y="18451"/>
                </a:lnTo>
                <a:lnTo>
                  <a:pt x="16309" y="18364"/>
                </a:lnTo>
                <a:lnTo>
                  <a:pt x="16280" y="18338"/>
                </a:lnTo>
                <a:lnTo>
                  <a:pt x="16203" y="18425"/>
                </a:lnTo>
                <a:close/>
                <a:moveTo>
                  <a:pt x="15818" y="18858"/>
                </a:moveTo>
                <a:lnTo>
                  <a:pt x="15847" y="18884"/>
                </a:lnTo>
                <a:lnTo>
                  <a:pt x="15924" y="18797"/>
                </a:lnTo>
                <a:lnTo>
                  <a:pt x="15895" y="18772"/>
                </a:lnTo>
                <a:lnTo>
                  <a:pt x="15818" y="18858"/>
                </a:lnTo>
                <a:close/>
                <a:moveTo>
                  <a:pt x="16075" y="18569"/>
                </a:moveTo>
                <a:lnTo>
                  <a:pt x="16104" y="18595"/>
                </a:lnTo>
                <a:lnTo>
                  <a:pt x="16181" y="18508"/>
                </a:lnTo>
                <a:lnTo>
                  <a:pt x="16152" y="18483"/>
                </a:lnTo>
                <a:lnTo>
                  <a:pt x="16075" y="18569"/>
                </a:lnTo>
                <a:close/>
                <a:moveTo>
                  <a:pt x="15946" y="18714"/>
                </a:moveTo>
                <a:lnTo>
                  <a:pt x="15975" y="18740"/>
                </a:lnTo>
                <a:lnTo>
                  <a:pt x="16053" y="18653"/>
                </a:lnTo>
                <a:lnTo>
                  <a:pt x="16024" y="18627"/>
                </a:lnTo>
                <a:lnTo>
                  <a:pt x="15946" y="18714"/>
                </a:lnTo>
                <a:close/>
                <a:moveTo>
                  <a:pt x="15690" y="19003"/>
                </a:moveTo>
                <a:lnTo>
                  <a:pt x="15719" y="19029"/>
                </a:lnTo>
                <a:lnTo>
                  <a:pt x="15796" y="18942"/>
                </a:lnTo>
                <a:lnTo>
                  <a:pt x="15767" y="18916"/>
                </a:lnTo>
                <a:lnTo>
                  <a:pt x="15690" y="19003"/>
                </a:lnTo>
                <a:close/>
                <a:moveTo>
                  <a:pt x="14712" y="17676"/>
                </a:moveTo>
                <a:lnTo>
                  <a:pt x="14674" y="17680"/>
                </a:lnTo>
                <a:lnTo>
                  <a:pt x="14687" y="17797"/>
                </a:lnTo>
                <a:lnTo>
                  <a:pt x="14726" y="17792"/>
                </a:lnTo>
                <a:lnTo>
                  <a:pt x="14712" y="17676"/>
                </a:lnTo>
                <a:close/>
                <a:moveTo>
                  <a:pt x="14830" y="19040"/>
                </a:moveTo>
                <a:lnTo>
                  <a:pt x="14832" y="19050"/>
                </a:lnTo>
                <a:lnTo>
                  <a:pt x="14871" y="19050"/>
                </a:lnTo>
                <a:lnTo>
                  <a:pt x="14869" y="19035"/>
                </a:lnTo>
                <a:lnTo>
                  <a:pt x="14830" y="19040"/>
                </a:lnTo>
                <a:close/>
                <a:moveTo>
                  <a:pt x="14735" y="17870"/>
                </a:moveTo>
                <a:lnTo>
                  <a:pt x="14696" y="17874"/>
                </a:lnTo>
                <a:lnTo>
                  <a:pt x="14710" y="17991"/>
                </a:lnTo>
                <a:lnTo>
                  <a:pt x="14748" y="17986"/>
                </a:lnTo>
                <a:lnTo>
                  <a:pt x="14735" y="17870"/>
                </a:lnTo>
                <a:close/>
                <a:moveTo>
                  <a:pt x="14757" y="18064"/>
                </a:moveTo>
                <a:lnTo>
                  <a:pt x="14718" y="18069"/>
                </a:lnTo>
                <a:lnTo>
                  <a:pt x="14732" y="18185"/>
                </a:lnTo>
                <a:lnTo>
                  <a:pt x="14770" y="18181"/>
                </a:lnTo>
                <a:lnTo>
                  <a:pt x="14757" y="18064"/>
                </a:lnTo>
                <a:close/>
                <a:moveTo>
                  <a:pt x="14847" y="18841"/>
                </a:moveTo>
                <a:lnTo>
                  <a:pt x="14808" y="18846"/>
                </a:lnTo>
                <a:lnTo>
                  <a:pt x="14821" y="18962"/>
                </a:lnTo>
                <a:lnTo>
                  <a:pt x="14860" y="18957"/>
                </a:lnTo>
                <a:lnTo>
                  <a:pt x="14847" y="18841"/>
                </a:lnTo>
                <a:close/>
                <a:moveTo>
                  <a:pt x="14824" y="18647"/>
                </a:moveTo>
                <a:lnTo>
                  <a:pt x="14786" y="18651"/>
                </a:lnTo>
                <a:lnTo>
                  <a:pt x="14799" y="18768"/>
                </a:lnTo>
                <a:lnTo>
                  <a:pt x="14838" y="18763"/>
                </a:lnTo>
                <a:lnTo>
                  <a:pt x="14824" y="18647"/>
                </a:lnTo>
                <a:close/>
                <a:moveTo>
                  <a:pt x="14802" y="18453"/>
                </a:moveTo>
                <a:lnTo>
                  <a:pt x="14763" y="18457"/>
                </a:lnTo>
                <a:lnTo>
                  <a:pt x="14777" y="18573"/>
                </a:lnTo>
                <a:lnTo>
                  <a:pt x="14815" y="18569"/>
                </a:lnTo>
                <a:lnTo>
                  <a:pt x="14802" y="18453"/>
                </a:lnTo>
                <a:close/>
                <a:moveTo>
                  <a:pt x="14779" y="18258"/>
                </a:moveTo>
                <a:lnTo>
                  <a:pt x="14741" y="18263"/>
                </a:lnTo>
                <a:lnTo>
                  <a:pt x="14754" y="18379"/>
                </a:lnTo>
                <a:lnTo>
                  <a:pt x="14793" y="18375"/>
                </a:lnTo>
                <a:lnTo>
                  <a:pt x="14779" y="18258"/>
                </a:lnTo>
                <a:close/>
                <a:moveTo>
                  <a:pt x="23165" y="11090"/>
                </a:moveTo>
                <a:cubicBezTo>
                  <a:pt x="23035" y="11090"/>
                  <a:pt x="22930" y="11195"/>
                  <a:pt x="22930" y="11325"/>
                </a:cubicBezTo>
                <a:cubicBezTo>
                  <a:pt x="22930" y="11429"/>
                  <a:pt x="22998" y="11518"/>
                  <a:pt x="23092" y="11548"/>
                </a:cubicBezTo>
                <a:lnTo>
                  <a:pt x="23074" y="11625"/>
                </a:lnTo>
                <a:lnTo>
                  <a:pt x="23112" y="11634"/>
                </a:lnTo>
                <a:lnTo>
                  <a:pt x="23130" y="11557"/>
                </a:lnTo>
                <a:cubicBezTo>
                  <a:pt x="23141" y="11559"/>
                  <a:pt x="23153" y="11560"/>
                  <a:pt x="23165" y="11560"/>
                </a:cubicBezTo>
                <a:cubicBezTo>
                  <a:pt x="23295" y="11560"/>
                  <a:pt x="23400" y="11455"/>
                  <a:pt x="23400" y="11325"/>
                </a:cubicBezTo>
                <a:cubicBezTo>
                  <a:pt x="23400" y="11195"/>
                  <a:pt x="23295" y="11090"/>
                  <a:pt x="23165" y="11090"/>
                </a:cubicBezTo>
                <a:close/>
                <a:moveTo>
                  <a:pt x="16650" y="10785"/>
                </a:moveTo>
                <a:lnTo>
                  <a:pt x="16611" y="10846"/>
                </a:lnTo>
                <a:lnTo>
                  <a:pt x="16644" y="10866"/>
                </a:lnTo>
                <a:lnTo>
                  <a:pt x="16682" y="10806"/>
                </a:lnTo>
                <a:cubicBezTo>
                  <a:pt x="16716" y="10824"/>
                  <a:pt x="16754" y="10835"/>
                  <a:pt x="16795" y="10835"/>
                </a:cubicBezTo>
                <a:cubicBezTo>
                  <a:pt x="16824" y="10835"/>
                  <a:pt x="16852" y="10830"/>
                  <a:pt x="16877" y="10820"/>
                </a:cubicBezTo>
                <a:lnTo>
                  <a:pt x="16908" y="10885"/>
                </a:lnTo>
                <a:lnTo>
                  <a:pt x="16943" y="10868"/>
                </a:lnTo>
                <a:lnTo>
                  <a:pt x="16912" y="10803"/>
                </a:lnTo>
                <a:cubicBezTo>
                  <a:pt x="16983" y="10763"/>
                  <a:pt x="17030" y="10687"/>
                  <a:pt x="17030" y="10600"/>
                </a:cubicBezTo>
                <a:cubicBezTo>
                  <a:pt x="17030" y="10470"/>
                  <a:pt x="16925" y="10365"/>
                  <a:pt x="16795" y="10365"/>
                </a:cubicBezTo>
                <a:cubicBezTo>
                  <a:pt x="16665" y="10365"/>
                  <a:pt x="16560" y="10470"/>
                  <a:pt x="16560" y="10600"/>
                </a:cubicBezTo>
                <a:cubicBezTo>
                  <a:pt x="16560" y="10675"/>
                  <a:pt x="16595" y="10741"/>
                  <a:pt x="16650" y="10785"/>
                </a:cubicBezTo>
                <a:close/>
                <a:moveTo>
                  <a:pt x="15735" y="1297"/>
                </a:moveTo>
                <a:lnTo>
                  <a:pt x="15660" y="1318"/>
                </a:lnTo>
                <a:lnTo>
                  <a:pt x="15671" y="1355"/>
                </a:lnTo>
                <a:lnTo>
                  <a:pt x="15746" y="1334"/>
                </a:lnTo>
                <a:cubicBezTo>
                  <a:pt x="15779" y="1422"/>
                  <a:pt x="15865" y="1485"/>
                  <a:pt x="15965" y="1485"/>
                </a:cubicBezTo>
                <a:cubicBezTo>
                  <a:pt x="16095" y="1485"/>
                  <a:pt x="16200" y="1380"/>
                  <a:pt x="16200" y="1250"/>
                </a:cubicBezTo>
                <a:cubicBezTo>
                  <a:pt x="16200" y="1120"/>
                  <a:pt x="16095" y="1015"/>
                  <a:pt x="15965" y="1015"/>
                </a:cubicBezTo>
                <a:cubicBezTo>
                  <a:pt x="15914" y="1015"/>
                  <a:pt x="15866" y="1032"/>
                  <a:pt x="15827" y="1060"/>
                </a:cubicBezTo>
                <a:lnTo>
                  <a:pt x="15779" y="1006"/>
                </a:lnTo>
                <a:lnTo>
                  <a:pt x="15750" y="1032"/>
                </a:lnTo>
                <a:lnTo>
                  <a:pt x="15798" y="1085"/>
                </a:lnTo>
                <a:cubicBezTo>
                  <a:pt x="15756" y="1127"/>
                  <a:pt x="15730" y="1186"/>
                  <a:pt x="15730" y="1250"/>
                </a:cubicBezTo>
                <a:cubicBezTo>
                  <a:pt x="15730" y="1266"/>
                  <a:pt x="15732" y="1282"/>
                  <a:pt x="15735" y="1297"/>
                </a:cubicBezTo>
                <a:close/>
                <a:moveTo>
                  <a:pt x="12935" y="4080"/>
                </a:moveTo>
                <a:cubicBezTo>
                  <a:pt x="12935" y="3950"/>
                  <a:pt x="12830" y="3845"/>
                  <a:pt x="12700" y="3845"/>
                </a:cubicBezTo>
                <a:cubicBezTo>
                  <a:pt x="12640" y="3845"/>
                  <a:pt x="12585" y="3868"/>
                  <a:pt x="12543" y="3905"/>
                </a:cubicBezTo>
                <a:lnTo>
                  <a:pt x="12533" y="3895"/>
                </a:lnTo>
                <a:lnTo>
                  <a:pt x="12506" y="3924"/>
                </a:lnTo>
                <a:lnTo>
                  <a:pt x="12517" y="3933"/>
                </a:lnTo>
                <a:cubicBezTo>
                  <a:pt x="12486" y="3972"/>
                  <a:pt x="12467" y="4021"/>
                  <a:pt x="12465" y="4074"/>
                </a:cubicBezTo>
                <a:lnTo>
                  <a:pt x="12468" y="4113"/>
                </a:lnTo>
                <a:cubicBezTo>
                  <a:pt x="12470" y="4133"/>
                  <a:pt x="12476" y="4152"/>
                  <a:pt x="12484" y="4171"/>
                </a:cubicBezTo>
                <a:lnTo>
                  <a:pt x="12418" y="4204"/>
                </a:lnTo>
                <a:lnTo>
                  <a:pt x="12436" y="4239"/>
                </a:lnTo>
                <a:lnTo>
                  <a:pt x="12501" y="4205"/>
                </a:lnTo>
                <a:cubicBezTo>
                  <a:pt x="12543" y="4271"/>
                  <a:pt x="12616" y="4315"/>
                  <a:pt x="12700" y="4315"/>
                </a:cubicBezTo>
                <a:cubicBezTo>
                  <a:pt x="12830" y="4315"/>
                  <a:pt x="12935" y="4210"/>
                  <a:pt x="12935" y="4080"/>
                </a:cubicBezTo>
                <a:close/>
                <a:moveTo>
                  <a:pt x="25173" y="16313"/>
                </a:moveTo>
                <a:lnTo>
                  <a:pt x="25103" y="16301"/>
                </a:lnTo>
                <a:lnTo>
                  <a:pt x="25096" y="16339"/>
                </a:lnTo>
                <a:lnTo>
                  <a:pt x="25166" y="16351"/>
                </a:lnTo>
                <a:cubicBezTo>
                  <a:pt x="25165" y="16357"/>
                  <a:pt x="25165" y="16364"/>
                  <a:pt x="25165" y="16371"/>
                </a:cubicBezTo>
                <a:cubicBezTo>
                  <a:pt x="25165" y="16501"/>
                  <a:pt x="25270" y="16606"/>
                  <a:pt x="25400" y="16606"/>
                </a:cubicBezTo>
                <a:lnTo>
                  <a:pt x="25400" y="16136"/>
                </a:lnTo>
                <a:cubicBezTo>
                  <a:pt x="25290" y="16136"/>
                  <a:pt x="25199" y="16211"/>
                  <a:pt x="25173" y="16313"/>
                </a:cubicBezTo>
                <a:close/>
                <a:moveTo>
                  <a:pt x="5140" y="780"/>
                </a:moveTo>
                <a:cubicBezTo>
                  <a:pt x="5140" y="910"/>
                  <a:pt x="5245" y="1015"/>
                  <a:pt x="5375" y="1015"/>
                </a:cubicBezTo>
                <a:cubicBezTo>
                  <a:pt x="5505" y="1015"/>
                  <a:pt x="5610" y="910"/>
                  <a:pt x="5610" y="780"/>
                </a:cubicBezTo>
                <a:cubicBezTo>
                  <a:pt x="5610" y="734"/>
                  <a:pt x="5596" y="691"/>
                  <a:pt x="5573" y="654"/>
                </a:cubicBezTo>
                <a:lnTo>
                  <a:pt x="5593" y="640"/>
                </a:lnTo>
                <a:lnTo>
                  <a:pt x="5570" y="609"/>
                </a:lnTo>
                <a:lnTo>
                  <a:pt x="5550" y="623"/>
                </a:lnTo>
                <a:cubicBezTo>
                  <a:pt x="5507" y="575"/>
                  <a:pt x="5445" y="545"/>
                  <a:pt x="5375" y="545"/>
                </a:cubicBezTo>
                <a:cubicBezTo>
                  <a:pt x="5245" y="545"/>
                  <a:pt x="5140" y="650"/>
                  <a:pt x="5140" y="780"/>
                </a:cubicBezTo>
                <a:close/>
                <a:moveTo>
                  <a:pt x="6684" y="131"/>
                </a:moveTo>
                <a:lnTo>
                  <a:pt x="6611" y="92"/>
                </a:lnTo>
                <a:cubicBezTo>
                  <a:pt x="6623" y="64"/>
                  <a:pt x="6630" y="33"/>
                  <a:pt x="6630" y="0"/>
                </a:cubicBezTo>
                <a:lnTo>
                  <a:pt x="6160" y="0"/>
                </a:lnTo>
                <a:cubicBezTo>
                  <a:pt x="6160" y="130"/>
                  <a:pt x="6265" y="235"/>
                  <a:pt x="6395" y="235"/>
                </a:cubicBezTo>
                <a:cubicBezTo>
                  <a:pt x="6478" y="235"/>
                  <a:pt x="6551" y="192"/>
                  <a:pt x="6593" y="126"/>
                </a:cubicBezTo>
                <a:lnTo>
                  <a:pt x="6665" y="165"/>
                </a:lnTo>
                <a:lnTo>
                  <a:pt x="6684" y="131"/>
                </a:lnTo>
                <a:close/>
                <a:moveTo>
                  <a:pt x="10945" y="2686"/>
                </a:moveTo>
                <a:lnTo>
                  <a:pt x="10892" y="2708"/>
                </a:lnTo>
                <a:lnTo>
                  <a:pt x="10907" y="2744"/>
                </a:lnTo>
                <a:lnTo>
                  <a:pt x="10956" y="2724"/>
                </a:lnTo>
                <a:cubicBezTo>
                  <a:pt x="10974" y="2771"/>
                  <a:pt x="11007" y="2811"/>
                  <a:pt x="11050" y="2838"/>
                </a:cubicBezTo>
                <a:lnTo>
                  <a:pt x="11042" y="2854"/>
                </a:lnTo>
                <a:lnTo>
                  <a:pt x="11076" y="2872"/>
                </a:lnTo>
                <a:lnTo>
                  <a:pt x="11084" y="2856"/>
                </a:lnTo>
                <a:cubicBezTo>
                  <a:pt x="11112" y="2868"/>
                  <a:pt x="11143" y="2875"/>
                  <a:pt x="11175" y="2875"/>
                </a:cubicBezTo>
                <a:cubicBezTo>
                  <a:pt x="11235" y="2875"/>
                  <a:pt x="11290" y="2852"/>
                  <a:pt x="11332" y="2815"/>
                </a:cubicBezTo>
                <a:lnTo>
                  <a:pt x="11342" y="2824"/>
                </a:lnTo>
                <a:lnTo>
                  <a:pt x="11369" y="2796"/>
                </a:lnTo>
                <a:lnTo>
                  <a:pt x="11359" y="2787"/>
                </a:lnTo>
                <a:cubicBezTo>
                  <a:pt x="11391" y="2746"/>
                  <a:pt x="11410" y="2695"/>
                  <a:pt x="11410" y="2640"/>
                </a:cubicBezTo>
                <a:cubicBezTo>
                  <a:pt x="11410" y="2624"/>
                  <a:pt x="11408" y="2608"/>
                  <a:pt x="11405" y="2593"/>
                </a:cubicBezTo>
                <a:lnTo>
                  <a:pt x="11480" y="2572"/>
                </a:lnTo>
                <a:lnTo>
                  <a:pt x="11469" y="2535"/>
                </a:lnTo>
                <a:lnTo>
                  <a:pt x="11394" y="2556"/>
                </a:lnTo>
                <a:cubicBezTo>
                  <a:pt x="11383" y="2526"/>
                  <a:pt x="11366" y="2499"/>
                  <a:pt x="11344" y="2477"/>
                </a:cubicBezTo>
                <a:lnTo>
                  <a:pt x="11393" y="2421"/>
                </a:lnTo>
                <a:lnTo>
                  <a:pt x="11365" y="2395"/>
                </a:lnTo>
                <a:lnTo>
                  <a:pt x="11314" y="2451"/>
                </a:lnTo>
                <a:cubicBezTo>
                  <a:pt x="11275" y="2422"/>
                  <a:pt x="11227" y="2405"/>
                  <a:pt x="11175" y="2405"/>
                </a:cubicBezTo>
                <a:cubicBezTo>
                  <a:pt x="11045" y="2405"/>
                  <a:pt x="10940" y="2510"/>
                  <a:pt x="10940" y="2640"/>
                </a:cubicBezTo>
                <a:cubicBezTo>
                  <a:pt x="10940" y="2656"/>
                  <a:pt x="10942" y="2671"/>
                  <a:pt x="10945" y="2686"/>
                </a:cubicBezTo>
                <a:close/>
                <a:moveTo>
                  <a:pt x="18939" y="14594"/>
                </a:moveTo>
                <a:lnTo>
                  <a:pt x="18861" y="14565"/>
                </a:lnTo>
                <a:cubicBezTo>
                  <a:pt x="18867" y="14544"/>
                  <a:pt x="18870" y="14522"/>
                  <a:pt x="18870" y="14500"/>
                </a:cubicBezTo>
                <a:cubicBezTo>
                  <a:pt x="18870" y="14370"/>
                  <a:pt x="18765" y="14265"/>
                  <a:pt x="18635" y="14265"/>
                </a:cubicBezTo>
                <a:cubicBezTo>
                  <a:pt x="18606" y="14265"/>
                  <a:pt x="18578" y="14271"/>
                  <a:pt x="18553" y="14280"/>
                </a:cubicBezTo>
                <a:lnTo>
                  <a:pt x="18522" y="14215"/>
                </a:lnTo>
                <a:lnTo>
                  <a:pt x="18487" y="14232"/>
                </a:lnTo>
                <a:lnTo>
                  <a:pt x="18518" y="14297"/>
                </a:lnTo>
                <a:cubicBezTo>
                  <a:pt x="18447" y="14337"/>
                  <a:pt x="18400" y="14413"/>
                  <a:pt x="18400" y="14500"/>
                </a:cubicBezTo>
                <a:cubicBezTo>
                  <a:pt x="18400" y="14532"/>
                  <a:pt x="18406" y="14563"/>
                  <a:pt x="18418" y="14590"/>
                </a:cubicBezTo>
                <a:lnTo>
                  <a:pt x="18387" y="14612"/>
                </a:lnTo>
                <a:lnTo>
                  <a:pt x="18410" y="14644"/>
                </a:lnTo>
                <a:lnTo>
                  <a:pt x="18436" y="14625"/>
                </a:lnTo>
                <a:cubicBezTo>
                  <a:pt x="18454" y="14653"/>
                  <a:pt x="18478" y="14678"/>
                  <a:pt x="18506" y="14696"/>
                </a:cubicBezTo>
                <a:lnTo>
                  <a:pt x="18482" y="14736"/>
                </a:lnTo>
                <a:lnTo>
                  <a:pt x="18516" y="14756"/>
                </a:lnTo>
                <a:lnTo>
                  <a:pt x="18540" y="14715"/>
                </a:lnTo>
                <a:cubicBezTo>
                  <a:pt x="18569" y="14728"/>
                  <a:pt x="18601" y="14735"/>
                  <a:pt x="18635" y="14735"/>
                </a:cubicBezTo>
                <a:cubicBezTo>
                  <a:pt x="18729" y="14735"/>
                  <a:pt x="18809" y="14680"/>
                  <a:pt x="18847" y="14601"/>
                </a:cubicBezTo>
                <a:lnTo>
                  <a:pt x="18925" y="14630"/>
                </a:lnTo>
                <a:lnTo>
                  <a:pt x="18939" y="14594"/>
                </a:lnTo>
                <a:close/>
                <a:moveTo>
                  <a:pt x="14850" y="17308"/>
                </a:moveTo>
                <a:cubicBezTo>
                  <a:pt x="14850" y="17264"/>
                  <a:pt x="14838" y="17223"/>
                  <a:pt x="14817" y="17188"/>
                </a:cubicBezTo>
                <a:lnTo>
                  <a:pt x="14888" y="17138"/>
                </a:lnTo>
                <a:lnTo>
                  <a:pt x="14865" y="17106"/>
                </a:lnTo>
                <a:lnTo>
                  <a:pt x="14794" y="17156"/>
                </a:lnTo>
                <a:cubicBezTo>
                  <a:pt x="14751" y="17106"/>
                  <a:pt x="14687" y="17073"/>
                  <a:pt x="14615" y="17073"/>
                </a:cubicBezTo>
                <a:cubicBezTo>
                  <a:pt x="14485" y="17073"/>
                  <a:pt x="14380" y="17178"/>
                  <a:pt x="14380" y="17308"/>
                </a:cubicBezTo>
                <a:cubicBezTo>
                  <a:pt x="14380" y="17318"/>
                  <a:pt x="14381" y="17328"/>
                  <a:pt x="14382" y="17337"/>
                </a:cubicBezTo>
                <a:lnTo>
                  <a:pt x="14347" y="17345"/>
                </a:lnTo>
                <a:lnTo>
                  <a:pt x="14355" y="17383"/>
                </a:lnTo>
                <a:lnTo>
                  <a:pt x="14390" y="17375"/>
                </a:lnTo>
                <a:cubicBezTo>
                  <a:pt x="14419" y="17472"/>
                  <a:pt x="14509" y="17543"/>
                  <a:pt x="14615" y="17543"/>
                </a:cubicBezTo>
                <a:cubicBezTo>
                  <a:pt x="14629" y="17543"/>
                  <a:pt x="14644" y="17542"/>
                  <a:pt x="14657" y="17539"/>
                </a:cubicBezTo>
                <a:lnTo>
                  <a:pt x="14665" y="17602"/>
                </a:lnTo>
                <a:lnTo>
                  <a:pt x="14703" y="17598"/>
                </a:lnTo>
                <a:lnTo>
                  <a:pt x="14695" y="17529"/>
                </a:lnTo>
                <a:cubicBezTo>
                  <a:pt x="14760" y="17505"/>
                  <a:pt x="14811" y="17454"/>
                  <a:pt x="14835" y="17390"/>
                </a:cubicBezTo>
                <a:lnTo>
                  <a:pt x="14920" y="17413"/>
                </a:lnTo>
                <a:lnTo>
                  <a:pt x="14931" y="17376"/>
                </a:lnTo>
                <a:lnTo>
                  <a:pt x="14846" y="17352"/>
                </a:lnTo>
                <a:cubicBezTo>
                  <a:pt x="14848" y="17338"/>
                  <a:pt x="14850" y="17323"/>
                  <a:pt x="14850" y="17308"/>
                </a:cubicBezTo>
                <a:close/>
              </a:path>
            </a:pathLst>
          </a:custGeom>
          <a:solidFill>
            <a:srgbClr val="EBEBEB"/>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5" name="Logo UPD"/>
          <p:cNvSpPr>
            <a:spLocks noChangeAspect="1" noEditPoints="1"/>
          </p:cNvSpPr>
          <p:nvPr userDrawn="1"/>
        </p:nvSpPr>
        <p:spPr bwMode="auto">
          <a:xfrm>
            <a:off x="449261" y="476146"/>
            <a:ext cx="2080800" cy="716264"/>
          </a:xfrm>
          <a:custGeom>
            <a:avLst/>
            <a:gdLst>
              <a:gd name="T0" fmla="*/ 1928 w 5780"/>
              <a:gd name="T1" fmla="*/ 1975 h 1982"/>
              <a:gd name="T2" fmla="*/ 1430 w 5780"/>
              <a:gd name="T3" fmla="*/ 1979 h 1982"/>
              <a:gd name="T4" fmla="*/ 1430 w 5780"/>
              <a:gd name="T5" fmla="*/ 1979 h 1982"/>
              <a:gd name="T6" fmla="*/ 700 w 5780"/>
              <a:gd name="T7" fmla="*/ 1409 h 1982"/>
              <a:gd name="T8" fmla="*/ 1502 w 5780"/>
              <a:gd name="T9" fmla="*/ 1906 h 1982"/>
              <a:gd name="T10" fmla="*/ 1464 w 5780"/>
              <a:gd name="T11" fmla="*/ 1919 h 1982"/>
              <a:gd name="T12" fmla="*/ 5452 w 5780"/>
              <a:gd name="T13" fmla="*/ 883 h 1982"/>
              <a:gd name="T14" fmla="*/ 5769 w 5780"/>
              <a:gd name="T15" fmla="*/ 883 h 1982"/>
              <a:gd name="T16" fmla="*/ 5065 w 5780"/>
              <a:gd name="T17" fmla="*/ 1291 h 1982"/>
              <a:gd name="T18" fmla="*/ 5462 w 5780"/>
              <a:gd name="T19" fmla="*/ 1291 h 1982"/>
              <a:gd name="T20" fmla="*/ 5320 w 5780"/>
              <a:gd name="T21" fmla="*/ 1101 h 1982"/>
              <a:gd name="T22" fmla="*/ 5383 w 5780"/>
              <a:gd name="T23" fmla="*/ 751 h 1982"/>
              <a:gd name="T24" fmla="*/ 5240 w 5780"/>
              <a:gd name="T25" fmla="*/ 751 h 1982"/>
              <a:gd name="T26" fmla="*/ 4884 w 5780"/>
              <a:gd name="T27" fmla="*/ 1291 h 1982"/>
              <a:gd name="T28" fmla="*/ 4603 w 5780"/>
              <a:gd name="T29" fmla="*/ 1291 h 1982"/>
              <a:gd name="T30" fmla="*/ 4502 w 5780"/>
              <a:gd name="T31" fmla="*/ 1148 h 1982"/>
              <a:gd name="T32" fmla="*/ 4455 w 5780"/>
              <a:gd name="T33" fmla="*/ 911 h 1982"/>
              <a:gd name="T34" fmla="*/ 4292 w 5780"/>
              <a:gd name="T35" fmla="*/ 1076 h 1982"/>
              <a:gd name="T36" fmla="*/ 4162 w 5780"/>
              <a:gd name="T37" fmla="*/ 1257 h 1982"/>
              <a:gd name="T38" fmla="*/ 3959 w 5780"/>
              <a:gd name="T39" fmla="*/ 1083 h 1982"/>
              <a:gd name="T40" fmla="*/ 3856 w 5780"/>
              <a:gd name="T41" fmla="*/ 1291 h 1982"/>
              <a:gd name="T42" fmla="*/ 4102 w 5780"/>
              <a:gd name="T43" fmla="*/ 1291 h 1982"/>
              <a:gd name="T44" fmla="*/ 3856 w 5780"/>
              <a:gd name="T45" fmla="*/ 881 h 1982"/>
              <a:gd name="T46" fmla="*/ 3502 w 5780"/>
              <a:gd name="T47" fmla="*/ 1224 h 1982"/>
              <a:gd name="T48" fmla="*/ 3500 w 5780"/>
              <a:gd name="T49" fmla="*/ 882 h 1982"/>
              <a:gd name="T50" fmla="*/ 3691 w 5780"/>
              <a:gd name="T51" fmla="*/ 1291 h 1982"/>
              <a:gd name="T52" fmla="*/ 3159 w 5780"/>
              <a:gd name="T53" fmla="*/ 1181 h 1982"/>
              <a:gd name="T54" fmla="*/ 3196 w 5780"/>
              <a:gd name="T55" fmla="*/ 1293 h 1982"/>
              <a:gd name="T56" fmla="*/ 2819 w 5780"/>
              <a:gd name="T57" fmla="*/ 818 h 1982"/>
              <a:gd name="T58" fmla="*/ 2621 w 5780"/>
              <a:gd name="T59" fmla="*/ 1034 h 1982"/>
              <a:gd name="T60" fmla="*/ 2373 w 5780"/>
              <a:gd name="T61" fmla="*/ 818 h 1982"/>
              <a:gd name="T62" fmla="*/ 2445 w 5780"/>
              <a:gd name="T63" fmla="*/ 928 h 1982"/>
              <a:gd name="T64" fmla="*/ 2252 w 5780"/>
              <a:gd name="T65" fmla="*/ 818 h 1982"/>
              <a:gd name="T66" fmla="*/ 2004 w 5780"/>
              <a:gd name="T67" fmla="*/ 818 h 1982"/>
              <a:gd name="T68" fmla="*/ 5711 w 5780"/>
              <a:gd name="T69" fmla="*/ 1975 h 1982"/>
              <a:gd name="T70" fmla="*/ 5643 w 5780"/>
              <a:gd name="T71" fmla="*/ 1854 h 1982"/>
              <a:gd name="T72" fmla="*/ 5468 w 5780"/>
              <a:gd name="T73" fmla="*/ 1975 h 1982"/>
              <a:gd name="T74" fmla="*/ 5629 w 5780"/>
              <a:gd name="T75" fmla="*/ 1975 h 1982"/>
              <a:gd name="T76" fmla="*/ 5261 w 5780"/>
              <a:gd name="T77" fmla="*/ 1637 h 1982"/>
              <a:gd name="T78" fmla="*/ 5040 w 5780"/>
              <a:gd name="T79" fmla="*/ 1770 h 1982"/>
              <a:gd name="T80" fmla="*/ 5179 w 5780"/>
              <a:gd name="T81" fmla="*/ 1638 h 1982"/>
              <a:gd name="T82" fmla="*/ 5083 w 5780"/>
              <a:gd name="T83" fmla="*/ 1565 h 1982"/>
              <a:gd name="T84" fmla="*/ 4643 w 5780"/>
              <a:gd name="T85" fmla="*/ 1982 h 1982"/>
              <a:gd name="T86" fmla="*/ 4639 w 5780"/>
              <a:gd name="T87" fmla="*/ 1555 h 1982"/>
              <a:gd name="T88" fmla="*/ 4264 w 5780"/>
              <a:gd name="T89" fmla="*/ 1525 h 1982"/>
              <a:gd name="T90" fmla="*/ 4337 w 5780"/>
              <a:gd name="T91" fmla="*/ 1841 h 1982"/>
              <a:gd name="T92" fmla="*/ 4162 w 5780"/>
              <a:gd name="T93" fmla="*/ 1760 h 1982"/>
              <a:gd name="T94" fmla="*/ 4158 w 5780"/>
              <a:gd name="T95" fmla="*/ 1695 h 1982"/>
              <a:gd name="T96" fmla="*/ 4235 w 5780"/>
              <a:gd name="T97" fmla="*/ 1630 h 1982"/>
              <a:gd name="T98" fmla="*/ 3731 w 5780"/>
              <a:gd name="T99" fmla="*/ 1501 h 1982"/>
              <a:gd name="T100" fmla="*/ 3694 w 5780"/>
              <a:gd name="T101" fmla="*/ 1785 h 1982"/>
              <a:gd name="T102" fmla="*/ 3781 w 5780"/>
              <a:gd name="T103" fmla="*/ 1695 h 1982"/>
              <a:gd name="T104" fmla="*/ 3802 w 5780"/>
              <a:gd name="T105" fmla="*/ 1638 h 1982"/>
              <a:gd name="T106" fmla="*/ 3433 w 5780"/>
              <a:gd name="T107" fmla="*/ 1760 h 1982"/>
              <a:gd name="T108" fmla="*/ 3471 w 5780"/>
              <a:gd name="T109" fmla="*/ 1501 h 1982"/>
              <a:gd name="T110" fmla="*/ 3032 w 5780"/>
              <a:gd name="T111" fmla="*/ 1568 h 1982"/>
              <a:gd name="T112" fmla="*/ 3033 w 5780"/>
              <a:gd name="T113" fmla="*/ 1908 h 1982"/>
              <a:gd name="T114" fmla="*/ 2827 w 5780"/>
              <a:gd name="T115" fmla="*/ 1564 h 1982"/>
              <a:gd name="T116" fmla="*/ 2507 w 5780"/>
              <a:gd name="T117" fmla="*/ 1501 h 1982"/>
              <a:gd name="T118" fmla="*/ 2533 w 5780"/>
              <a:gd name="T119" fmla="*/ 1850 h 1982"/>
              <a:gd name="T120" fmla="*/ 2459 w 5780"/>
              <a:gd name="T121" fmla="*/ 1579 h 1982"/>
              <a:gd name="T122" fmla="*/ 2006 w 5780"/>
              <a:gd name="T123" fmla="*/ 1731 h 1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80" h="1982" extrusionOk="0">
                <a:moveTo>
                  <a:pt x="2239" y="1643"/>
                </a:moveTo>
                <a:cubicBezTo>
                  <a:pt x="2239" y="1591"/>
                  <a:pt x="2216" y="1549"/>
                  <a:pt x="2174" y="1524"/>
                </a:cubicBezTo>
                <a:cubicBezTo>
                  <a:pt x="2148" y="1508"/>
                  <a:pt x="2123" y="1501"/>
                  <a:pt x="2054" y="1501"/>
                </a:cubicBezTo>
                <a:lnTo>
                  <a:pt x="1928" y="1501"/>
                </a:lnTo>
                <a:lnTo>
                  <a:pt x="1928" y="1975"/>
                </a:lnTo>
                <a:lnTo>
                  <a:pt x="2006" y="1975"/>
                </a:lnTo>
                <a:lnTo>
                  <a:pt x="2006" y="1794"/>
                </a:lnTo>
                <a:lnTo>
                  <a:pt x="2086" y="1794"/>
                </a:lnTo>
                <a:cubicBezTo>
                  <a:pt x="2171" y="1794"/>
                  <a:pt x="2239" y="1736"/>
                  <a:pt x="2239" y="1643"/>
                </a:cubicBezTo>
                <a:close/>
                <a:moveTo>
                  <a:pt x="1430" y="1979"/>
                </a:moveTo>
                <a:lnTo>
                  <a:pt x="0" y="1979"/>
                </a:lnTo>
                <a:lnTo>
                  <a:pt x="0" y="1397"/>
                </a:lnTo>
                <a:lnTo>
                  <a:pt x="299" y="1164"/>
                </a:lnTo>
                <a:lnTo>
                  <a:pt x="299" y="1747"/>
                </a:lnTo>
                <a:lnTo>
                  <a:pt x="1430" y="1979"/>
                </a:lnTo>
                <a:close/>
                <a:moveTo>
                  <a:pt x="700" y="583"/>
                </a:moveTo>
                <a:lnTo>
                  <a:pt x="413" y="815"/>
                </a:lnTo>
                <a:lnTo>
                  <a:pt x="413" y="1641"/>
                </a:lnTo>
                <a:lnTo>
                  <a:pt x="1438" y="1945"/>
                </a:lnTo>
                <a:lnTo>
                  <a:pt x="700" y="1409"/>
                </a:lnTo>
                <a:lnTo>
                  <a:pt x="700" y="583"/>
                </a:lnTo>
                <a:close/>
                <a:moveTo>
                  <a:pt x="1502" y="815"/>
                </a:moveTo>
                <a:lnTo>
                  <a:pt x="1227" y="594"/>
                </a:lnTo>
                <a:lnTo>
                  <a:pt x="1227" y="1025"/>
                </a:lnTo>
                <a:lnTo>
                  <a:pt x="1502" y="1906"/>
                </a:lnTo>
                <a:lnTo>
                  <a:pt x="1502" y="815"/>
                </a:lnTo>
                <a:close/>
                <a:moveTo>
                  <a:pt x="1112" y="0"/>
                </a:moveTo>
                <a:lnTo>
                  <a:pt x="815" y="233"/>
                </a:lnTo>
                <a:lnTo>
                  <a:pt x="815" y="1316"/>
                </a:lnTo>
                <a:lnTo>
                  <a:pt x="1464" y="1919"/>
                </a:lnTo>
                <a:lnTo>
                  <a:pt x="1112" y="1107"/>
                </a:lnTo>
                <a:lnTo>
                  <a:pt x="1112" y="0"/>
                </a:lnTo>
                <a:close/>
                <a:moveTo>
                  <a:pt x="5780" y="818"/>
                </a:moveTo>
                <a:lnTo>
                  <a:pt x="5452" y="818"/>
                </a:lnTo>
                <a:lnTo>
                  <a:pt x="5452" y="883"/>
                </a:lnTo>
                <a:lnTo>
                  <a:pt x="5572" y="883"/>
                </a:lnTo>
                <a:lnTo>
                  <a:pt x="5572" y="1291"/>
                </a:lnTo>
                <a:lnTo>
                  <a:pt x="5650" y="1291"/>
                </a:lnTo>
                <a:lnTo>
                  <a:pt x="5650" y="883"/>
                </a:lnTo>
                <a:lnTo>
                  <a:pt x="5769" y="883"/>
                </a:lnTo>
                <a:lnTo>
                  <a:pt x="5780" y="818"/>
                </a:lnTo>
                <a:close/>
                <a:moveTo>
                  <a:pt x="5462" y="1291"/>
                </a:moveTo>
                <a:lnTo>
                  <a:pt x="5311" y="817"/>
                </a:lnTo>
                <a:lnTo>
                  <a:pt x="5220" y="817"/>
                </a:lnTo>
                <a:lnTo>
                  <a:pt x="5065" y="1291"/>
                </a:lnTo>
                <a:lnTo>
                  <a:pt x="5146" y="1291"/>
                </a:lnTo>
                <a:lnTo>
                  <a:pt x="5184" y="1166"/>
                </a:lnTo>
                <a:lnTo>
                  <a:pt x="5338" y="1166"/>
                </a:lnTo>
                <a:lnTo>
                  <a:pt x="5376" y="1291"/>
                </a:lnTo>
                <a:lnTo>
                  <a:pt x="5462" y="1291"/>
                </a:lnTo>
                <a:close/>
                <a:moveTo>
                  <a:pt x="5320" y="1101"/>
                </a:moveTo>
                <a:lnTo>
                  <a:pt x="5204" y="1101"/>
                </a:lnTo>
                <a:cubicBezTo>
                  <a:pt x="5214" y="1069"/>
                  <a:pt x="5263" y="895"/>
                  <a:pt x="5263" y="895"/>
                </a:cubicBezTo>
                <a:lnTo>
                  <a:pt x="5264" y="895"/>
                </a:lnTo>
                <a:cubicBezTo>
                  <a:pt x="5267" y="914"/>
                  <a:pt x="5315" y="1090"/>
                  <a:pt x="5320" y="1101"/>
                </a:cubicBezTo>
                <a:close/>
                <a:moveTo>
                  <a:pt x="5383" y="751"/>
                </a:moveTo>
                <a:cubicBezTo>
                  <a:pt x="5383" y="724"/>
                  <a:pt x="5362" y="703"/>
                  <a:pt x="5338" y="703"/>
                </a:cubicBezTo>
                <a:cubicBezTo>
                  <a:pt x="5312" y="703"/>
                  <a:pt x="5291" y="724"/>
                  <a:pt x="5291" y="751"/>
                </a:cubicBezTo>
                <a:cubicBezTo>
                  <a:pt x="5291" y="777"/>
                  <a:pt x="5312" y="798"/>
                  <a:pt x="5337" y="798"/>
                </a:cubicBezTo>
                <a:cubicBezTo>
                  <a:pt x="5362" y="798"/>
                  <a:pt x="5383" y="777"/>
                  <a:pt x="5383" y="751"/>
                </a:cubicBezTo>
                <a:close/>
                <a:moveTo>
                  <a:pt x="5240" y="751"/>
                </a:moveTo>
                <a:cubicBezTo>
                  <a:pt x="5240" y="724"/>
                  <a:pt x="5219" y="703"/>
                  <a:pt x="5194" y="703"/>
                </a:cubicBezTo>
                <a:cubicBezTo>
                  <a:pt x="5169" y="703"/>
                  <a:pt x="5148" y="724"/>
                  <a:pt x="5148" y="751"/>
                </a:cubicBezTo>
                <a:cubicBezTo>
                  <a:pt x="5148" y="777"/>
                  <a:pt x="5169" y="798"/>
                  <a:pt x="5194" y="798"/>
                </a:cubicBezTo>
                <a:cubicBezTo>
                  <a:pt x="5219" y="798"/>
                  <a:pt x="5240" y="777"/>
                  <a:pt x="5240" y="751"/>
                </a:cubicBezTo>
                <a:close/>
                <a:moveTo>
                  <a:pt x="5092" y="818"/>
                </a:moveTo>
                <a:lnTo>
                  <a:pt x="4764" y="818"/>
                </a:lnTo>
                <a:lnTo>
                  <a:pt x="4764" y="883"/>
                </a:lnTo>
                <a:lnTo>
                  <a:pt x="4884" y="883"/>
                </a:lnTo>
                <a:lnTo>
                  <a:pt x="4884" y="1291"/>
                </a:lnTo>
                <a:lnTo>
                  <a:pt x="4962" y="1291"/>
                </a:lnTo>
                <a:lnTo>
                  <a:pt x="4962" y="883"/>
                </a:lnTo>
                <a:lnTo>
                  <a:pt x="5081" y="883"/>
                </a:lnTo>
                <a:lnTo>
                  <a:pt x="5092" y="818"/>
                </a:lnTo>
                <a:close/>
                <a:moveTo>
                  <a:pt x="4603" y="1291"/>
                </a:moveTo>
                <a:lnTo>
                  <a:pt x="4684" y="1291"/>
                </a:lnTo>
                <a:lnTo>
                  <a:pt x="4684" y="818"/>
                </a:lnTo>
                <a:lnTo>
                  <a:pt x="4603" y="818"/>
                </a:lnTo>
                <a:lnTo>
                  <a:pt x="4603" y="1291"/>
                </a:lnTo>
                <a:close/>
                <a:moveTo>
                  <a:pt x="4502" y="1148"/>
                </a:moveTo>
                <a:cubicBezTo>
                  <a:pt x="4502" y="1077"/>
                  <a:pt x="4454" y="1033"/>
                  <a:pt x="4386" y="1013"/>
                </a:cubicBezTo>
                <a:lnTo>
                  <a:pt x="4330" y="997"/>
                </a:lnTo>
                <a:cubicBezTo>
                  <a:pt x="4283" y="983"/>
                  <a:pt x="4267" y="968"/>
                  <a:pt x="4267" y="939"/>
                </a:cubicBezTo>
                <a:cubicBezTo>
                  <a:pt x="4267" y="900"/>
                  <a:pt x="4297" y="874"/>
                  <a:pt x="4344" y="874"/>
                </a:cubicBezTo>
                <a:cubicBezTo>
                  <a:pt x="4382" y="874"/>
                  <a:pt x="4412" y="885"/>
                  <a:pt x="4455" y="911"/>
                </a:cubicBezTo>
                <a:lnTo>
                  <a:pt x="4491" y="855"/>
                </a:lnTo>
                <a:cubicBezTo>
                  <a:pt x="4449" y="826"/>
                  <a:pt x="4395" y="810"/>
                  <a:pt x="4341" y="810"/>
                </a:cubicBezTo>
                <a:cubicBezTo>
                  <a:pt x="4246" y="810"/>
                  <a:pt x="4180" y="867"/>
                  <a:pt x="4180" y="950"/>
                </a:cubicBezTo>
                <a:cubicBezTo>
                  <a:pt x="4180" y="978"/>
                  <a:pt x="4187" y="1000"/>
                  <a:pt x="4200" y="1019"/>
                </a:cubicBezTo>
                <a:cubicBezTo>
                  <a:pt x="4218" y="1046"/>
                  <a:pt x="4249" y="1064"/>
                  <a:pt x="4292" y="1076"/>
                </a:cubicBezTo>
                <a:lnTo>
                  <a:pt x="4343" y="1090"/>
                </a:lnTo>
                <a:cubicBezTo>
                  <a:pt x="4391" y="1104"/>
                  <a:pt x="4413" y="1126"/>
                  <a:pt x="4413" y="1161"/>
                </a:cubicBezTo>
                <a:cubicBezTo>
                  <a:pt x="4413" y="1208"/>
                  <a:pt x="4378" y="1236"/>
                  <a:pt x="4320" y="1236"/>
                </a:cubicBezTo>
                <a:cubicBezTo>
                  <a:pt x="4272" y="1236"/>
                  <a:pt x="4234" y="1222"/>
                  <a:pt x="4192" y="1197"/>
                </a:cubicBezTo>
                <a:lnTo>
                  <a:pt x="4162" y="1257"/>
                </a:lnTo>
                <a:cubicBezTo>
                  <a:pt x="4209" y="1285"/>
                  <a:pt x="4263" y="1300"/>
                  <a:pt x="4317" y="1300"/>
                </a:cubicBezTo>
                <a:cubicBezTo>
                  <a:pt x="4438" y="1300"/>
                  <a:pt x="4502" y="1227"/>
                  <a:pt x="4502" y="1148"/>
                </a:cubicBezTo>
                <a:close/>
                <a:moveTo>
                  <a:pt x="4102" y="1291"/>
                </a:moveTo>
                <a:lnTo>
                  <a:pt x="4032" y="1177"/>
                </a:lnTo>
                <a:cubicBezTo>
                  <a:pt x="4008" y="1138"/>
                  <a:pt x="3976" y="1092"/>
                  <a:pt x="3959" y="1083"/>
                </a:cubicBezTo>
                <a:cubicBezTo>
                  <a:pt x="4033" y="1083"/>
                  <a:pt x="4077" y="1021"/>
                  <a:pt x="4077" y="953"/>
                </a:cubicBezTo>
                <a:cubicBezTo>
                  <a:pt x="4077" y="879"/>
                  <a:pt x="4029" y="818"/>
                  <a:pt x="3923" y="818"/>
                </a:cubicBezTo>
                <a:lnTo>
                  <a:pt x="3779" y="818"/>
                </a:lnTo>
                <a:lnTo>
                  <a:pt x="3779" y="1291"/>
                </a:lnTo>
                <a:lnTo>
                  <a:pt x="3856" y="1291"/>
                </a:lnTo>
                <a:lnTo>
                  <a:pt x="3856" y="1086"/>
                </a:lnTo>
                <a:cubicBezTo>
                  <a:pt x="3871" y="1087"/>
                  <a:pt x="3878" y="1092"/>
                  <a:pt x="3887" y="1101"/>
                </a:cubicBezTo>
                <a:cubicBezTo>
                  <a:pt x="3913" y="1127"/>
                  <a:pt x="3935" y="1159"/>
                  <a:pt x="3967" y="1218"/>
                </a:cubicBezTo>
                <a:lnTo>
                  <a:pt x="4008" y="1291"/>
                </a:lnTo>
                <a:lnTo>
                  <a:pt x="4102" y="1291"/>
                </a:lnTo>
                <a:close/>
                <a:moveTo>
                  <a:pt x="3995" y="954"/>
                </a:moveTo>
                <a:cubicBezTo>
                  <a:pt x="3995" y="978"/>
                  <a:pt x="3986" y="998"/>
                  <a:pt x="3974" y="1011"/>
                </a:cubicBezTo>
                <a:cubicBezTo>
                  <a:pt x="3959" y="1025"/>
                  <a:pt x="3937" y="1031"/>
                  <a:pt x="3896" y="1031"/>
                </a:cubicBezTo>
                <a:lnTo>
                  <a:pt x="3856" y="1031"/>
                </a:lnTo>
                <a:lnTo>
                  <a:pt x="3856" y="881"/>
                </a:lnTo>
                <a:lnTo>
                  <a:pt x="3899" y="881"/>
                </a:lnTo>
                <a:cubicBezTo>
                  <a:pt x="3969" y="881"/>
                  <a:pt x="3995" y="906"/>
                  <a:pt x="3995" y="954"/>
                </a:cubicBezTo>
                <a:close/>
                <a:moveTo>
                  <a:pt x="3691" y="1291"/>
                </a:moveTo>
                <a:lnTo>
                  <a:pt x="3691" y="1224"/>
                </a:lnTo>
                <a:lnTo>
                  <a:pt x="3502" y="1224"/>
                </a:lnTo>
                <a:lnTo>
                  <a:pt x="3502" y="1076"/>
                </a:lnTo>
                <a:lnTo>
                  <a:pt x="3646" y="1076"/>
                </a:lnTo>
                <a:lnTo>
                  <a:pt x="3646" y="1011"/>
                </a:lnTo>
                <a:lnTo>
                  <a:pt x="3500" y="1011"/>
                </a:lnTo>
                <a:lnTo>
                  <a:pt x="3500" y="882"/>
                </a:lnTo>
                <a:lnTo>
                  <a:pt x="3674" y="882"/>
                </a:lnTo>
                <a:lnTo>
                  <a:pt x="3684" y="818"/>
                </a:lnTo>
                <a:lnTo>
                  <a:pt x="3422" y="818"/>
                </a:lnTo>
                <a:lnTo>
                  <a:pt x="3422" y="1291"/>
                </a:lnTo>
                <a:lnTo>
                  <a:pt x="3691" y="1291"/>
                </a:lnTo>
                <a:close/>
                <a:moveTo>
                  <a:pt x="3358" y="818"/>
                </a:moveTo>
                <a:lnTo>
                  <a:pt x="3276" y="818"/>
                </a:lnTo>
                <a:lnTo>
                  <a:pt x="3189" y="1082"/>
                </a:lnTo>
                <a:cubicBezTo>
                  <a:pt x="3166" y="1152"/>
                  <a:pt x="3161" y="1181"/>
                  <a:pt x="3161" y="1181"/>
                </a:cubicBezTo>
                <a:lnTo>
                  <a:pt x="3159" y="1181"/>
                </a:lnTo>
                <a:cubicBezTo>
                  <a:pt x="3159" y="1181"/>
                  <a:pt x="3154" y="1146"/>
                  <a:pt x="3135" y="1086"/>
                </a:cubicBezTo>
                <a:lnTo>
                  <a:pt x="3049" y="818"/>
                </a:lnTo>
                <a:lnTo>
                  <a:pt x="2963" y="818"/>
                </a:lnTo>
                <a:lnTo>
                  <a:pt x="3122" y="1293"/>
                </a:lnTo>
                <a:lnTo>
                  <a:pt x="3196" y="1293"/>
                </a:lnTo>
                <a:lnTo>
                  <a:pt x="3358" y="818"/>
                </a:lnTo>
                <a:close/>
                <a:moveTo>
                  <a:pt x="2819" y="1291"/>
                </a:moveTo>
                <a:lnTo>
                  <a:pt x="2900" y="1291"/>
                </a:lnTo>
                <a:lnTo>
                  <a:pt x="2900" y="818"/>
                </a:lnTo>
                <a:lnTo>
                  <a:pt x="2819" y="818"/>
                </a:lnTo>
                <a:lnTo>
                  <a:pt x="2819" y="1291"/>
                </a:lnTo>
                <a:close/>
                <a:moveTo>
                  <a:pt x="2694" y="1291"/>
                </a:moveTo>
                <a:lnTo>
                  <a:pt x="2694" y="818"/>
                </a:lnTo>
                <a:lnTo>
                  <a:pt x="2620" y="818"/>
                </a:lnTo>
                <a:lnTo>
                  <a:pt x="2621" y="1034"/>
                </a:lnTo>
                <a:cubicBezTo>
                  <a:pt x="2621" y="1077"/>
                  <a:pt x="2626" y="1144"/>
                  <a:pt x="2628" y="1168"/>
                </a:cubicBezTo>
                <a:lnTo>
                  <a:pt x="2626" y="1170"/>
                </a:lnTo>
                <a:cubicBezTo>
                  <a:pt x="2620" y="1149"/>
                  <a:pt x="2599" y="1092"/>
                  <a:pt x="2577" y="1049"/>
                </a:cubicBezTo>
                <a:lnTo>
                  <a:pt x="2462" y="818"/>
                </a:lnTo>
                <a:lnTo>
                  <a:pt x="2373" y="818"/>
                </a:lnTo>
                <a:lnTo>
                  <a:pt x="2373" y="1291"/>
                </a:lnTo>
                <a:lnTo>
                  <a:pt x="2451" y="1291"/>
                </a:lnTo>
                <a:lnTo>
                  <a:pt x="2448" y="1062"/>
                </a:lnTo>
                <a:cubicBezTo>
                  <a:pt x="2447" y="1020"/>
                  <a:pt x="2447" y="970"/>
                  <a:pt x="2443" y="930"/>
                </a:cubicBezTo>
                <a:lnTo>
                  <a:pt x="2445" y="928"/>
                </a:lnTo>
                <a:cubicBezTo>
                  <a:pt x="2454" y="956"/>
                  <a:pt x="2480" y="1016"/>
                  <a:pt x="2505" y="1068"/>
                </a:cubicBezTo>
                <a:lnTo>
                  <a:pt x="2611" y="1291"/>
                </a:lnTo>
                <a:lnTo>
                  <a:pt x="2694" y="1291"/>
                </a:lnTo>
                <a:close/>
                <a:moveTo>
                  <a:pt x="2252" y="1158"/>
                </a:moveTo>
                <a:lnTo>
                  <a:pt x="2252" y="818"/>
                </a:lnTo>
                <a:lnTo>
                  <a:pt x="2173" y="818"/>
                </a:lnTo>
                <a:lnTo>
                  <a:pt x="2173" y="1136"/>
                </a:lnTo>
                <a:cubicBezTo>
                  <a:pt x="2173" y="1198"/>
                  <a:pt x="2145" y="1232"/>
                  <a:pt x="2088" y="1232"/>
                </a:cubicBezTo>
                <a:cubicBezTo>
                  <a:pt x="2030" y="1232"/>
                  <a:pt x="2004" y="1208"/>
                  <a:pt x="2004" y="1136"/>
                </a:cubicBezTo>
                <a:lnTo>
                  <a:pt x="2004" y="818"/>
                </a:lnTo>
                <a:lnTo>
                  <a:pt x="1924" y="818"/>
                </a:lnTo>
                <a:lnTo>
                  <a:pt x="1924" y="1159"/>
                </a:lnTo>
                <a:cubicBezTo>
                  <a:pt x="1924" y="1235"/>
                  <a:pt x="1963" y="1299"/>
                  <a:pt x="2088" y="1299"/>
                </a:cubicBezTo>
                <a:cubicBezTo>
                  <a:pt x="2192" y="1299"/>
                  <a:pt x="2252" y="1245"/>
                  <a:pt x="2252" y="1158"/>
                </a:cubicBezTo>
                <a:close/>
                <a:moveTo>
                  <a:pt x="5711" y="1975"/>
                </a:moveTo>
                <a:lnTo>
                  <a:pt x="5711" y="1501"/>
                </a:lnTo>
                <a:lnTo>
                  <a:pt x="5637" y="1501"/>
                </a:lnTo>
                <a:lnTo>
                  <a:pt x="5638" y="1718"/>
                </a:lnTo>
                <a:cubicBezTo>
                  <a:pt x="5638" y="1761"/>
                  <a:pt x="5643" y="1828"/>
                  <a:pt x="5645" y="1852"/>
                </a:cubicBezTo>
                <a:lnTo>
                  <a:pt x="5643" y="1854"/>
                </a:lnTo>
                <a:cubicBezTo>
                  <a:pt x="5637" y="1832"/>
                  <a:pt x="5616" y="1776"/>
                  <a:pt x="5595" y="1733"/>
                </a:cubicBezTo>
                <a:lnTo>
                  <a:pt x="5480" y="1501"/>
                </a:lnTo>
                <a:lnTo>
                  <a:pt x="5391" y="1501"/>
                </a:lnTo>
                <a:lnTo>
                  <a:pt x="5391" y="1975"/>
                </a:lnTo>
                <a:lnTo>
                  <a:pt x="5468" y="1975"/>
                </a:lnTo>
                <a:lnTo>
                  <a:pt x="5465" y="1746"/>
                </a:lnTo>
                <a:cubicBezTo>
                  <a:pt x="5465" y="1704"/>
                  <a:pt x="5464" y="1654"/>
                  <a:pt x="5460" y="1614"/>
                </a:cubicBezTo>
                <a:lnTo>
                  <a:pt x="5463" y="1612"/>
                </a:lnTo>
                <a:cubicBezTo>
                  <a:pt x="5471" y="1640"/>
                  <a:pt x="5497" y="1700"/>
                  <a:pt x="5523" y="1752"/>
                </a:cubicBezTo>
                <a:lnTo>
                  <a:pt x="5629" y="1975"/>
                </a:lnTo>
                <a:lnTo>
                  <a:pt x="5711" y="1975"/>
                </a:lnTo>
                <a:close/>
                <a:moveTo>
                  <a:pt x="5286" y="1975"/>
                </a:moveTo>
                <a:lnTo>
                  <a:pt x="5216" y="1861"/>
                </a:lnTo>
                <a:cubicBezTo>
                  <a:pt x="5192" y="1822"/>
                  <a:pt x="5160" y="1776"/>
                  <a:pt x="5143" y="1767"/>
                </a:cubicBezTo>
                <a:cubicBezTo>
                  <a:pt x="5217" y="1767"/>
                  <a:pt x="5261" y="1705"/>
                  <a:pt x="5261" y="1637"/>
                </a:cubicBezTo>
                <a:cubicBezTo>
                  <a:pt x="5261" y="1563"/>
                  <a:pt x="5213" y="1501"/>
                  <a:pt x="5107" y="1501"/>
                </a:cubicBezTo>
                <a:lnTo>
                  <a:pt x="4962" y="1501"/>
                </a:lnTo>
                <a:lnTo>
                  <a:pt x="4962" y="1975"/>
                </a:lnTo>
                <a:lnTo>
                  <a:pt x="5040" y="1975"/>
                </a:lnTo>
                <a:lnTo>
                  <a:pt x="5040" y="1770"/>
                </a:lnTo>
                <a:cubicBezTo>
                  <a:pt x="5055" y="1771"/>
                  <a:pt x="5062" y="1776"/>
                  <a:pt x="5070" y="1785"/>
                </a:cubicBezTo>
                <a:cubicBezTo>
                  <a:pt x="5096" y="1811"/>
                  <a:pt x="5118" y="1843"/>
                  <a:pt x="5151" y="1902"/>
                </a:cubicBezTo>
                <a:lnTo>
                  <a:pt x="5192" y="1975"/>
                </a:lnTo>
                <a:lnTo>
                  <a:pt x="5286" y="1975"/>
                </a:lnTo>
                <a:close/>
                <a:moveTo>
                  <a:pt x="5179" y="1638"/>
                </a:moveTo>
                <a:cubicBezTo>
                  <a:pt x="5179" y="1662"/>
                  <a:pt x="5170" y="1682"/>
                  <a:pt x="5157" y="1695"/>
                </a:cubicBezTo>
                <a:cubicBezTo>
                  <a:pt x="5143" y="1709"/>
                  <a:pt x="5121" y="1715"/>
                  <a:pt x="5080" y="1715"/>
                </a:cubicBezTo>
                <a:lnTo>
                  <a:pt x="5040" y="1715"/>
                </a:lnTo>
                <a:lnTo>
                  <a:pt x="5040" y="1565"/>
                </a:lnTo>
                <a:lnTo>
                  <a:pt x="5083" y="1565"/>
                </a:lnTo>
                <a:cubicBezTo>
                  <a:pt x="5153" y="1565"/>
                  <a:pt x="5179" y="1590"/>
                  <a:pt x="5179" y="1638"/>
                </a:cubicBezTo>
                <a:close/>
                <a:moveTo>
                  <a:pt x="4837" y="1739"/>
                </a:moveTo>
                <a:cubicBezTo>
                  <a:pt x="4837" y="1601"/>
                  <a:pt x="4773" y="1495"/>
                  <a:pt x="4639" y="1495"/>
                </a:cubicBezTo>
                <a:cubicBezTo>
                  <a:pt x="4521" y="1495"/>
                  <a:pt x="4442" y="1582"/>
                  <a:pt x="4442" y="1738"/>
                </a:cubicBezTo>
                <a:cubicBezTo>
                  <a:pt x="4442" y="1878"/>
                  <a:pt x="4508" y="1982"/>
                  <a:pt x="4643" y="1982"/>
                </a:cubicBezTo>
                <a:cubicBezTo>
                  <a:pt x="4766" y="1982"/>
                  <a:pt x="4837" y="1886"/>
                  <a:pt x="4837" y="1739"/>
                </a:cubicBezTo>
                <a:close/>
                <a:moveTo>
                  <a:pt x="4747" y="1744"/>
                </a:moveTo>
                <a:cubicBezTo>
                  <a:pt x="4747" y="1871"/>
                  <a:pt x="4711" y="1923"/>
                  <a:pt x="4641" y="1923"/>
                </a:cubicBezTo>
                <a:cubicBezTo>
                  <a:pt x="4560" y="1923"/>
                  <a:pt x="4529" y="1855"/>
                  <a:pt x="4529" y="1733"/>
                </a:cubicBezTo>
                <a:cubicBezTo>
                  <a:pt x="4529" y="1620"/>
                  <a:pt x="4559" y="1555"/>
                  <a:pt x="4639" y="1555"/>
                </a:cubicBezTo>
                <a:cubicBezTo>
                  <a:pt x="4724" y="1555"/>
                  <a:pt x="4747" y="1628"/>
                  <a:pt x="4747" y="1744"/>
                </a:cubicBezTo>
                <a:close/>
                <a:moveTo>
                  <a:pt x="4337" y="1841"/>
                </a:moveTo>
                <a:cubicBezTo>
                  <a:pt x="4337" y="1793"/>
                  <a:pt x="4315" y="1740"/>
                  <a:pt x="4236" y="1721"/>
                </a:cubicBezTo>
                <a:cubicBezTo>
                  <a:pt x="4289" y="1706"/>
                  <a:pt x="4318" y="1668"/>
                  <a:pt x="4318" y="1618"/>
                </a:cubicBezTo>
                <a:cubicBezTo>
                  <a:pt x="4318" y="1578"/>
                  <a:pt x="4300" y="1547"/>
                  <a:pt x="4264" y="1525"/>
                </a:cubicBezTo>
                <a:cubicBezTo>
                  <a:pt x="4235" y="1506"/>
                  <a:pt x="4210" y="1501"/>
                  <a:pt x="4140" y="1501"/>
                </a:cubicBezTo>
                <a:lnTo>
                  <a:pt x="4015" y="1501"/>
                </a:lnTo>
                <a:lnTo>
                  <a:pt x="4015" y="1975"/>
                </a:lnTo>
                <a:lnTo>
                  <a:pt x="4152" y="1975"/>
                </a:lnTo>
                <a:cubicBezTo>
                  <a:pt x="4272" y="1975"/>
                  <a:pt x="4337" y="1934"/>
                  <a:pt x="4337" y="1841"/>
                </a:cubicBezTo>
                <a:close/>
                <a:moveTo>
                  <a:pt x="4250" y="1833"/>
                </a:moveTo>
                <a:cubicBezTo>
                  <a:pt x="4250" y="1876"/>
                  <a:pt x="4224" y="1910"/>
                  <a:pt x="4164" y="1910"/>
                </a:cubicBezTo>
                <a:lnTo>
                  <a:pt x="4093" y="1910"/>
                </a:lnTo>
                <a:lnTo>
                  <a:pt x="4093" y="1760"/>
                </a:lnTo>
                <a:lnTo>
                  <a:pt x="4162" y="1760"/>
                </a:lnTo>
                <a:cubicBezTo>
                  <a:pt x="4184" y="1760"/>
                  <a:pt x="4194" y="1761"/>
                  <a:pt x="4206" y="1764"/>
                </a:cubicBezTo>
                <a:cubicBezTo>
                  <a:pt x="4232" y="1772"/>
                  <a:pt x="4250" y="1800"/>
                  <a:pt x="4250" y="1833"/>
                </a:cubicBezTo>
                <a:close/>
                <a:moveTo>
                  <a:pt x="4235" y="1630"/>
                </a:moveTo>
                <a:cubicBezTo>
                  <a:pt x="4235" y="1642"/>
                  <a:pt x="4231" y="1662"/>
                  <a:pt x="4216" y="1677"/>
                </a:cubicBezTo>
                <a:cubicBezTo>
                  <a:pt x="4201" y="1693"/>
                  <a:pt x="4187" y="1695"/>
                  <a:pt x="4158" y="1695"/>
                </a:cubicBezTo>
                <a:lnTo>
                  <a:pt x="4091" y="1695"/>
                </a:lnTo>
                <a:lnTo>
                  <a:pt x="4091" y="1566"/>
                </a:lnTo>
                <a:lnTo>
                  <a:pt x="4152" y="1566"/>
                </a:lnTo>
                <a:cubicBezTo>
                  <a:pt x="4175" y="1566"/>
                  <a:pt x="4187" y="1568"/>
                  <a:pt x="4197" y="1571"/>
                </a:cubicBezTo>
                <a:cubicBezTo>
                  <a:pt x="4219" y="1579"/>
                  <a:pt x="4235" y="1603"/>
                  <a:pt x="4235" y="1630"/>
                </a:cubicBezTo>
                <a:close/>
                <a:moveTo>
                  <a:pt x="3910" y="1975"/>
                </a:moveTo>
                <a:lnTo>
                  <a:pt x="3840" y="1861"/>
                </a:lnTo>
                <a:cubicBezTo>
                  <a:pt x="3815" y="1822"/>
                  <a:pt x="3784" y="1776"/>
                  <a:pt x="3767" y="1767"/>
                </a:cubicBezTo>
                <a:cubicBezTo>
                  <a:pt x="3841" y="1767"/>
                  <a:pt x="3885" y="1705"/>
                  <a:pt x="3885" y="1637"/>
                </a:cubicBezTo>
                <a:cubicBezTo>
                  <a:pt x="3885" y="1563"/>
                  <a:pt x="3837" y="1501"/>
                  <a:pt x="3731" y="1501"/>
                </a:cubicBezTo>
                <a:lnTo>
                  <a:pt x="3586" y="1501"/>
                </a:lnTo>
                <a:lnTo>
                  <a:pt x="3586" y="1975"/>
                </a:lnTo>
                <a:lnTo>
                  <a:pt x="3664" y="1975"/>
                </a:lnTo>
                <a:lnTo>
                  <a:pt x="3664" y="1770"/>
                </a:lnTo>
                <a:cubicBezTo>
                  <a:pt x="3679" y="1771"/>
                  <a:pt x="3686" y="1776"/>
                  <a:pt x="3694" y="1785"/>
                </a:cubicBezTo>
                <a:cubicBezTo>
                  <a:pt x="3720" y="1811"/>
                  <a:pt x="3742" y="1843"/>
                  <a:pt x="3775" y="1902"/>
                </a:cubicBezTo>
                <a:lnTo>
                  <a:pt x="3816" y="1975"/>
                </a:lnTo>
                <a:lnTo>
                  <a:pt x="3910" y="1975"/>
                </a:lnTo>
                <a:close/>
                <a:moveTo>
                  <a:pt x="3802" y="1638"/>
                </a:moveTo>
                <a:cubicBezTo>
                  <a:pt x="3802" y="1662"/>
                  <a:pt x="3794" y="1682"/>
                  <a:pt x="3781" y="1695"/>
                </a:cubicBezTo>
                <a:cubicBezTo>
                  <a:pt x="3767" y="1709"/>
                  <a:pt x="3745" y="1715"/>
                  <a:pt x="3704" y="1715"/>
                </a:cubicBezTo>
                <a:lnTo>
                  <a:pt x="3664" y="1715"/>
                </a:lnTo>
                <a:lnTo>
                  <a:pt x="3664" y="1565"/>
                </a:lnTo>
                <a:lnTo>
                  <a:pt x="3707" y="1565"/>
                </a:lnTo>
                <a:cubicBezTo>
                  <a:pt x="3777" y="1565"/>
                  <a:pt x="3802" y="1590"/>
                  <a:pt x="3802" y="1638"/>
                </a:cubicBezTo>
                <a:close/>
                <a:moveTo>
                  <a:pt x="3478" y="1975"/>
                </a:moveTo>
                <a:lnTo>
                  <a:pt x="3478" y="1908"/>
                </a:lnTo>
                <a:lnTo>
                  <a:pt x="3289" y="1908"/>
                </a:lnTo>
                <a:lnTo>
                  <a:pt x="3289" y="1760"/>
                </a:lnTo>
                <a:lnTo>
                  <a:pt x="3433" y="1760"/>
                </a:lnTo>
                <a:lnTo>
                  <a:pt x="3433" y="1695"/>
                </a:lnTo>
                <a:lnTo>
                  <a:pt x="3287" y="1695"/>
                </a:lnTo>
                <a:lnTo>
                  <a:pt x="3287" y="1566"/>
                </a:lnTo>
                <a:lnTo>
                  <a:pt x="3461" y="1566"/>
                </a:lnTo>
                <a:lnTo>
                  <a:pt x="3471" y="1501"/>
                </a:lnTo>
                <a:lnTo>
                  <a:pt x="3209" y="1501"/>
                </a:lnTo>
                <a:lnTo>
                  <a:pt x="3209" y="1975"/>
                </a:lnTo>
                <a:lnTo>
                  <a:pt x="3478" y="1975"/>
                </a:lnTo>
                <a:close/>
                <a:moveTo>
                  <a:pt x="3083" y="1739"/>
                </a:moveTo>
                <a:cubicBezTo>
                  <a:pt x="3083" y="1666"/>
                  <a:pt x="3067" y="1609"/>
                  <a:pt x="3032" y="1568"/>
                </a:cubicBezTo>
                <a:cubicBezTo>
                  <a:pt x="2987" y="1518"/>
                  <a:pt x="2935" y="1501"/>
                  <a:pt x="2846" y="1501"/>
                </a:cubicBezTo>
                <a:lnTo>
                  <a:pt x="2747" y="1501"/>
                </a:lnTo>
                <a:lnTo>
                  <a:pt x="2747" y="1975"/>
                </a:lnTo>
                <a:lnTo>
                  <a:pt x="2864" y="1975"/>
                </a:lnTo>
                <a:cubicBezTo>
                  <a:pt x="2953" y="1975"/>
                  <a:pt x="2994" y="1959"/>
                  <a:pt x="3033" y="1908"/>
                </a:cubicBezTo>
                <a:cubicBezTo>
                  <a:pt x="3065" y="1867"/>
                  <a:pt x="3083" y="1811"/>
                  <a:pt x="3083" y="1739"/>
                </a:cubicBezTo>
                <a:close/>
                <a:moveTo>
                  <a:pt x="2996" y="1748"/>
                </a:moveTo>
                <a:cubicBezTo>
                  <a:pt x="2996" y="1855"/>
                  <a:pt x="2962" y="1910"/>
                  <a:pt x="2879" y="1910"/>
                </a:cubicBezTo>
                <a:lnTo>
                  <a:pt x="2827" y="1910"/>
                </a:lnTo>
                <a:lnTo>
                  <a:pt x="2827" y="1564"/>
                </a:lnTo>
                <a:lnTo>
                  <a:pt x="2877" y="1564"/>
                </a:lnTo>
                <a:cubicBezTo>
                  <a:pt x="2919" y="1564"/>
                  <a:pt x="2944" y="1575"/>
                  <a:pt x="2966" y="1605"/>
                </a:cubicBezTo>
                <a:cubicBezTo>
                  <a:pt x="2990" y="1638"/>
                  <a:pt x="2996" y="1687"/>
                  <a:pt x="2996" y="1748"/>
                </a:cubicBezTo>
                <a:close/>
                <a:moveTo>
                  <a:pt x="2658" y="1975"/>
                </a:moveTo>
                <a:lnTo>
                  <a:pt x="2507" y="1501"/>
                </a:lnTo>
                <a:lnTo>
                  <a:pt x="2416" y="1501"/>
                </a:lnTo>
                <a:lnTo>
                  <a:pt x="2260" y="1975"/>
                </a:lnTo>
                <a:lnTo>
                  <a:pt x="2342" y="1975"/>
                </a:lnTo>
                <a:lnTo>
                  <a:pt x="2380" y="1850"/>
                </a:lnTo>
                <a:lnTo>
                  <a:pt x="2533" y="1850"/>
                </a:lnTo>
                <a:lnTo>
                  <a:pt x="2572" y="1975"/>
                </a:lnTo>
                <a:lnTo>
                  <a:pt x="2658" y="1975"/>
                </a:lnTo>
                <a:close/>
                <a:moveTo>
                  <a:pt x="2515" y="1785"/>
                </a:moveTo>
                <a:lnTo>
                  <a:pt x="2399" y="1785"/>
                </a:lnTo>
                <a:cubicBezTo>
                  <a:pt x="2410" y="1753"/>
                  <a:pt x="2459" y="1579"/>
                  <a:pt x="2459" y="1579"/>
                </a:cubicBezTo>
                <a:lnTo>
                  <a:pt x="2459" y="1579"/>
                </a:lnTo>
                <a:cubicBezTo>
                  <a:pt x="2463" y="1598"/>
                  <a:pt x="2511" y="1774"/>
                  <a:pt x="2515" y="1785"/>
                </a:cubicBezTo>
                <a:close/>
                <a:moveTo>
                  <a:pt x="2152" y="1648"/>
                </a:moveTo>
                <a:cubicBezTo>
                  <a:pt x="2152" y="1704"/>
                  <a:pt x="2125" y="1731"/>
                  <a:pt x="2067" y="1731"/>
                </a:cubicBezTo>
                <a:lnTo>
                  <a:pt x="2006" y="1731"/>
                </a:lnTo>
                <a:lnTo>
                  <a:pt x="2006" y="1565"/>
                </a:lnTo>
                <a:lnTo>
                  <a:pt x="2067" y="1565"/>
                </a:lnTo>
                <a:cubicBezTo>
                  <a:pt x="2098" y="1565"/>
                  <a:pt x="2119" y="1573"/>
                  <a:pt x="2133" y="1588"/>
                </a:cubicBezTo>
                <a:cubicBezTo>
                  <a:pt x="2146" y="1602"/>
                  <a:pt x="2152" y="1622"/>
                  <a:pt x="2152" y="1648"/>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 name="Freihandform: Form 37"/>
          <p:cNvSpPr>
            <a:spLocks noGrp="1"/>
          </p:cNvSpPr>
          <p:nvPr>
            <p:ph type="pic" sz="quarter" idx="19" hasCustomPrompt="1"/>
          </p:nvPr>
        </p:nvSpPr>
        <p:spPr bwMode="auto">
          <a:xfrm>
            <a:off x="4625976" y="0"/>
            <a:ext cx="4518025" cy="4068763"/>
          </a:xfrm>
          <a:custGeom>
            <a:avLst/>
            <a:gdLst>
              <a:gd name="connsiteX0" fmla="*/ 2833204 w 4518025"/>
              <a:gd name="connsiteY0" fmla="*/ 0 h 4068763"/>
              <a:gd name="connsiteX1" fmla="*/ 4518025 w 4518025"/>
              <a:gd name="connsiteY1" fmla="*/ 0 h 4068763"/>
              <a:gd name="connsiteX2" fmla="*/ 4518025 w 4518025"/>
              <a:gd name="connsiteY2" fmla="*/ 3285035 h 4068763"/>
              <a:gd name="connsiteX3" fmla="*/ 3769096 w 4518025"/>
              <a:gd name="connsiteY3" fmla="*/ 4012603 h 4068763"/>
              <a:gd name="connsiteX4" fmla="*/ 3714445 w 4518025"/>
              <a:gd name="connsiteY4" fmla="*/ 3992442 h 4068763"/>
              <a:gd name="connsiteX5" fmla="*/ 3630312 w 4518025"/>
              <a:gd name="connsiteY5" fmla="*/ 4068763 h 4068763"/>
              <a:gd name="connsiteX6" fmla="*/ 1507926 w 4518025"/>
              <a:gd name="connsiteY6" fmla="*/ 3825401 h 4068763"/>
              <a:gd name="connsiteX7" fmla="*/ 1508645 w 4518025"/>
              <a:gd name="connsiteY7" fmla="*/ 3816040 h 4068763"/>
              <a:gd name="connsiteX8" fmla="*/ 1424152 w 4518025"/>
              <a:gd name="connsiteY8" fmla="*/ 3731440 h 4068763"/>
              <a:gd name="connsiteX9" fmla="*/ 1380648 w 4518025"/>
              <a:gd name="connsiteY9" fmla="*/ 3743680 h 4068763"/>
              <a:gd name="connsiteX10" fmla="*/ 0 w 4518025"/>
              <a:gd name="connsiteY10" fmla="*/ 1538296 h 4068763"/>
              <a:gd name="connsiteX11" fmla="*/ 36314 w 4518025"/>
              <a:gd name="connsiteY11" fmla="*/ 1468816 h 4068763"/>
              <a:gd name="connsiteX12" fmla="*/ 11865 w 4518025"/>
              <a:gd name="connsiteY12" fmla="*/ 1409415 h 4068763"/>
              <a:gd name="connsiteX13" fmla="*/ 1061732 w 4518025"/>
              <a:gd name="connsiteY13" fmla="*/ 505085 h 4068763"/>
              <a:gd name="connsiteX14" fmla="*/ 1125731 w 4518025"/>
              <a:gd name="connsiteY14" fmla="*/ 534606 h 4068763"/>
              <a:gd name="connsiteX15" fmla="*/ 1210224 w 4518025"/>
              <a:gd name="connsiteY15" fmla="*/ 450005 h 4068763"/>
              <a:gd name="connsiteX16" fmla="*/ 1207348 w 4518025"/>
              <a:gd name="connsiteY16" fmla="*/ 428405 h 40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8025" h="4068763" extrusionOk="0">
                <a:moveTo>
                  <a:pt x="2833204" y="0"/>
                </a:moveTo>
                <a:lnTo>
                  <a:pt x="4518025" y="0"/>
                </a:lnTo>
                <a:lnTo>
                  <a:pt x="4518025" y="3285035"/>
                </a:lnTo>
                <a:lnTo>
                  <a:pt x="3769096" y="4012603"/>
                </a:lnTo>
                <a:cubicBezTo>
                  <a:pt x="3754354" y="4000002"/>
                  <a:pt x="3735299" y="3992442"/>
                  <a:pt x="3714445" y="3992442"/>
                </a:cubicBezTo>
                <a:cubicBezTo>
                  <a:pt x="3670581" y="3992442"/>
                  <a:pt x="3634626" y="4025923"/>
                  <a:pt x="3630312" y="4068763"/>
                </a:cubicBezTo>
                <a:lnTo>
                  <a:pt x="1507926" y="3825401"/>
                </a:lnTo>
                <a:cubicBezTo>
                  <a:pt x="1508286" y="3822521"/>
                  <a:pt x="1508645" y="3819280"/>
                  <a:pt x="1508645" y="3816040"/>
                </a:cubicBezTo>
                <a:cubicBezTo>
                  <a:pt x="1508645" y="3769240"/>
                  <a:pt x="1470893" y="3731440"/>
                  <a:pt x="1424152" y="3731440"/>
                </a:cubicBezTo>
                <a:cubicBezTo>
                  <a:pt x="1408333" y="3731440"/>
                  <a:pt x="1393232" y="3736120"/>
                  <a:pt x="1380648" y="3743680"/>
                </a:cubicBezTo>
                <a:lnTo>
                  <a:pt x="0" y="1538296"/>
                </a:lnTo>
                <a:cubicBezTo>
                  <a:pt x="21932" y="1522816"/>
                  <a:pt x="36314" y="1497616"/>
                  <a:pt x="36314" y="1468816"/>
                </a:cubicBezTo>
                <a:cubicBezTo>
                  <a:pt x="36314" y="1445775"/>
                  <a:pt x="26966" y="1424535"/>
                  <a:pt x="11865" y="1409415"/>
                </a:cubicBezTo>
                <a:lnTo>
                  <a:pt x="1061732" y="505085"/>
                </a:lnTo>
                <a:cubicBezTo>
                  <a:pt x="1077193" y="523086"/>
                  <a:pt x="1100204" y="534606"/>
                  <a:pt x="1125731" y="534606"/>
                </a:cubicBezTo>
                <a:cubicBezTo>
                  <a:pt x="1172472" y="534606"/>
                  <a:pt x="1210224" y="496805"/>
                  <a:pt x="1210224" y="450005"/>
                </a:cubicBezTo>
                <a:cubicBezTo>
                  <a:pt x="1210224" y="442445"/>
                  <a:pt x="1209145" y="435245"/>
                  <a:pt x="1207348" y="428405"/>
                </a:cubicBezTo>
                <a:close/>
              </a:path>
            </a:pathLst>
          </a:custGeom>
          <a:solidFill>
            <a:srgbClr val="EBEBEB"/>
          </a:solidFill>
        </p:spPr>
        <p:txBody>
          <a:bodyPr wrap="square" anchor="ctr" anchorCtr="0">
            <a:noAutofit/>
          </a:bodyPr>
          <a:lstStyle>
            <a:lvl1pPr algn="ctr">
              <a:defRPr sz="1600"/>
            </a:lvl1pPr>
          </a:lstStyle>
          <a:p>
            <a:pPr>
              <a:defRPr/>
            </a:pPr>
            <a:r>
              <a:rPr lang="de-DE"/>
              <a:t>Bild </a:t>
            </a:r>
            <a:br>
              <a:rPr lang="de-DE"/>
            </a:br>
            <a:r>
              <a:rPr lang="de-DE"/>
              <a:t/>
            </a:r>
            <a:br>
              <a:rPr lang="de-DE"/>
            </a:br>
            <a:r>
              <a:rPr lang="de-DE"/>
              <a:t/>
            </a:r>
            <a:br>
              <a:rPr lang="de-DE"/>
            </a:br>
            <a:r>
              <a:rPr lang="de-DE"/>
              <a:t>einfügen</a:t>
            </a:r>
            <a:endParaRPr/>
          </a:p>
        </p:txBody>
      </p:sp>
      <p:sp>
        <p:nvSpPr>
          <p:cNvPr id="7" name="Titel 1"/>
          <p:cNvSpPr>
            <a:spLocks noGrp="1"/>
          </p:cNvSpPr>
          <p:nvPr>
            <p:ph type="ctrTitle" hasCustomPrompt="1"/>
          </p:nvPr>
        </p:nvSpPr>
        <p:spPr bwMode="auto">
          <a:xfrm>
            <a:off x="450851" y="3636000"/>
            <a:ext cx="5040000" cy="648000"/>
          </a:xfrm>
          <a:prstGeom prst="rect">
            <a:avLst/>
          </a:prstGeom>
          <a:noFill/>
        </p:spPr>
        <p:txBody>
          <a:bodyPr anchor="b"/>
          <a:lstStyle>
            <a:lvl1pPr algn="l">
              <a:lnSpc>
                <a:spcPct val="100000"/>
              </a:lnSpc>
              <a:defRPr sz="2000" b="1" cap="all">
                <a:solidFill>
                  <a:schemeClr val="tx2"/>
                </a:solidFill>
                <a:latin typeface="+mj-lt"/>
              </a:defRPr>
            </a:lvl1pPr>
          </a:lstStyle>
          <a:p>
            <a:pPr>
              <a:defRPr/>
            </a:pPr>
            <a:r>
              <a:rPr lang="de-DE"/>
              <a:t>NAME Fachbereich oder Institution</a:t>
            </a:r>
            <a:endParaRPr/>
          </a:p>
        </p:txBody>
      </p:sp>
      <p:sp>
        <p:nvSpPr>
          <p:cNvPr id="8" name="Untertitel 2"/>
          <p:cNvSpPr>
            <a:spLocks noGrp="1"/>
          </p:cNvSpPr>
          <p:nvPr>
            <p:ph type="subTitle" idx="1" hasCustomPrompt="1"/>
          </p:nvPr>
        </p:nvSpPr>
        <p:spPr bwMode="auto">
          <a:xfrm>
            <a:off x="450850" y="5849620"/>
            <a:ext cx="5040000" cy="324000"/>
          </a:xfrm>
        </p:spPr>
        <p:txBody>
          <a:bodyPr/>
          <a:lstStyle>
            <a:lvl1pPr marL="0" indent="0" algn="l">
              <a:lnSpc>
                <a:spcPct val="100000"/>
              </a:lnSpc>
              <a:buFont typeface="Arial"/>
              <a:buNone/>
              <a:defRPr sz="2000" b="1" cap="all">
                <a:solidFill>
                  <a:schemeClr val="tx2"/>
                </a:solidFill>
                <a:latin typeface="+mj-lt"/>
              </a:defRPr>
            </a:lvl1pPr>
            <a:lvl2pPr marL="0" indent="0" algn="l">
              <a:lnSpc>
                <a:spcPct val="100000"/>
              </a:lnSpc>
              <a:buFont typeface="Arial"/>
              <a:buNone/>
              <a:defRPr sz="2000" b="1" cap="all">
                <a:solidFill>
                  <a:schemeClr val="tx2"/>
                </a:solidFill>
                <a:latin typeface="+mj-lt"/>
              </a:defRPr>
            </a:lvl2pPr>
            <a:lvl3pPr marL="0" indent="0" algn="l">
              <a:lnSpc>
                <a:spcPct val="100000"/>
              </a:lnSpc>
              <a:buFont typeface="Arial"/>
              <a:buNone/>
              <a:defRPr sz="2000" b="1" cap="all">
                <a:solidFill>
                  <a:schemeClr val="tx2"/>
                </a:solidFill>
                <a:latin typeface="+mj-lt"/>
              </a:defRPr>
            </a:lvl3pPr>
            <a:lvl4pPr marL="0" indent="0" algn="l">
              <a:lnSpc>
                <a:spcPct val="100000"/>
              </a:lnSpc>
              <a:buFont typeface="Arial"/>
              <a:buNone/>
              <a:defRPr sz="2000" b="1" cap="all">
                <a:solidFill>
                  <a:schemeClr val="tx2"/>
                </a:solidFill>
                <a:latin typeface="+mj-lt"/>
              </a:defRPr>
            </a:lvl4pPr>
            <a:lvl5pPr marL="0" indent="0" algn="l">
              <a:lnSpc>
                <a:spcPct val="100000"/>
              </a:lnSpc>
              <a:buFont typeface="Arial"/>
              <a:buNone/>
              <a:defRPr sz="2000" b="1" cap="all">
                <a:solidFill>
                  <a:schemeClr val="tx2"/>
                </a:solidFill>
                <a:latin typeface="+mj-lt"/>
              </a:defRPr>
            </a:lvl5pPr>
            <a:lvl6pPr marL="0" indent="0" algn="l">
              <a:lnSpc>
                <a:spcPct val="100000"/>
              </a:lnSpc>
              <a:buFont typeface="Arial"/>
              <a:buNone/>
              <a:defRPr sz="2000" b="1" cap="all">
                <a:solidFill>
                  <a:schemeClr val="tx2"/>
                </a:solidFill>
                <a:latin typeface="+mj-lt"/>
              </a:defRPr>
            </a:lvl6pPr>
            <a:lvl7pPr marL="0" indent="0" algn="l">
              <a:lnSpc>
                <a:spcPct val="100000"/>
              </a:lnSpc>
              <a:buFont typeface="Arial"/>
              <a:buNone/>
              <a:defRPr sz="2000" b="1" cap="all">
                <a:solidFill>
                  <a:schemeClr val="tx2"/>
                </a:solidFill>
                <a:latin typeface="+mj-lt"/>
              </a:defRPr>
            </a:lvl7pPr>
            <a:lvl8pPr marL="0" indent="0" algn="l">
              <a:lnSpc>
                <a:spcPct val="100000"/>
              </a:lnSpc>
              <a:buFont typeface="Arial"/>
              <a:buNone/>
              <a:defRPr sz="2000" b="1" cap="all">
                <a:solidFill>
                  <a:schemeClr val="tx2"/>
                </a:solidFill>
                <a:latin typeface="+mj-lt"/>
              </a:defRPr>
            </a:lvl8pPr>
            <a:lvl9pPr marL="0" indent="0" algn="l">
              <a:lnSpc>
                <a:spcPct val="100000"/>
              </a:lnSpc>
              <a:buFont typeface="Arial"/>
              <a:buNone/>
              <a:defRPr sz="2000" b="1" cap="all">
                <a:solidFill>
                  <a:schemeClr val="tx2"/>
                </a:solidFill>
                <a:latin typeface="+mj-lt"/>
              </a:defRPr>
            </a:lvl9pPr>
          </a:lstStyle>
          <a:p>
            <a:pPr lvl="0">
              <a:defRPr/>
            </a:pPr>
            <a:r>
              <a:rPr lang="de-DE"/>
              <a:t>Untertitel der Präsentation</a:t>
            </a:r>
            <a:endParaRPr/>
          </a:p>
        </p:txBody>
      </p:sp>
      <p:sp>
        <p:nvSpPr>
          <p:cNvPr id="9" name="Fußzeilenplatzhalter 39"/>
          <p:cNvSpPr>
            <a:spLocks noGrp="1"/>
          </p:cNvSpPr>
          <p:nvPr>
            <p:ph type="ftr" sz="quarter" idx="20"/>
          </p:nvPr>
        </p:nvSpPr>
        <p:spPr bwMode="auto">
          <a:xfrm>
            <a:off x="450850" y="6208047"/>
            <a:ext cx="5040000" cy="324000"/>
          </a:xfrm>
        </p:spPr>
        <p:txBody>
          <a:bodyPr/>
          <a:lstStyle>
            <a:lvl1pPr>
              <a:defRPr sz="1600"/>
            </a:lvl1pPr>
          </a:lstStyle>
          <a:p>
            <a:pPr>
              <a:defRPr/>
            </a:pPr>
            <a:r>
              <a:rPr lang="de-DE"/>
              <a:t>Name Referent*in</a:t>
            </a:r>
            <a:endParaRPr/>
          </a:p>
        </p:txBody>
      </p:sp>
      <p:sp>
        <p:nvSpPr>
          <p:cNvPr id="10" name="Foliennummernplatzhalter 40"/>
          <p:cNvSpPr>
            <a:spLocks noGrp="1"/>
          </p:cNvSpPr>
          <p:nvPr>
            <p:ph type="sldNum" sz="quarter" idx="21"/>
          </p:nvPr>
        </p:nvSpPr>
        <p:spPr bwMode="auto">
          <a:xfrm>
            <a:off x="7974738" y="6948000"/>
            <a:ext cx="720000" cy="288000"/>
          </a:xfrm>
        </p:spPr>
        <p:txBody>
          <a:bodyPr/>
          <a:lstStyle/>
          <a:p>
            <a:pPr>
              <a:defRPr/>
            </a:pPr>
            <a:fld id="{C0BC624C-2554-4659-A1D8-66347873820C}" type="slidenum">
              <a:rPr lang="de-DE"/>
              <a:t>‹Nr.›</a:t>
            </a:fld>
            <a:endParaRPr lang="de-DE" sz="1800"/>
          </a:p>
        </p:txBody>
      </p:sp>
      <p:sp>
        <p:nvSpPr>
          <p:cNvPr id="11" name="Vertikaler Textplatzhalter 2"/>
          <p:cNvSpPr>
            <a:spLocks noGrp="1"/>
          </p:cNvSpPr>
          <p:nvPr>
            <p:ph type="body" orient="vert" idx="12" hasCustomPrompt="1"/>
          </p:nvPr>
        </p:nvSpPr>
        <p:spPr bwMode="auto">
          <a:xfrm>
            <a:off x="0" y="5076000"/>
            <a:ext cx="6320350" cy="644792"/>
          </a:xfrm>
          <a:prstGeom prst="rect">
            <a:avLst/>
          </a:prstGeom>
          <a:solidFill>
            <a:schemeClr val="accent1"/>
          </a:solidFill>
        </p:spPr>
        <p:txBody>
          <a:bodyPr vert="horz" wrap="none" lIns="450000" tIns="0" rIns="72000" bIns="0" numCol="1" spcCol="234000">
            <a:spAutoFit/>
          </a:bodyPr>
          <a:lstStyle>
            <a:lvl1pPr marL="0" indent="0" algn="l">
              <a:lnSpc>
                <a:spcPct val="100000"/>
              </a:lnSpc>
              <a:buFont typeface="Arial"/>
              <a:buNone/>
              <a:defRPr sz="4200" b="1" cap="all">
                <a:solidFill>
                  <a:schemeClr val="bg1"/>
                </a:solidFill>
                <a:latin typeface="+mj-lt"/>
              </a:defRPr>
            </a:lvl1pPr>
            <a:lvl2pPr marL="0" indent="0" algn="l">
              <a:lnSpc>
                <a:spcPct val="100000"/>
              </a:lnSpc>
              <a:buFont typeface="Arial"/>
              <a:buNone/>
              <a:defRPr sz="4200" b="1" cap="all">
                <a:solidFill>
                  <a:schemeClr val="bg1"/>
                </a:solidFill>
                <a:latin typeface="+mj-lt"/>
              </a:defRPr>
            </a:lvl2pPr>
            <a:lvl3pPr marL="0" indent="0" algn="l">
              <a:lnSpc>
                <a:spcPct val="100000"/>
              </a:lnSpc>
              <a:buNone/>
              <a:defRPr sz="4200" b="1" cap="all">
                <a:solidFill>
                  <a:schemeClr val="bg1"/>
                </a:solidFill>
                <a:latin typeface="+mj-lt"/>
              </a:defRPr>
            </a:lvl3pPr>
            <a:lvl4pPr marL="0" indent="0" algn="l">
              <a:lnSpc>
                <a:spcPct val="100000"/>
              </a:lnSpc>
              <a:buNone/>
              <a:defRPr sz="4200" b="1" cap="all">
                <a:solidFill>
                  <a:schemeClr val="bg1"/>
                </a:solidFill>
                <a:latin typeface="+mj-lt"/>
              </a:defRPr>
            </a:lvl4pPr>
            <a:lvl5pPr marL="0" indent="0" algn="l">
              <a:lnSpc>
                <a:spcPct val="100000"/>
              </a:lnSpc>
              <a:buNone/>
              <a:defRPr sz="4200" b="1" cap="all">
                <a:solidFill>
                  <a:schemeClr val="bg1"/>
                </a:solidFill>
                <a:latin typeface="+mj-lt"/>
              </a:defRPr>
            </a:lvl5pPr>
            <a:lvl6pPr marL="0" indent="0" algn="l">
              <a:lnSpc>
                <a:spcPct val="100000"/>
              </a:lnSpc>
              <a:buNone/>
              <a:defRPr sz="4200" b="1" cap="all">
                <a:solidFill>
                  <a:schemeClr val="bg1"/>
                </a:solidFill>
                <a:latin typeface="+mj-lt"/>
              </a:defRPr>
            </a:lvl6pPr>
            <a:lvl7pPr marL="0" indent="0" algn="l">
              <a:lnSpc>
                <a:spcPct val="100000"/>
              </a:lnSpc>
              <a:buNone/>
              <a:defRPr sz="4200" b="1" cap="all">
                <a:solidFill>
                  <a:schemeClr val="bg1"/>
                </a:solidFill>
                <a:latin typeface="+mj-lt"/>
              </a:defRPr>
            </a:lvl7pPr>
            <a:lvl8pPr marL="0" indent="0" algn="l">
              <a:lnSpc>
                <a:spcPct val="100000"/>
              </a:lnSpc>
              <a:buNone/>
              <a:defRPr sz="4200" b="1" cap="all">
                <a:solidFill>
                  <a:schemeClr val="bg1"/>
                </a:solidFill>
                <a:latin typeface="+mj-lt"/>
              </a:defRPr>
            </a:lvl8pPr>
            <a:lvl9pPr marL="0" indent="0" algn="l">
              <a:lnSpc>
                <a:spcPct val="100000"/>
              </a:lnSpc>
              <a:buNone/>
              <a:defRPr sz="4200" b="1" cap="all">
                <a:solidFill>
                  <a:schemeClr val="bg1"/>
                </a:solidFill>
                <a:latin typeface="+mj-lt"/>
              </a:defRPr>
            </a:lvl9pPr>
          </a:lstStyle>
          <a:p>
            <a:pPr lvl="0">
              <a:defRPr/>
            </a:pPr>
            <a:r>
              <a:rPr lang="de-DE"/>
              <a:t>Titel der Präsentation</a:t>
            </a:r>
            <a:endParaRPr/>
          </a:p>
        </p:txBody>
      </p:sp>
      <p:sp>
        <p:nvSpPr>
          <p:cNvPr id="12" name="Vertikaler Textplatzhalter 2"/>
          <p:cNvSpPr>
            <a:spLocks noGrp="1"/>
          </p:cNvSpPr>
          <p:nvPr>
            <p:ph type="body" orient="vert" idx="13" hasCustomPrompt="1"/>
          </p:nvPr>
        </p:nvSpPr>
        <p:spPr bwMode="auto">
          <a:xfrm>
            <a:off x="0" y="4392494"/>
            <a:ext cx="4191562" cy="644792"/>
          </a:xfrm>
          <a:prstGeom prst="rect">
            <a:avLst/>
          </a:prstGeom>
          <a:solidFill>
            <a:schemeClr val="accent1"/>
          </a:solidFill>
        </p:spPr>
        <p:txBody>
          <a:bodyPr vert="horz" wrap="none" lIns="450000" tIns="0" rIns="72000" bIns="0" numCol="1" spcCol="234000">
            <a:spAutoFit/>
          </a:bodyPr>
          <a:lstStyle>
            <a:lvl1pPr marL="0" indent="0" algn="l">
              <a:lnSpc>
                <a:spcPct val="100000"/>
              </a:lnSpc>
              <a:buFont typeface="Arial"/>
              <a:buNone/>
              <a:defRPr sz="4200" b="1" cap="all">
                <a:solidFill>
                  <a:schemeClr val="bg1"/>
                </a:solidFill>
                <a:latin typeface="+mj-lt"/>
              </a:defRPr>
            </a:lvl1pPr>
            <a:lvl2pPr marL="0" indent="0" algn="l">
              <a:lnSpc>
                <a:spcPct val="100000"/>
              </a:lnSpc>
              <a:buFont typeface="Arial"/>
              <a:buNone/>
              <a:defRPr sz="4200" b="1" cap="all">
                <a:solidFill>
                  <a:schemeClr val="bg1"/>
                </a:solidFill>
                <a:latin typeface="+mj-lt"/>
              </a:defRPr>
            </a:lvl2pPr>
            <a:lvl3pPr marL="0" indent="0" algn="l">
              <a:lnSpc>
                <a:spcPct val="100000"/>
              </a:lnSpc>
              <a:buNone/>
              <a:defRPr sz="4200" b="1" cap="all">
                <a:solidFill>
                  <a:schemeClr val="bg1"/>
                </a:solidFill>
                <a:latin typeface="+mj-lt"/>
              </a:defRPr>
            </a:lvl3pPr>
            <a:lvl4pPr marL="0" indent="0" algn="l">
              <a:lnSpc>
                <a:spcPct val="100000"/>
              </a:lnSpc>
              <a:buNone/>
              <a:defRPr sz="4200" b="1" cap="all">
                <a:solidFill>
                  <a:schemeClr val="bg1"/>
                </a:solidFill>
                <a:latin typeface="+mj-lt"/>
              </a:defRPr>
            </a:lvl4pPr>
            <a:lvl5pPr marL="0" indent="0" algn="l">
              <a:lnSpc>
                <a:spcPct val="100000"/>
              </a:lnSpc>
              <a:buNone/>
              <a:defRPr sz="4200" b="1" cap="all">
                <a:solidFill>
                  <a:schemeClr val="bg1"/>
                </a:solidFill>
                <a:latin typeface="+mj-lt"/>
              </a:defRPr>
            </a:lvl5pPr>
            <a:lvl6pPr marL="0" indent="0" algn="l">
              <a:lnSpc>
                <a:spcPct val="100000"/>
              </a:lnSpc>
              <a:buNone/>
              <a:defRPr sz="4200" b="1" cap="all">
                <a:solidFill>
                  <a:schemeClr val="bg1"/>
                </a:solidFill>
                <a:latin typeface="+mj-lt"/>
              </a:defRPr>
            </a:lvl6pPr>
            <a:lvl7pPr marL="0" indent="0" algn="l">
              <a:lnSpc>
                <a:spcPct val="100000"/>
              </a:lnSpc>
              <a:buNone/>
              <a:defRPr sz="4200" b="1" cap="all">
                <a:solidFill>
                  <a:schemeClr val="bg1"/>
                </a:solidFill>
                <a:latin typeface="+mj-lt"/>
              </a:defRPr>
            </a:lvl7pPr>
            <a:lvl8pPr marL="0" indent="0" algn="l">
              <a:lnSpc>
                <a:spcPct val="100000"/>
              </a:lnSpc>
              <a:buNone/>
              <a:defRPr sz="4200" b="1" cap="all">
                <a:solidFill>
                  <a:schemeClr val="bg1"/>
                </a:solidFill>
                <a:latin typeface="+mj-lt"/>
              </a:defRPr>
            </a:lvl8pPr>
            <a:lvl9pPr marL="0" indent="0" algn="l">
              <a:lnSpc>
                <a:spcPct val="100000"/>
              </a:lnSpc>
              <a:buNone/>
              <a:defRPr sz="4200" b="1" cap="all">
                <a:solidFill>
                  <a:schemeClr val="bg1"/>
                </a:solidFill>
                <a:latin typeface="+mj-lt"/>
              </a:defRPr>
            </a:lvl9pPr>
          </a:lstStyle>
          <a:p>
            <a:pPr lvl="0">
              <a:defRPr/>
            </a:pPr>
            <a:r>
              <a:rPr lang="de-DE"/>
              <a:t>hier steht der</a:t>
            </a:r>
            <a:endParaRPr/>
          </a:p>
        </p:txBody>
      </p:sp>
      <p:grpSp>
        <p:nvGrpSpPr>
          <p:cNvPr id="13" name="Regieanweisung"/>
          <p:cNvGrpSpPr/>
          <p:nvPr userDrawn="1"/>
        </p:nvGrpSpPr>
        <p:grpSpPr bwMode="auto">
          <a:xfrm>
            <a:off x="449261" y="0"/>
            <a:ext cx="10746739" cy="7236000"/>
            <a:chOff x="449261" y="0"/>
            <a:chExt cx="10746739" cy="7236000"/>
          </a:xfrm>
        </p:grpSpPr>
        <p:sp>
          <p:nvSpPr>
            <p:cNvPr id="14" name="Regieanweisung"/>
            <p:cNvSpPr>
              <a:spLocks noAdjustHandles="1"/>
            </p:cNvSpPr>
            <p:nvPr userDrawn="1"/>
          </p:nvSpPr>
          <p:spPr bwMode="auto">
            <a:xfrm rot="10800000" flipH="1" flipV="1">
              <a:off x="9252000" y="0"/>
              <a:ext cx="1944000" cy="2088000"/>
            </a:xfrm>
            <a:prstGeom prst="rect">
              <a:avLst/>
            </a:prstGeom>
            <a:noFill/>
            <a:ln w="12700">
              <a:noFill/>
            </a:ln>
          </p:spPr>
          <p:txBody>
            <a:bodyPr vert="horz" wrap="square" lIns="0" tIns="0" rIns="0" bIns="0" rtlCol="0" anchor="t" anchorCtr="0">
              <a:noAutofit/>
            </a:bodyPr>
            <a:lstStyle>
              <a:defPPr>
                <a:defRPr lang="de-DE"/>
              </a:defPPr>
              <a:lvl1pPr marL="0" algn="l" defTabSz="1043056">
                <a:defRPr sz="2100">
                  <a:solidFill>
                    <a:schemeClr val="tx1"/>
                  </a:solidFill>
                  <a:latin typeface="+mn-lt"/>
                  <a:ea typeface="+mn-ea"/>
                  <a:cs typeface="+mn-cs"/>
                </a:defRPr>
              </a:lvl1pPr>
              <a:lvl2pPr marL="521528" algn="l" defTabSz="1043056">
                <a:defRPr sz="2100">
                  <a:solidFill>
                    <a:schemeClr val="tx1"/>
                  </a:solidFill>
                  <a:latin typeface="+mn-lt"/>
                  <a:ea typeface="+mn-ea"/>
                  <a:cs typeface="+mn-cs"/>
                </a:defRPr>
              </a:lvl2pPr>
              <a:lvl3pPr marL="1043056" algn="l" defTabSz="1043056">
                <a:defRPr sz="2100">
                  <a:solidFill>
                    <a:schemeClr val="tx1"/>
                  </a:solidFill>
                  <a:latin typeface="+mn-lt"/>
                  <a:ea typeface="+mn-ea"/>
                  <a:cs typeface="+mn-cs"/>
                </a:defRPr>
              </a:lvl3pPr>
              <a:lvl4pPr marL="1564584" algn="l" defTabSz="1043056">
                <a:defRPr sz="2100">
                  <a:solidFill>
                    <a:schemeClr val="tx1"/>
                  </a:solidFill>
                  <a:latin typeface="+mn-lt"/>
                  <a:ea typeface="+mn-ea"/>
                  <a:cs typeface="+mn-cs"/>
                </a:defRPr>
              </a:lvl4pPr>
              <a:lvl5pPr marL="2086112" algn="l" defTabSz="1043056">
                <a:defRPr sz="2100">
                  <a:solidFill>
                    <a:schemeClr val="tx1"/>
                  </a:solidFill>
                  <a:latin typeface="+mn-lt"/>
                  <a:ea typeface="+mn-ea"/>
                  <a:cs typeface="+mn-cs"/>
                </a:defRPr>
              </a:lvl5pPr>
              <a:lvl6pPr marL="2607639" algn="l" defTabSz="1043056">
                <a:defRPr sz="2100">
                  <a:solidFill>
                    <a:schemeClr val="tx1"/>
                  </a:solidFill>
                  <a:latin typeface="+mn-lt"/>
                  <a:ea typeface="+mn-ea"/>
                  <a:cs typeface="+mn-cs"/>
                </a:defRPr>
              </a:lvl6pPr>
              <a:lvl7pPr marL="3129168" algn="l" defTabSz="1043056">
                <a:defRPr sz="2100">
                  <a:solidFill>
                    <a:schemeClr val="tx1"/>
                  </a:solidFill>
                  <a:latin typeface="+mn-lt"/>
                  <a:ea typeface="+mn-ea"/>
                  <a:cs typeface="+mn-cs"/>
                </a:defRPr>
              </a:lvl7pPr>
              <a:lvl8pPr marL="3650696" algn="l" defTabSz="1043056">
                <a:defRPr sz="2100">
                  <a:solidFill>
                    <a:schemeClr val="tx1"/>
                  </a:solidFill>
                  <a:latin typeface="+mn-lt"/>
                  <a:ea typeface="+mn-ea"/>
                  <a:cs typeface="+mn-cs"/>
                </a:defRPr>
              </a:lvl8pPr>
              <a:lvl9pPr marL="4172224" algn="l" defTabSz="1043056">
                <a:defRPr sz="2100">
                  <a:solidFill>
                    <a:schemeClr val="tx1"/>
                  </a:solidFill>
                  <a:latin typeface="+mn-lt"/>
                  <a:ea typeface="+mn-ea"/>
                  <a:cs typeface="+mn-cs"/>
                </a:defRPr>
              </a:lvl9pPr>
            </a:lstStyle>
            <a:p>
              <a:pPr indent="0" algn="l">
                <a:lnSpc>
                  <a:spcPct val="100000"/>
                </a:lnSpc>
                <a:spcBef>
                  <a:spcPts val="0"/>
                </a:spcBef>
                <a:spcAft>
                  <a:spcPts val="0"/>
                </a:spcAft>
                <a:defRPr/>
              </a:pPr>
              <a:r>
                <a:rPr lang="de-DE" sz="1200" b="0">
                  <a:solidFill>
                    <a:schemeClr val="tx1"/>
                  </a:solidFill>
                  <a:latin typeface="+mn-lt"/>
                </a:rPr>
                <a:t>Folie in Ursprungsform </a:t>
              </a:r>
              <a:endParaRPr/>
            </a:p>
            <a:p>
              <a:pPr indent="0" algn="l">
                <a:lnSpc>
                  <a:spcPct val="100000"/>
                </a:lnSpc>
                <a:spcBef>
                  <a:spcPts val="0"/>
                </a:spcBef>
                <a:spcAft>
                  <a:spcPts val="0"/>
                </a:spcAft>
                <a:defRPr/>
              </a:pPr>
              <a:r>
                <a:rPr lang="de-DE" sz="1200" b="0">
                  <a:solidFill>
                    <a:schemeClr val="tx1"/>
                  </a:solidFill>
                  <a:latin typeface="+mn-lt"/>
                </a:rPr>
                <a:t>bringen über Menu:</a:t>
              </a:r>
              <a:endParaRPr/>
            </a:p>
            <a:p>
              <a:pPr indent="0" algn="l">
                <a:lnSpc>
                  <a:spcPct val="100000"/>
                </a:lnSpc>
                <a:spcBef>
                  <a:spcPts val="0"/>
                </a:spcBef>
                <a:spcAft>
                  <a:spcPts val="0"/>
                </a:spcAft>
                <a:defRPr/>
              </a:pPr>
              <a:r>
                <a:rPr lang="de-DE" sz="1200" b="1">
                  <a:solidFill>
                    <a:schemeClr val="tx1"/>
                  </a:solidFill>
                  <a:latin typeface="+mn-lt"/>
                </a:rPr>
                <a:t>Start &gt; Folien &gt; Zurücksetzen</a:t>
              </a:r>
              <a:endParaRPr/>
            </a:p>
            <a:p>
              <a:pPr indent="0" algn="l">
                <a:lnSpc>
                  <a:spcPct val="100000"/>
                </a:lnSpc>
                <a:spcBef>
                  <a:spcPts val="0"/>
                </a:spcBef>
                <a:spcAft>
                  <a:spcPts val="0"/>
                </a:spcAft>
                <a:defRPr/>
              </a:pPr>
              <a:endParaRPr lang="de-DE" sz="1200" b="1">
                <a:solidFill>
                  <a:schemeClr val="tx1"/>
                </a:solidFill>
                <a:latin typeface="+mn-lt"/>
              </a:endParaRPr>
            </a:p>
            <a:p>
              <a:pPr indent="0" algn="l">
                <a:lnSpc>
                  <a:spcPct val="100000"/>
                </a:lnSpc>
                <a:spcBef>
                  <a:spcPts val="0"/>
                </a:spcBef>
                <a:spcAft>
                  <a:spcPts val="0"/>
                </a:spcAft>
                <a:defRPr/>
              </a:pPr>
              <a:r>
                <a:rPr lang="de-DE" sz="1200" b="0">
                  <a:solidFill>
                    <a:schemeClr val="tx1"/>
                  </a:solidFill>
                  <a:latin typeface="+mn-lt"/>
                </a:rPr>
                <a:t>Wechsel des Folienlayouts </a:t>
              </a:r>
              <a:br>
                <a:rPr lang="de-DE" sz="1200" b="0">
                  <a:solidFill>
                    <a:schemeClr val="tx1"/>
                  </a:solidFill>
                  <a:latin typeface="+mn-lt"/>
                </a:rPr>
              </a:br>
              <a:r>
                <a:rPr lang="de-DE" sz="1200" b="0">
                  <a:solidFill>
                    <a:schemeClr val="tx1"/>
                  </a:solidFill>
                  <a:latin typeface="+mn-lt"/>
                </a:rPr>
                <a:t>im Menü über:</a:t>
              </a:r>
              <a:endParaRPr/>
            </a:p>
            <a:p>
              <a:pPr marL="0" marR="0" lvl="0" indent="0" algn="l" defTabSz="2517235">
                <a:lnSpc>
                  <a:spcPct val="100000"/>
                </a:lnSpc>
                <a:spcBef>
                  <a:spcPts val="0"/>
                </a:spcBef>
                <a:spcAft>
                  <a:spcPts val="0"/>
                </a:spcAft>
                <a:buClrTx/>
                <a:buSzTx/>
                <a:buFontTx/>
                <a:buNone/>
                <a:defRPr/>
              </a:pPr>
              <a:r>
                <a:rPr lang="de-DE" sz="1200" b="1">
                  <a:solidFill>
                    <a:schemeClr val="tx1"/>
                  </a:solidFill>
                  <a:latin typeface="+mn-lt"/>
                </a:rPr>
                <a:t>Start &gt; Folien &gt; Layout</a:t>
              </a:r>
              <a:endParaRPr/>
            </a:p>
            <a:p>
              <a:pPr marL="0" marR="0" lvl="0" indent="0" algn="l" defTabSz="2517235">
                <a:lnSpc>
                  <a:spcPct val="100000"/>
                </a:lnSpc>
                <a:spcBef>
                  <a:spcPts val="0"/>
                </a:spcBef>
                <a:spcAft>
                  <a:spcPts val="0"/>
                </a:spcAft>
                <a:buClrTx/>
                <a:buSzTx/>
                <a:buFontTx/>
                <a:buNone/>
                <a:defRPr/>
              </a:pPr>
              <a:endParaRPr lang="de-DE" sz="1200" b="1">
                <a:solidFill>
                  <a:schemeClr val="tx1"/>
                </a:solidFill>
                <a:latin typeface="+mn-lt"/>
              </a:endParaRPr>
            </a:p>
            <a:p>
              <a:pPr marL="0" marR="0" lvl="0" indent="0" algn="l" defTabSz="2871412">
                <a:lnSpc>
                  <a:spcPct val="100000"/>
                </a:lnSpc>
                <a:spcBef>
                  <a:spcPts val="0"/>
                </a:spcBef>
                <a:spcAft>
                  <a:spcPts val="0"/>
                </a:spcAft>
                <a:buClrTx/>
                <a:buSzTx/>
                <a:buFontTx/>
                <a:buNone/>
                <a:defRPr/>
              </a:pPr>
              <a:r>
                <a:rPr lang="de-DE" sz="1200" b="0" i="0" u="none" strike="noStrike" cap="none" spc="0">
                  <a:ln>
                    <a:noFill/>
                  </a:ln>
                  <a:solidFill>
                    <a:schemeClr val="tx1"/>
                  </a:solidFill>
                  <a:latin typeface="+mn-lt"/>
                  <a:ea typeface="+mn-ea"/>
                  <a:cs typeface="+mn-cs"/>
                </a:rPr>
                <a:t>Hilfslinien anzeigen über Menu: </a:t>
              </a:r>
              <a:endParaRPr/>
            </a:p>
            <a:p>
              <a:pPr marL="0" marR="0" lvl="0" indent="0" algn="l" defTabSz="2871412">
                <a:lnSpc>
                  <a:spcPct val="100000"/>
                </a:lnSpc>
                <a:spcBef>
                  <a:spcPts val="0"/>
                </a:spcBef>
                <a:spcAft>
                  <a:spcPts val="0"/>
                </a:spcAft>
                <a:buClrTx/>
                <a:buSzTx/>
                <a:buFontTx/>
                <a:buNone/>
                <a:defRPr/>
              </a:pPr>
              <a:r>
                <a:rPr lang="de-DE" sz="1200" b="1" i="0" u="none" strike="noStrike" cap="none" spc="0">
                  <a:ln>
                    <a:noFill/>
                  </a:ln>
                  <a:solidFill>
                    <a:schemeClr val="tx1"/>
                  </a:solidFill>
                  <a:latin typeface="+mn-lt"/>
                  <a:ea typeface="+mn-ea"/>
                  <a:cs typeface="+mn-cs"/>
                </a:rPr>
                <a:t>Ansicht &gt; Anzeigen &gt; </a:t>
              </a:r>
              <a:r>
                <a:rPr lang="de-DE" sz="1200" b="0" i="0" u="none" strike="noStrike" cap="none" spc="0">
                  <a:ln>
                    <a:noFill/>
                  </a:ln>
                  <a:solidFill>
                    <a:schemeClr val="tx1"/>
                  </a:solidFill>
                  <a:latin typeface="+mn-lt"/>
                  <a:ea typeface="+mn-ea"/>
                  <a:cs typeface="+mn-cs"/>
                </a:rPr>
                <a:t>Haken</a:t>
              </a:r>
              <a:r>
                <a:rPr lang="de-DE" sz="1200" b="1" i="0" u="none" strike="noStrike" cap="none" spc="0">
                  <a:ln>
                    <a:noFill/>
                  </a:ln>
                  <a:solidFill>
                    <a:schemeClr val="tx1"/>
                  </a:solidFill>
                  <a:latin typeface="+mn-lt"/>
                  <a:ea typeface="+mn-ea"/>
                  <a:cs typeface="+mn-cs"/>
                </a:rPr>
                <a:t> </a:t>
              </a:r>
              <a:r>
                <a:rPr lang="de-DE" sz="1200" b="0" i="0" u="none" strike="noStrike" cap="none" spc="0">
                  <a:ln>
                    <a:noFill/>
                  </a:ln>
                  <a:solidFill>
                    <a:schemeClr val="tx1"/>
                  </a:solidFill>
                  <a:latin typeface="+mn-lt"/>
                  <a:ea typeface="+mn-ea"/>
                  <a:cs typeface="+mn-cs"/>
                </a:rPr>
                <a:t>bei</a:t>
              </a:r>
              <a:r>
                <a:rPr lang="de-DE" sz="1200" b="1" i="0" u="none" strike="noStrike" cap="none" spc="0">
                  <a:ln>
                    <a:noFill/>
                  </a:ln>
                  <a:solidFill>
                    <a:schemeClr val="tx1"/>
                  </a:solidFill>
                  <a:latin typeface="+mn-lt"/>
                  <a:ea typeface="+mn-ea"/>
                  <a:cs typeface="+mn-cs"/>
                </a:rPr>
                <a:t> Führungslinien </a:t>
              </a:r>
              <a:r>
                <a:rPr lang="de-DE" sz="1200" b="0" i="0" u="none" strike="noStrike" cap="none" spc="0">
                  <a:ln>
                    <a:noFill/>
                  </a:ln>
                  <a:solidFill>
                    <a:schemeClr val="tx1"/>
                  </a:solidFill>
                  <a:latin typeface="+mn-lt"/>
                  <a:ea typeface="+mn-ea"/>
                  <a:cs typeface="+mn-cs"/>
                </a:rPr>
                <a:t>setzen</a:t>
              </a:r>
              <a:endParaRPr/>
            </a:p>
            <a:p>
              <a:pPr marL="0" marR="0" lvl="0" indent="0" algn="l" defTabSz="2517235">
                <a:lnSpc>
                  <a:spcPct val="100000"/>
                </a:lnSpc>
                <a:spcBef>
                  <a:spcPts val="0"/>
                </a:spcBef>
                <a:spcAft>
                  <a:spcPts val="0"/>
                </a:spcAft>
                <a:buClrTx/>
                <a:buSzTx/>
                <a:buFontTx/>
                <a:buNone/>
                <a:defRPr/>
              </a:pPr>
              <a:endParaRPr lang="de-DE" sz="1200" b="1">
                <a:solidFill>
                  <a:schemeClr val="tx1"/>
                </a:solidFill>
                <a:latin typeface="+mn-lt"/>
              </a:endParaRPr>
            </a:p>
            <a:p>
              <a:pPr indent="0" algn="l">
                <a:lnSpc>
                  <a:spcPct val="100000"/>
                </a:lnSpc>
                <a:spcBef>
                  <a:spcPts val="0"/>
                </a:spcBef>
                <a:spcAft>
                  <a:spcPts val="0"/>
                </a:spcAft>
                <a:defRPr/>
              </a:pPr>
              <a:endParaRPr lang="de-DE" sz="1200" b="1">
                <a:solidFill>
                  <a:schemeClr val="tx1"/>
                </a:solidFill>
                <a:latin typeface="+mn-lt"/>
              </a:endParaRPr>
            </a:p>
          </p:txBody>
        </p:sp>
        <p:grpSp>
          <p:nvGrpSpPr>
            <p:cNvPr id="15" name="Regieanweisung"/>
            <p:cNvGrpSpPr/>
            <p:nvPr userDrawn="1"/>
          </p:nvGrpSpPr>
          <p:grpSpPr bwMode="auto">
            <a:xfrm>
              <a:off x="9252000" y="2579687"/>
              <a:ext cx="1800001" cy="1548574"/>
              <a:chOff x="7667999" y="8675426"/>
              <a:chExt cx="1800001" cy="1548574"/>
            </a:xfrm>
          </p:grpSpPr>
          <p:sp>
            <p:nvSpPr>
              <p:cNvPr id="16" name="Text // Listenebene erhöhen"/>
              <p:cNvSpPr>
                <a:spLocks noAdjustHandles="1"/>
              </p:cNvSpPr>
              <p:nvPr userDrawn="1"/>
            </p:nvSpPr>
            <p:spPr bwMode="auto">
              <a:xfrm>
                <a:off x="8352000" y="9504000"/>
                <a:ext cx="898412" cy="324000"/>
              </a:xfrm>
              <a:prstGeom prst="rect">
                <a:avLst/>
              </a:prstGeom>
              <a:noFill/>
            </p:spPr>
            <p:txBody>
              <a:bodyPr wrap="square" lIns="0" tIns="0" rIns="0" bIns="0" rtlCol="0" anchor="ctr" anchorCtr="0">
                <a:noAutofit/>
              </a:bodyPr>
              <a:lstStyle/>
              <a:p>
                <a:pPr marL="0" marR="0" lvl="0" indent="0" algn="l" defTabSz="2517235">
                  <a:lnSpc>
                    <a:spcPct val="100000"/>
                  </a:lnSpc>
                  <a:spcBef>
                    <a:spcPts val="0"/>
                  </a:spcBef>
                  <a:spcAft>
                    <a:spcPts val="0"/>
                  </a:spcAft>
                  <a:buClrTx/>
                  <a:buSzTx/>
                  <a:buFontTx/>
                  <a:buNone/>
                  <a:defRPr/>
                </a:pPr>
                <a:r>
                  <a:rPr lang="de-DE" sz="1000" b="1">
                    <a:solidFill>
                      <a:schemeClr val="tx1"/>
                    </a:solidFill>
                    <a:latin typeface="+mn-lt"/>
                  </a:rPr>
                  <a:t>Listenebene</a:t>
                </a:r>
                <a:endParaRPr/>
              </a:p>
              <a:p>
                <a:pPr marL="0" marR="0" lvl="0" indent="0" algn="l" defTabSz="2517235">
                  <a:lnSpc>
                    <a:spcPct val="100000"/>
                  </a:lnSpc>
                  <a:spcBef>
                    <a:spcPts val="0"/>
                  </a:spcBef>
                  <a:spcAft>
                    <a:spcPts val="0"/>
                  </a:spcAft>
                  <a:buClrTx/>
                  <a:buSzTx/>
                  <a:buFontTx/>
                  <a:buNone/>
                  <a:defRPr/>
                </a:pPr>
                <a:r>
                  <a:rPr lang="de-DE" sz="1000" b="1">
                    <a:solidFill>
                      <a:schemeClr val="tx1"/>
                    </a:solidFill>
                    <a:latin typeface="+mn-lt"/>
                  </a:rPr>
                  <a:t>erhöhen</a:t>
                </a:r>
                <a:endParaRPr/>
              </a:p>
            </p:txBody>
          </p:sp>
          <p:sp>
            <p:nvSpPr>
              <p:cNvPr id="17" name="Text // Listenebene verringern"/>
              <p:cNvSpPr>
                <a:spLocks noAdjustHandles="1"/>
              </p:cNvSpPr>
              <p:nvPr userDrawn="1"/>
            </p:nvSpPr>
            <p:spPr bwMode="auto">
              <a:xfrm>
                <a:off x="8352000" y="9900000"/>
                <a:ext cx="898412" cy="324000"/>
              </a:xfrm>
              <a:prstGeom prst="rect">
                <a:avLst/>
              </a:prstGeom>
              <a:noFill/>
            </p:spPr>
            <p:txBody>
              <a:bodyPr wrap="square" lIns="0" tIns="0" rIns="0" bIns="0" rtlCol="0" anchor="ctr" anchorCtr="0">
                <a:noAutofit/>
              </a:bodyPr>
              <a:lstStyle/>
              <a:p>
                <a:pPr marL="0" marR="0" lvl="0" indent="0" algn="l" defTabSz="2517235">
                  <a:lnSpc>
                    <a:spcPct val="100000"/>
                  </a:lnSpc>
                  <a:spcBef>
                    <a:spcPts val="0"/>
                  </a:spcBef>
                  <a:spcAft>
                    <a:spcPts val="0"/>
                  </a:spcAft>
                  <a:buClrTx/>
                  <a:buSzTx/>
                  <a:buFontTx/>
                  <a:buNone/>
                  <a:defRPr/>
                </a:pPr>
                <a:r>
                  <a:rPr lang="de-DE" sz="1000" b="1">
                    <a:solidFill>
                      <a:schemeClr val="tx1"/>
                    </a:solidFill>
                    <a:latin typeface="+mn-lt"/>
                  </a:rPr>
                  <a:t>Listenebene</a:t>
                </a:r>
                <a:endParaRPr/>
              </a:p>
              <a:p>
                <a:pPr marL="0" marR="0" lvl="0" indent="0" algn="l" defTabSz="2517235">
                  <a:lnSpc>
                    <a:spcPct val="100000"/>
                  </a:lnSpc>
                  <a:spcBef>
                    <a:spcPts val="0"/>
                  </a:spcBef>
                  <a:spcAft>
                    <a:spcPts val="0"/>
                  </a:spcAft>
                  <a:buClrTx/>
                  <a:buSzTx/>
                  <a:buFontTx/>
                  <a:buNone/>
                  <a:defRPr/>
                </a:pPr>
                <a:r>
                  <a:rPr lang="de-DE" sz="1000" b="1">
                    <a:solidFill>
                      <a:schemeClr val="tx1"/>
                    </a:solidFill>
                    <a:latin typeface="+mn-lt"/>
                  </a:rPr>
                  <a:t>verringern</a:t>
                </a:r>
                <a:endParaRPr/>
              </a:p>
            </p:txBody>
          </p:sp>
          <p:sp>
            <p:nvSpPr>
              <p:cNvPr id="18" name="Listenebenen"/>
              <p:cNvSpPr>
                <a:spLocks noAdjustHandles="1"/>
              </p:cNvSpPr>
              <p:nvPr userDrawn="1"/>
            </p:nvSpPr>
            <p:spPr bwMode="auto">
              <a:xfrm rot="10800000" flipH="1" flipV="1">
                <a:off x="7668000" y="8675426"/>
                <a:ext cx="1800000" cy="792000"/>
              </a:xfrm>
              <a:prstGeom prst="rect">
                <a:avLst/>
              </a:prstGeom>
              <a:noFill/>
              <a:ln w="12700">
                <a:noFill/>
              </a:ln>
            </p:spPr>
            <p:txBody>
              <a:bodyPr vert="horz" wrap="square" lIns="0" tIns="0" rIns="0" bIns="0" rtlCol="0" anchor="t" anchorCtr="0">
                <a:noAutofit/>
              </a:bodyPr>
              <a:lstStyle>
                <a:defPPr>
                  <a:defRPr lang="de-DE"/>
                </a:defPPr>
                <a:lvl1pPr marL="0" algn="l" defTabSz="1043056">
                  <a:defRPr sz="2100">
                    <a:solidFill>
                      <a:schemeClr val="tx1"/>
                    </a:solidFill>
                    <a:latin typeface="+mn-lt"/>
                    <a:ea typeface="+mn-ea"/>
                    <a:cs typeface="+mn-cs"/>
                  </a:defRPr>
                </a:lvl1pPr>
                <a:lvl2pPr marL="521528" algn="l" defTabSz="1043056">
                  <a:defRPr sz="2100">
                    <a:solidFill>
                      <a:schemeClr val="tx1"/>
                    </a:solidFill>
                    <a:latin typeface="+mn-lt"/>
                    <a:ea typeface="+mn-ea"/>
                    <a:cs typeface="+mn-cs"/>
                  </a:defRPr>
                </a:lvl2pPr>
                <a:lvl3pPr marL="1043056" algn="l" defTabSz="1043056">
                  <a:defRPr sz="2100">
                    <a:solidFill>
                      <a:schemeClr val="tx1"/>
                    </a:solidFill>
                    <a:latin typeface="+mn-lt"/>
                    <a:ea typeface="+mn-ea"/>
                    <a:cs typeface="+mn-cs"/>
                  </a:defRPr>
                </a:lvl3pPr>
                <a:lvl4pPr marL="1564584" algn="l" defTabSz="1043056">
                  <a:defRPr sz="2100">
                    <a:solidFill>
                      <a:schemeClr val="tx1"/>
                    </a:solidFill>
                    <a:latin typeface="+mn-lt"/>
                    <a:ea typeface="+mn-ea"/>
                    <a:cs typeface="+mn-cs"/>
                  </a:defRPr>
                </a:lvl4pPr>
                <a:lvl5pPr marL="2086112" algn="l" defTabSz="1043056">
                  <a:defRPr sz="2100">
                    <a:solidFill>
                      <a:schemeClr val="tx1"/>
                    </a:solidFill>
                    <a:latin typeface="+mn-lt"/>
                    <a:ea typeface="+mn-ea"/>
                    <a:cs typeface="+mn-cs"/>
                  </a:defRPr>
                </a:lvl5pPr>
                <a:lvl6pPr marL="2607639" algn="l" defTabSz="1043056">
                  <a:defRPr sz="2100">
                    <a:solidFill>
                      <a:schemeClr val="tx1"/>
                    </a:solidFill>
                    <a:latin typeface="+mn-lt"/>
                    <a:ea typeface="+mn-ea"/>
                    <a:cs typeface="+mn-cs"/>
                  </a:defRPr>
                </a:lvl6pPr>
                <a:lvl7pPr marL="3129168" algn="l" defTabSz="1043056">
                  <a:defRPr sz="2100">
                    <a:solidFill>
                      <a:schemeClr val="tx1"/>
                    </a:solidFill>
                    <a:latin typeface="+mn-lt"/>
                    <a:ea typeface="+mn-ea"/>
                    <a:cs typeface="+mn-cs"/>
                  </a:defRPr>
                </a:lvl7pPr>
                <a:lvl8pPr marL="3650696" algn="l" defTabSz="1043056">
                  <a:defRPr sz="2100">
                    <a:solidFill>
                      <a:schemeClr val="tx1"/>
                    </a:solidFill>
                    <a:latin typeface="+mn-lt"/>
                    <a:ea typeface="+mn-ea"/>
                    <a:cs typeface="+mn-cs"/>
                  </a:defRPr>
                </a:lvl8pPr>
                <a:lvl9pPr marL="4172224" algn="l" defTabSz="1043056">
                  <a:defRPr sz="2100">
                    <a:solidFill>
                      <a:schemeClr val="tx1"/>
                    </a:solidFill>
                    <a:latin typeface="+mn-lt"/>
                    <a:ea typeface="+mn-ea"/>
                    <a:cs typeface="+mn-cs"/>
                  </a:defRPr>
                </a:lvl9pPr>
              </a:lstStyle>
              <a:p>
                <a:pPr marL="0" marR="0" lvl="0" indent="0" algn="l" defTabSz="2517235">
                  <a:lnSpc>
                    <a:spcPct val="100000"/>
                  </a:lnSpc>
                  <a:spcBef>
                    <a:spcPts val="0"/>
                  </a:spcBef>
                  <a:spcAft>
                    <a:spcPts val="0"/>
                  </a:spcAft>
                  <a:buClrTx/>
                  <a:buSzTx/>
                  <a:buFontTx/>
                  <a:buNone/>
                  <a:defRPr/>
                </a:pPr>
                <a:r>
                  <a:rPr lang="de-DE" sz="1200" b="0">
                    <a:solidFill>
                      <a:schemeClr val="tx1"/>
                    </a:solidFill>
                    <a:latin typeface="+mn-lt"/>
                  </a:rPr>
                  <a:t>Wechsel der Textebene</a:t>
                </a:r>
                <a:endParaRPr/>
              </a:p>
              <a:p>
                <a:pPr marL="0" marR="0" lvl="0" indent="0" algn="l" defTabSz="2517235">
                  <a:lnSpc>
                    <a:spcPct val="100000"/>
                  </a:lnSpc>
                  <a:spcBef>
                    <a:spcPts val="0"/>
                  </a:spcBef>
                  <a:spcAft>
                    <a:spcPts val="0"/>
                  </a:spcAft>
                  <a:buClrTx/>
                  <a:buSzTx/>
                  <a:buFontTx/>
                  <a:buNone/>
                  <a:defRPr/>
                </a:pPr>
                <a:r>
                  <a:rPr lang="de-DE" sz="1200" b="0">
                    <a:solidFill>
                      <a:schemeClr val="tx1"/>
                    </a:solidFill>
                    <a:latin typeface="+mn-lt"/>
                  </a:rPr>
                  <a:t>im Menü über: </a:t>
                </a:r>
                <a:br>
                  <a:rPr lang="de-DE" sz="1200" b="0">
                    <a:solidFill>
                      <a:schemeClr val="tx1"/>
                    </a:solidFill>
                    <a:latin typeface="+mn-lt"/>
                  </a:rPr>
                </a:br>
                <a:r>
                  <a:rPr lang="de-DE" sz="1200" b="1">
                    <a:solidFill>
                      <a:schemeClr val="tx1"/>
                    </a:solidFill>
                    <a:latin typeface="+mn-lt"/>
                  </a:rPr>
                  <a:t>Start &gt; Absatz &gt; Listenebene erhöhen/verringern</a:t>
                </a:r>
                <a:endParaRPr/>
              </a:p>
            </p:txBody>
          </p:sp>
          <p:pic>
            <p:nvPicPr>
              <p:cNvPr id="19" name="Bild // Listenebene verringern"/>
              <p:cNvPicPr>
                <a:picLocks noChangeAspect="1"/>
              </p:cNvPicPr>
              <p:nvPr userDrawn="1"/>
            </p:nvPicPr>
            <p:blipFill>
              <a:blip r:embed="rId2"/>
              <a:stretch/>
            </p:blipFill>
            <p:spPr bwMode="auto">
              <a:xfrm>
                <a:off x="7667999" y="9918000"/>
                <a:ext cx="622082" cy="288000"/>
              </a:xfrm>
              <a:prstGeom prst="rect">
                <a:avLst/>
              </a:prstGeom>
              <a:noFill/>
              <a:ln>
                <a:noFill/>
              </a:ln>
            </p:spPr>
          </p:pic>
          <p:pic>
            <p:nvPicPr>
              <p:cNvPr id="20" name="Bild // Listenebene erhöhen"/>
              <p:cNvPicPr>
                <a:picLocks noChangeAspect="1"/>
              </p:cNvPicPr>
              <p:nvPr userDrawn="1"/>
            </p:nvPicPr>
            <p:blipFill>
              <a:blip r:embed="rId3"/>
              <a:stretch/>
            </p:blipFill>
            <p:spPr bwMode="auto">
              <a:xfrm>
                <a:off x="7667999" y="9522000"/>
                <a:ext cx="622082" cy="288000"/>
              </a:xfrm>
              <a:prstGeom prst="rect">
                <a:avLst/>
              </a:prstGeom>
              <a:noFill/>
              <a:ln>
                <a:noFill/>
              </a:ln>
            </p:spPr>
          </p:pic>
        </p:grpSp>
        <p:sp>
          <p:nvSpPr>
            <p:cNvPr id="21" name="Fußzeile"/>
            <p:cNvSpPr>
              <a:spLocks noAdjustHandles="1"/>
            </p:cNvSpPr>
            <p:nvPr userDrawn="1"/>
          </p:nvSpPr>
          <p:spPr bwMode="auto">
            <a:xfrm rot="10800000" flipH="1" flipV="1">
              <a:off x="449261" y="6948000"/>
              <a:ext cx="6804000" cy="288000"/>
            </a:xfrm>
            <a:prstGeom prst="rect">
              <a:avLst/>
            </a:prstGeom>
            <a:noFill/>
            <a:ln w="12700">
              <a:noFill/>
            </a:ln>
          </p:spPr>
          <p:txBody>
            <a:bodyPr vert="horz" wrap="square" lIns="0" tIns="0" rIns="0" bIns="0" rtlCol="0" anchor="t" anchorCtr="0">
              <a:noAutofit/>
            </a:bodyPr>
            <a:lstStyle>
              <a:defPPr>
                <a:defRPr lang="de-DE"/>
              </a:defPPr>
              <a:lvl1pPr marL="0" algn="l" defTabSz="1043056">
                <a:defRPr sz="2100">
                  <a:solidFill>
                    <a:schemeClr val="tx1"/>
                  </a:solidFill>
                  <a:latin typeface="+mn-lt"/>
                  <a:ea typeface="+mn-ea"/>
                  <a:cs typeface="+mn-cs"/>
                </a:defRPr>
              </a:lvl1pPr>
              <a:lvl2pPr marL="521528" algn="l" defTabSz="1043056">
                <a:defRPr sz="2100">
                  <a:solidFill>
                    <a:schemeClr val="tx1"/>
                  </a:solidFill>
                  <a:latin typeface="+mn-lt"/>
                  <a:ea typeface="+mn-ea"/>
                  <a:cs typeface="+mn-cs"/>
                </a:defRPr>
              </a:lvl2pPr>
              <a:lvl3pPr marL="1043056" algn="l" defTabSz="1043056">
                <a:defRPr sz="2100">
                  <a:solidFill>
                    <a:schemeClr val="tx1"/>
                  </a:solidFill>
                  <a:latin typeface="+mn-lt"/>
                  <a:ea typeface="+mn-ea"/>
                  <a:cs typeface="+mn-cs"/>
                </a:defRPr>
              </a:lvl3pPr>
              <a:lvl4pPr marL="1564584" algn="l" defTabSz="1043056">
                <a:defRPr sz="2100">
                  <a:solidFill>
                    <a:schemeClr val="tx1"/>
                  </a:solidFill>
                  <a:latin typeface="+mn-lt"/>
                  <a:ea typeface="+mn-ea"/>
                  <a:cs typeface="+mn-cs"/>
                </a:defRPr>
              </a:lvl4pPr>
              <a:lvl5pPr marL="2086112" algn="l" defTabSz="1043056">
                <a:defRPr sz="2100">
                  <a:solidFill>
                    <a:schemeClr val="tx1"/>
                  </a:solidFill>
                  <a:latin typeface="+mn-lt"/>
                  <a:ea typeface="+mn-ea"/>
                  <a:cs typeface="+mn-cs"/>
                </a:defRPr>
              </a:lvl5pPr>
              <a:lvl6pPr marL="2607639" algn="l" defTabSz="1043056">
                <a:defRPr sz="2100">
                  <a:solidFill>
                    <a:schemeClr val="tx1"/>
                  </a:solidFill>
                  <a:latin typeface="+mn-lt"/>
                  <a:ea typeface="+mn-ea"/>
                  <a:cs typeface="+mn-cs"/>
                </a:defRPr>
              </a:lvl6pPr>
              <a:lvl7pPr marL="3129168" algn="l" defTabSz="1043056">
                <a:defRPr sz="2100">
                  <a:solidFill>
                    <a:schemeClr val="tx1"/>
                  </a:solidFill>
                  <a:latin typeface="+mn-lt"/>
                  <a:ea typeface="+mn-ea"/>
                  <a:cs typeface="+mn-cs"/>
                </a:defRPr>
              </a:lvl7pPr>
              <a:lvl8pPr marL="3650696" algn="l" defTabSz="1043056">
                <a:defRPr sz="2100">
                  <a:solidFill>
                    <a:schemeClr val="tx1"/>
                  </a:solidFill>
                  <a:latin typeface="+mn-lt"/>
                  <a:ea typeface="+mn-ea"/>
                  <a:cs typeface="+mn-cs"/>
                </a:defRPr>
              </a:lvl8pPr>
              <a:lvl9pPr marL="4172224" algn="l" defTabSz="1043056">
                <a:defRPr sz="2100">
                  <a:solidFill>
                    <a:schemeClr val="tx1"/>
                  </a:solidFill>
                  <a:latin typeface="+mn-lt"/>
                  <a:ea typeface="+mn-ea"/>
                  <a:cs typeface="+mn-cs"/>
                </a:defRPr>
              </a:lvl9pPr>
            </a:lstStyle>
            <a:p>
              <a:pPr marL="0" marR="0" lvl="0" indent="0" algn="l" defTabSz="1377788">
                <a:lnSpc>
                  <a:spcPct val="100000"/>
                </a:lnSpc>
                <a:spcBef>
                  <a:spcPts val="0"/>
                </a:spcBef>
                <a:spcAft>
                  <a:spcPts val="0"/>
                </a:spcAft>
                <a:buClrTx/>
                <a:buSzTx/>
                <a:buFontTx/>
                <a:buNone/>
                <a:defRPr/>
              </a:pPr>
              <a:r>
                <a:rPr lang="de-DE" sz="1200" b="0">
                  <a:solidFill>
                    <a:schemeClr val="tx1"/>
                  </a:solidFill>
                  <a:latin typeface="+mn-lt"/>
                </a:rPr>
                <a:t>Fußzeile anpassen: </a:t>
              </a:r>
              <a:r>
                <a:rPr lang="de-DE" sz="1200" b="1">
                  <a:solidFill>
                    <a:schemeClr val="tx1"/>
                  </a:solidFill>
                  <a:latin typeface="+mn-lt"/>
                </a:rPr>
                <a:t>Einfügen &gt; Text &gt; Kopf- und Fußzeile</a:t>
              </a:r>
              <a:endParaRPr/>
            </a:p>
          </p:txBody>
        </p:sp>
      </p:grpSp>
      <p:pic>
        <p:nvPicPr>
          <p:cNvPr id="22" name="Grafik 3"/>
          <p:cNvPicPr>
            <a:picLocks noChangeAspect="1"/>
          </p:cNvPicPr>
          <p:nvPr userDrawn="1"/>
        </p:nvPicPr>
        <p:blipFill>
          <a:blip r:embed="rId4"/>
          <a:stretch/>
        </p:blipFill>
        <p:spPr bwMode="auto">
          <a:xfrm>
            <a:off x="5830846" y="5817812"/>
            <a:ext cx="714145" cy="714145"/>
          </a:xfrm>
          <a:prstGeom prst="rect">
            <a:avLst/>
          </a:prstGeom>
        </p:spPr>
      </p:pic>
      <p:pic>
        <p:nvPicPr>
          <p:cNvPr id="23" name="Grafik 7"/>
          <p:cNvPicPr>
            <a:picLocks noChangeAspect="1"/>
          </p:cNvPicPr>
          <p:nvPr userDrawn="1"/>
        </p:nvPicPr>
        <p:blipFill>
          <a:blip r:embed="rId5"/>
          <a:stretch/>
        </p:blipFill>
        <p:spPr bwMode="auto">
          <a:xfrm>
            <a:off x="6884988" y="5817812"/>
            <a:ext cx="2134848" cy="711616"/>
          </a:xfrm>
          <a:prstGeom prst="rect">
            <a:avLst/>
          </a:prstGeom>
        </p:spPr>
      </p:pic>
    </p:spTree>
  </p:cSld>
  <p:clrMapOvr>
    <a:masterClrMapping/>
  </p:clrMapOvr>
  <p:hf/>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Headline klein // Inhalt">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a:xfrm>
            <a:off x="449261" y="1366838"/>
            <a:ext cx="8243887" cy="360000"/>
          </a:xfrm>
        </p:spPr>
        <p:txBody>
          <a:bodyPr/>
          <a:lstStyle>
            <a:lvl1pPr>
              <a:lnSpc>
                <a:spcPct val="100000"/>
              </a:lnSpc>
              <a:defRPr sz="2000"/>
            </a:lvl1pPr>
          </a:lstStyle>
          <a:p>
            <a:pPr>
              <a:defRPr/>
            </a:pPr>
            <a:r>
              <a:rPr lang="de-DE"/>
              <a:t>Headline</a:t>
            </a:r>
            <a:endParaRPr/>
          </a:p>
        </p:txBody>
      </p:sp>
      <p:sp>
        <p:nvSpPr>
          <p:cNvPr id="5" name="Inhaltsplatzhalter 2"/>
          <p:cNvSpPr>
            <a:spLocks noGrp="1"/>
          </p:cNvSpPr>
          <p:nvPr>
            <p:ph idx="1" hasCustomPrompt="1"/>
          </p:nvPr>
        </p:nvSpPr>
        <p:spPr bwMode="auto">
          <a:xfrm>
            <a:off x="450850" y="1860551"/>
            <a:ext cx="8243888" cy="4340224"/>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defRPr/>
            </a:pPr>
            <a:r>
              <a:rPr lang="de-DE"/>
              <a:t>Fließtext als Einleitung auf erster Ebene // für Fließtext normal und diverse Aufzählung &gt;&gt; Menü &gt; Start &gt; Absatz &gt; Listenebne erhöhen </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a:p>
            <a:pPr lvl="5">
              <a:defRPr/>
            </a:pPr>
            <a:r>
              <a:rPr lang="de-DE"/>
              <a:t>Sechste Ebene</a:t>
            </a:r>
            <a:endParaRPr/>
          </a:p>
          <a:p>
            <a:pPr lvl="6">
              <a:defRPr/>
            </a:pPr>
            <a:r>
              <a:rPr lang="de-DE"/>
              <a:t>Siebte Ebene</a:t>
            </a:r>
            <a:endParaRPr/>
          </a:p>
          <a:p>
            <a:pPr lvl="7">
              <a:defRPr/>
            </a:pPr>
            <a:r>
              <a:rPr lang="de-DE"/>
              <a:t>Achte Ebene</a:t>
            </a:r>
            <a:endParaRPr/>
          </a:p>
          <a:p>
            <a:pPr lvl="8">
              <a:defRPr/>
            </a:pPr>
            <a:r>
              <a:rPr lang="de-DE"/>
              <a:t>Neunte Ebene</a:t>
            </a:r>
            <a:endParaRPr/>
          </a:p>
        </p:txBody>
      </p:sp>
      <p:sp>
        <p:nvSpPr>
          <p:cNvPr id="6" name="Fußzeilenplatzhalter 6"/>
          <p:cNvSpPr>
            <a:spLocks noGrp="1"/>
          </p:cNvSpPr>
          <p:nvPr>
            <p:ph type="ftr" sz="quarter" idx="10"/>
          </p:nvPr>
        </p:nvSpPr>
        <p:spPr bwMode="auto"/>
        <p:txBody>
          <a:bodyPr/>
          <a:lstStyle/>
          <a:p>
            <a:pPr>
              <a:defRPr/>
            </a:pPr>
            <a:r>
              <a:rPr lang="de-DE"/>
              <a:t>Name Referent*in</a:t>
            </a:r>
            <a:endParaRPr/>
          </a:p>
        </p:txBody>
      </p:sp>
      <p:sp>
        <p:nvSpPr>
          <p:cNvPr id="7" name="Foliennummernplatzhalter 7"/>
          <p:cNvSpPr>
            <a:spLocks noGrp="1"/>
          </p:cNvSpPr>
          <p:nvPr>
            <p:ph type="sldNum" sz="quarter" idx="11"/>
          </p:nvPr>
        </p:nvSpPr>
        <p:spPr bwMode="auto"/>
        <p:txBody>
          <a:bodyPr/>
          <a:lstStyle/>
          <a:p>
            <a:pPr>
              <a:defRPr/>
            </a:pPr>
            <a:fld id="{C0BC624C-2554-4659-A1D8-66347873820C}" type="slidenum">
              <a:rPr lang="de-DE"/>
              <a:t>‹Nr.›</a:t>
            </a:fld>
            <a:endParaRPr lang="de-DE" sz="1800"/>
          </a:p>
        </p:txBody>
      </p:sp>
    </p:spTree>
  </p:cSld>
  <p:clrMapOvr>
    <a:masterClrMapping/>
  </p:clrMapOvr>
  <p:hf/>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obj" userDrawn="1">
  <p:cSld name="Titel und Inhalt">
    <p:spTree>
      <p:nvGrpSpPr>
        <p:cNvPr id="1" name=""/>
        <p:cNvGrpSpPr/>
        <p:nvPr/>
      </p:nvGrpSpPr>
      <p:grpSpPr bwMode="auto">
        <a:xfrm>
          <a:off x="0" y="0"/>
          <a:ext cx="0" cy="0"/>
          <a:chOff x="0" y="0"/>
          <a:chExt cx="0" cy="0"/>
        </a:xfrm>
      </p:grpSpPr>
      <p:sp>
        <p:nvSpPr>
          <p:cNvPr id="4" name="Title 1"/>
          <p:cNvSpPr>
            <a:spLocks noGrp="1"/>
          </p:cNvSpPr>
          <p:nvPr>
            <p:ph type="title" hasCustomPrompt="1"/>
          </p:nvPr>
        </p:nvSpPr>
        <p:spPr bwMode="auto"/>
        <p:txBody>
          <a:bodyPr/>
          <a:lstStyle>
            <a:lvl1pPr>
              <a:defRPr/>
            </a:lvl1pPr>
          </a:lstStyle>
          <a:p>
            <a:pPr>
              <a:defRPr/>
            </a:pPr>
            <a:r>
              <a:rPr lang="en-US"/>
              <a:t>Mastertitelformat</a:t>
            </a:r>
            <a:r>
              <a:rPr lang="de-DE"/>
              <a:t> bearbeiten</a:t>
            </a:r>
            <a:endParaRPr lang="en-US"/>
          </a:p>
        </p:txBody>
      </p:sp>
      <p:sp>
        <p:nvSpPr>
          <p:cNvPr id="5" name="Content Placeholder 2"/>
          <p:cNvSpPr>
            <a:spLocks noGrp="1"/>
          </p:cNvSpPr>
          <p:nvPr>
            <p:ph idx="1" hasCustomPrompt="1"/>
          </p:nvPr>
        </p:nvSpPr>
        <p:spPr bwMode="auto"/>
        <p:txBody>
          <a:bodyPr/>
          <a:lstStyle>
            <a:lvl4pPr>
              <a:defRPr/>
            </a:lvl4pPr>
          </a:lstStyle>
          <a:p>
            <a:pPr lvl="0">
              <a:defRPr/>
            </a:pPr>
            <a:r>
              <a:rPr lang="en-US"/>
              <a:t>Mastertextformat bearbeiten</a:t>
            </a:r>
            <a:endParaRPr/>
          </a:p>
          <a:p>
            <a:pPr lvl="1">
              <a:defRPr/>
            </a:pPr>
            <a:r>
              <a:rPr lang="en-US"/>
              <a:t>Zweite Ebene</a:t>
            </a:r>
            <a:endParaRPr/>
          </a:p>
          <a:p>
            <a:pPr lvl="2">
              <a:defRPr/>
            </a:pPr>
            <a:r>
              <a:rPr lang="en-US"/>
              <a:t>Dritte Ebene</a:t>
            </a:r>
            <a:endParaRPr/>
          </a:p>
          <a:p>
            <a:pPr lvl="3">
              <a:defRPr/>
            </a:pPr>
            <a:r>
              <a:rPr lang="en-US"/>
              <a:t>Vierte  Ebene</a:t>
            </a:r>
            <a:endParaRPr/>
          </a:p>
          <a:p>
            <a:pPr lvl="4">
              <a:defRPr/>
            </a:pPr>
            <a:r>
              <a:rPr lang="en-US"/>
              <a:t>Fünfte Ebene</a:t>
            </a:r>
            <a:endParaRPr/>
          </a:p>
        </p:txBody>
      </p:sp>
      <p:sp>
        <p:nvSpPr>
          <p:cNvPr id="6" name="Slide Number Placeholder 5"/>
          <p:cNvSpPr>
            <a:spLocks noGrp="1"/>
          </p:cNvSpPr>
          <p:nvPr>
            <p:ph type="sldNum" sz="quarter" idx="12"/>
          </p:nvPr>
        </p:nvSpPr>
        <p:spPr bwMode="auto">
          <a:xfrm>
            <a:off x="7086600" y="6512139"/>
            <a:ext cx="2057400" cy="228022"/>
          </a:xfrm>
          <a:prstGeom prst="rect">
            <a:avLst/>
          </a:prstGeom>
        </p:spPr>
        <p:txBody>
          <a:bodyPr/>
          <a:lstStyle/>
          <a:p>
            <a:pPr>
              <a:defRPr/>
            </a:pPr>
            <a:fld id="{A53C1C3D-C22A-9946-8C8C-F907B3EB4C5C}" type="slidenum">
              <a:t>‹Nr.›</a:t>
            </a:fld>
            <a:endParaRPr lang="de-DE"/>
          </a:p>
        </p:txBody>
      </p:sp>
      <p:sp>
        <p:nvSpPr>
          <p:cNvPr id="7" name="Footer Placeholder 4"/>
          <p:cNvSpPr>
            <a:spLocks noGrp="1"/>
          </p:cNvSpPr>
          <p:nvPr>
            <p:ph type="ftr" sz="quarter" idx="3"/>
          </p:nvPr>
        </p:nvSpPr>
        <p:spPr bwMode="auto">
          <a:xfrm>
            <a:off x="1985086" y="6547781"/>
            <a:ext cx="1912263" cy="177221"/>
          </a:xfrm>
          <a:prstGeom prst="rect">
            <a:avLst/>
          </a:prstGeom>
        </p:spPr>
        <p:txBody>
          <a:bodyPr vert="horz" lIns="91440" tIns="45720" rIns="91440" bIns="45720" rtlCol="0" anchor="ctr"/>
          <a:lstStyle>
            <a:lvl1pPr algn="ctr">
              <a:defRPr sz="1200">
                <a:solidFill>
                  <a:schemeClr val="bg1">
                    <a:lumMod val="50000"/>
                  </a:schemeClr>
                </a:solidFill>
              </a:defRPr>
            </a:lvl1pPr>
          </a:lstStyle>
          <a:p>
            <a:pPr algn="r">
              <a:defRPr/>
            </a:pPr>
            <a:r>
              <a:rPr lang="de-DE"/>
              <a:t>Schulte / Fleischer / Höper</a:t>
            </a:r>
            <a:endParaRPr/>
          </a:p>
        </p:txBody>
      </p:sp>
      <p:sp>
        <p:nvSpPr>
          <p:cNvPr id="8" name="Date Placeholder 3"/>
          <p:cNvSpPr>
            <a:spLocks noGrp="1"/>
          </p:cNvSpPr>
          <p:nvPr>
            <p:ph type="dt" sz="half" idx="2"/>
          </p:nvPr>
        </p:nvSpPr>
        <p:spPr bwMode="auto">
          <a:xfrm>
            <a:off x="609986" y="6548583"/>
            <a:ext cx="1912263" cy="194279"/>
          </a:xfrm>
          <a:prstGeom prst="rect">
            <a:avLst/>
          </a:prstGeom>
        </p:spPr>
        <p:txBody>
          <a:bodyPr vert="horz" lIns="91440" tIns="45720" rIns="91440" bIns="45720" rtlCol="0" anchor="ctr"/>
          <a:lstStyle>
            <a:lvl1pPr algn="l">
              <a:defRPr sz="1200">
                <a:solidFill>
                  <a:schemeClr val="bg1">
                    <a:lumMod val="50000"/>
                  </a:schemeClr>
                </a:solidFill>
              </a:defRPr>
            </a:lvl1pPr>
          </a:lstStyle>
          <a:p>
            <a:pPr>
              <a:defRPr/>
            </a:pPr>
            <a:r>
              <a:rPr lang="de-DE"/>
              <a:t>5 </a:t>
            </a:r>
            <a:r>
              <a:rPr lang="de-DE" err="1"/>
              <a:t>October</a:t>
            </a:r>
            <a:r>
              <a:rPr lang="de-DE"/>
              <a:t> 2021</a:t>
            </a:r>
            <a:endParaRPr/>
          </a:p>
        </p:txBody>
      </p:sp>
    </p:spTree>
    <p:extLst>
      <p:ext uri="{BB962C8B-B14F-4D97-AF65-F5344CB8AC3E}">
        <p14:creationId xmlns:p14="http://schemas.microsoft.com/office/powerpoint/2010/main" val="337355473"/>
      </p:ext>
    </p:extLst>
  </p:cSld>
  <p:clrMapOvr>
    <a:masterClrMapping/>
  </p:clrMapOvr>
  <p:hf/>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3-zeilig Farbe opt. ändern">
    <p:spTree>
      <p:nvGrpSpPr>
        <p:cNvPr id="1" name=""/>
        <p:cNvGrpSpPr/>
        <p:nvPr/>
      </p:nvGrpSpPr>
      <p:grpSpPr bwMode="auto">
        <a:xfrm>
          <a:off x="0" y="0"/>
          <a:ext cx="0" cy="0"/>
          <a:chOff x="0" y="0"/>
          <a:chExt cx="0" cy="0"/>
        </a:xfrm>
      </p:grpSpPr>
      <p:sp>
        <p:nvSpPr>
          <p:cNvPr id="4" name="Hintergrundnetz"/>
          <p:cNvSpPr>
            <a:spLocks noChangeAspect="1" noEditPoints="1"/>
          </p:cNvSpPr>
          <p:nvPr userDrawn="1"/>
        </p:nvSpPr>
        <p:spPr bwMode="auto">
          <a:xfrm>
            <a:off x="12700" y="0"/>
            <a:ext cx="9131300" cy="6858000"/>
          </a:xfrm>
          <a:custGeom>
            <a:avLst/>
            <a:gdLst>
              <a:gd name="T0" fmla="*/ 11923 w 25400"/>
              <a:gd name="T1" fmla="*/ 3320 h 19050"/>
              <a:gd name="T2" fmla="*/ 10023 w 25400"/>
              <a:gd name="T3" fmla="*/ 4808 h 19050"/>
              <a:gd name="T4" fmla="*/ 10862 w 25400"/>
              <a:gd name="T5" fmla="*/ 3283 h 19050"/>
              <a:gd name="T6" fmla="*/ 4657 w 25400"/>
              <a:gd name="T7" fmla="*/ 5594 h 19050"/>
              <a:gd name="T8" fmla="*/ 7180 w 25400"/>
              <a:gd name="T9" fmla="*/ 5671 h 19050"/>
              <a:gd name="T10" fmla="*/ 8344 w 25400"/>
              <a:gd name="T11" fmla="*/ 5707 h 19050"/>
              <a:gd name="T12" fmla="*/ 2461 w 25400"/>
              <a:gd name="T13" fmla="*/ 5169 h 19050"/>
              <a:gd name="T14" fmla="*/ 3123 w 25400"/>
              <a:gd name="T15" fmla="*/ 5291 h 19050"/>
              <a:gd name="T16" fmla="*/ 13439 w 25400"/>
              <a:gd name="T17" fmla="*/ 7971 h 19050"/>
              <a:gd name="T18" fmla="*/ 15341 w 25400"/>
              <a:gd name="T19" fmla="*/ 9056 h 19050"/>
              <a:gd name="T20" fmla="*/ 9954 w 25400"/>
              <a:gd name="T21" fmla="*/ 5938 h 19050"/>
              <a:gd name="T22" fmla="*/ 11356 w 25400"/>
              <a:gd name="T23" fmla="*/ 6738 h 19050"/>
              <a:gd name="T24" fmla="*/ 10546 w 25400"/>
              <a:gd name="T25" fmla="*/ 5177 h 19050"/>
              <a:gd name="T26" fmla="*/ 11397 w 25400"/>
              <a:gd name="T27" fmla="*/ 4735 h 19050"/>
              <a:gd name="T28" fmla="*/ 198 w 25400"/>
              <a:gd name="T29" fmla="*/ 4970 h 19050"/>
              <a:gd name="T30" fmla="*/ 11941 w 25400"/>
              <a:gd name="T31" fmla="*/ 1758 h 19050"/>
              <a:gd name="T32" fmla="*/ 13358 w 25400"/>
              <a:gd name="T33" fmla="*/ 249 h 19050"/>
              <a:gd name="T34" fmla="*/ 15214 w 25400"/>
              <a:gd name="T35" fmla="*/ 370 h 19050"/>
              <a:gd name="T36" fmla="*/ 9256 w 25400"/>
              <a:gd name="T37" fmla="*/ 1522 h 19050"/>
              <a:gd name="T38" fmla="*/ 7370 w 25400"/>
              <a:gd name="T39" fmla="*/ 502 h 19050"/>
              <a:gd name="T40" fmla="*/ 7953 w 25400"/>
              <a:gd name="T41" fmla="*/ 817 h 19050"/>
              <a:gd name="T42" fmla="*/ 403 w 25400"/>
              <a:gd name="T43" fmla="*/ 3631 h 19050"/>
              <a:gd name="T44" fmla="*/ 582 w 25400"/>
              <a:gd name="T45" fmla="*/ 4066 h 19050"/>
              <a:gd name="T46" fmla="*/ 13982 w 25400"/>
              <a:gd name="T47" fmla="*/ 17462 h 19050"/>
              <a:gd name="T48" fmla="*/ 16192 w 25400"/>
              <a:gd name="T49" fmla="*/ 11507 h 19050"/>
              <a:gd name="T50" fmla="*/ 15658 w 25400"/>
              <a:gd name="T51" fmla="*/ 12421 h 19050"/>
              <a:gd name="T52" fmla="*/ 14820 w 25400"/>
              <a:gd name="T53" fmla="*/ 13743 h 19050"/>
              <a:gd name="T54" fmla="*/ 12514 w 25400"/>
              <a:gd name="T55" fmla="*/ 17381 h 19050"/>
              <a:gd name="T56" fmla="*/ 13290 w 25400"/>
              <a:gd name="T57" fmla="*/ 16157 h 19050"/>
              <a:gd name="T58" fmla="*/ 22526 w 25400"/>
              <a:gd name="T59" fmla="*/ 14113 h 19050"/>
              <a:gd name="T60" fmla="*/ 22688 w 25400"/>
              <a:gd name="T61" fmla="*/ 13426 h 19050"/>
              <a:gd name="T62" fmla="*/ 20271 w 25400"/>
              <a:gd name="T63" fmla="*/ 16525 h 19050"/>
              <a:gd name="T64" fmla="*/ 20697 w 25400"/>
              <a:gd name="T65" fmla="*/ 16320 h 19050"/>
              <a:gd name="T66" fmla="*/ 16675 w 25400"/>
              <a:gd name="T67" fmla="*/ 18115 h 19050"/>
              <a:gd name="T68" fmla="*/ 17158 w 25400"/>
              <a:gd name="T69" fmla="*/ 17716 h 19050"/>
              <a:gd name="T70" fmla="*/ 19311 w 25400"/>
              <a:gd name="T71" fmla="*/ 14734 h 19050"/>
              <a:gd name="T72" fmla="*/ 20316 w 25400"/>
              <a:gd name="T73" fmla="*/ 15114 h 19050"/>
              <a:gd name="T74" fmla="*/ 17836 w 25400"/>
              <a:gd name="T75" fmla="*/ 12851 h 19050"/>
              <a:gd name="T76" fmla="*/ 17071 w 25400"/>
              <a:gd name="T77" fmla="*/ 11230 h 19050"/>
              <a:gd name="T78" fmla="*/ 23150 w 25400"/>
              <a:gd name="T79" fmla="*/ 15966 h 19050"/>
              <a:gd name="T80" fmla="*/ 23969 w 25400"/>
              <a:gd name="T81" fmla="*/ 16146 h 19050"/>
              <a:gd name="T82" fmla="*/ 9396 w 25400"/>
              <a:gd name="T83" fmla="*/ 3334 h 19050"/>
              <a:gd name="T84" fmla="*/ 5372 w 25400"/>
              <a:gd name="T85" fmla="*/ 5019 h 19050"/>
              <a:gd name="T86" fmla="*/ 7794 w 25400"/>
              <a:gd name="T87" fmla="*/ 4005 h 19050"/>
              <a:gd name="T88" fmla="*/ 4330 w 25400"/>
              <a:gd name="T89" fmla="*/ 5455 h 19050"/>
              <a:gd name="T90" fmla="*/ 5301 w 25400"/>
              <a:gd name="T91" fmla="*/ 5048 h 19050"/>
              <a:gd name="T92" fmla="*/ 14473 w 25400"/>
              <a:gd name="T93" fmla="*/ 1703 h 19050"/>
              <a:gd name="T94" fmla="*/ 15099 w 25400"/>
              <a:gd name="T95" fmla="*/ 1481 h 19050"/>
              <a:gd name="T96" fmla="*/ 12217 w 25400"/>
              <a:gd name="T97" fmla="*/ 2317 h 19050"/>
              <a:gd name="T98" fmla="*/ 17287 w 25400"/>
              <a:gd name="T99" fmla="*/ 15392 h 19050"/>
              <a:gd name="T100" fmla="*/ 15337 w 25400"/>
              <a:gd name="T101" fmla="*/ 16772 h 19050"/>
              <a:gd name="T102" fmla="*/ 17623 w 25400"/>
              <a:gd name="T103" fmla="*/ 15201 h 19050"/>
              <a:gd name="T104" fmla="*/ 17487 w 25400"/>
              <a:gd name="T105" fmla="*/ 16451 h 19050"/>
              <a:gd name="T106" fmla="*/ 17966 w 25400"/>
              <a:gd name="T107" fmla="*/ 15627 h 19050"/>
              <a:gd name="T108" fmla="*/ 9101 w 25400"/>
              <a:gd name="T109" fmla="*/ 18362 h 19050"/>
              <a:gd name="T110" fmla="*/ 10727 w 25400"/>
              <a:gd name="T111" fmla="*/ 18043 h 19050"/>
              <a:gd name="T112" fmla="*/ 4916 w 25400"/>
              <a:gd name="T113" fmla="*/ 19044 h 19050"/>
              <a:gd name="T114" fmla="*/ 7316 w 25400"/>
              <a:gd name="T115" fmla="*/ 18670 h 19050"/>
              <a:gd name="T116" fmla="*/ 16075 w 25400"/>
              <a:gd name="T117" fmla="*/ 18569 h 19050"/>
              <a:gd name="T118" fmla="*/ 14763 w 25400"/>
              <a:gd name="T119" fmla="*/ 18457 h 19050"/>
              <a:gd name="T120" fmla="*/ 15730 w 25400"/>
              <a:gd name="T121" fmla="*/ 1250 h 19050"/>
              <a:gd name="T122" fmla="*/ 10892 w 25400"/>
              <a:gd name="T123" fmla="*/ 2708 h 19050"/>
              <a:gd name="T124" fmla="*/ 18847 w 25400"/>
              <a:gd name="T125" fmla="*/ 14601 h 19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400" h="19050" extrusionOk="0">
                <a:moveTo>
                  <a:pt x="22330" y="15806"/>
                </a:moveTo>
                <a:cubicBezTo>
                  <a:pt x="22330" y="15705"/>
                  <a:pt x="22267" y="15620"/>
                  <a:pt x="22178" y="15586"/>
                </a:cubicBezTo>
                <a:lnTo>
                  <a:pt x="22193" y="15523"/>
                </a:lnTo>
                <a:lnTo>
                  <a:pt x="22155" y="15514"/>
                </a:lnTo>
                <a:lnTo>
                  <a:pt x="22141" y="15575"/>
                </a:lnTo>
                <a:cubicBezTo>
                  <a:pt x="22126" y="15572"/>
                  <a:pt x="22111" y="15571"/>
                  <a:pt x="22095" y="15571"/>
                </a:cubicBezTo>
                <a:cubicBezTo>
                  <a:pt x="22001" y="15571"/>
                  <a:pt x="21921" y="15626"/>
                  <a:pt x="21883" y="15705"/>
                </a:cubicBezTo>
                <a:lnTo>
                  <a:pt x="21805" y="15675"/>
                </a:lnTo>
                <a:lnTo>
                  <a:pt x="21791" y="15712"/>
                </a:lnTo>
                <a:lnTo>
                  <a:pt x="21869" y="15741"/>
                </a:lnTo>
                <a:cubicBezTo>
                  <a:pt x="21863" y="15762"/>
                  <a:pt x="21860" y="15783"/>
                  <a:pt x="21860" y="15806"/>
                </a:cubicBezTo>
                <a:cubicBezTo>
                  <a:pt x="21860" y="15828"/>
                  <a:pt x="21863" y="15850"/>
                  <a:pt x="21869" y="15871"/>
                </a:cubicBezTo>
                <a:lnTo>
                  <a:pt x="21795" y="15900"/>
                </a:lnTo>
                <a:lnTo>
                  <a:pt x="21809" y="15936"/>
                </a:lnTo>
                <a:lnTo>
                  <a:pt x="21883" y="15907"/>
                </a:lnTo>
                <a:cubicBezTo>
                  <a:pt x="21921" y="15986"/>
                  <a:pt x="22002" y="16041"/>
                  <a:pt x="22095" y="16041"/>
                </a:cubicBezTo>
                <a:cubicBezTo>
                  <a:pt x="22205" y="16041"/>
                  <a:pt x="22296" y="15966"/>
                  <a:pt x="22322" y="15864"/>
                </a:cubicBezTo>
                <a:lnTo>
                  <a:pt x="22393" y="15876"/>
                </a:lnTo>
                <a:lnTo>
                  <a:pt x="22399" y="15838"/>
                </a:lnTo>
                <a:lnTo>
                  <a:pt x="22329" y="15826"/>
                </a:lnTo>
                <a:cubicBezTo>
                  <a:pt x="22330" y="15819"/>
                  <a:pt x="22330" y="15812"/>
                  <a:pt x="22330" y="15806"/>
                </a:cubicBezTo>
                <a:close/>
                <a:moveTo>
                  <a:pt x="6919" y="4414"/>
                </a:moveTo>
                <a:lnTo>
                  <a:pt x="6904" y="4378"/>
                </a:lnTo>
                <a:lnTo>
                  <a:pt x="6797" y="4422"/>
                </a:lnTo>
                <a:lnTo>
                  <a:pt x="6812" y="4458"/>
                </a:lnTo>
                <a:lnTo>
                  <a:pt x="6812" y="4458"/>
                </a:lnTo>
                <a:lnTo>
                  <a:pt x="6919" y="4414"/>
                </a:lnTo>
                <a:close/>
                <a:moveTo>
                  <a:pt x="11646" y="3058"/>
                </a:moveTo>
                <a:lnTo>
                  <a:pt x="11563" y="2979"/>
                </a:lnTo>
                <a:lnTo>
                  <a:pt x="11536" y="3007"/>
                </a:lnTo>
                <a:lnTo>
                  <a:pt x="11619" y="3086"/>
                </a:lnTo>
                <a:lnTo>
                  <a:pt x="11646" y="3058"/>
                </a:lnTo>
                <a:close/>
                <a:moveTo>
                  <a:pt x="11785" y="3189"/>
                </a:moveTo>
                <a:lnTo>
                  <a:pt x="11701" y="3110"/>
                </a:lnTo>
                <a:lnTo>
                  <a:pt x="11675" y="3138"/>
                </a:lnTo>
                <a:lnTo>
                  <a:pt x="11758" y="3217"/>
                </a:lnTo>
                <a:lnTo>
                  <a:pt x="11785" y="3189"/>
                </a:lnTo>
                <a:close/>
                <a:moveTo>
                  <a:pt x="11923" y="3320"/>
                </a:moveTo>
                <a:lnTo>
                  <a:pt x="11840" y="3241"/>
                </a:lnTo>
                <a:lnTo>
                  <a:pt x="11813" y="3269"/>
                </a:lnTo>
                <a:lnTo>
                  <a:pt x="11897" y="3348"/>
                </a:lnTo>
                <a:lnTo>
                  <a:pt x="11923" y="3320"/>
                </a:lnTo>
                <a:close/>
                <a:moveTo>
                  <a:pt x="11424" y="2848"/>
                </a:moveTo>
                <a:lnTo>
                  <a:pt x="11397" y="2877"/>
                </a:lnTo>
                <a:lnTo>
                  <a:pt x="11481" y="2955"/>
                </a:lnTo>
                <a:lnTo>
                  <a:pt x="11507" y="2927"/>
                </a:lnTo>
                <a:lnTo>
                  <a:pt x="11424" y="2848"/>
                </a:lnTo>
                <a:close/>
                <a:moveTo>
                  <a:pt x="12451" y="3871"/>
                </a:moveTo>
                <a:lnTo>
                  <a:pt x="12478" y="3843"/>
                </a:lnTo>
                <a:lnTo>
                  <a:pt x="12394" y="3764"/>
                </a:lnTo>
                <a:lnTo>
                  <a:pt x="12368" y="3793"/>
                </a:lnTo>
                <a:lnTo>
                  <a:pt x="12451" y="3871"/>
                </a:lnTo>
                <a:close/>
                <a:moveTo>
                  <a:pt x="11952" y="3400"/>
                </a:moveTo>
                <a:lnTo>
                  <a:pt x="12035" y="3479"/>
                </a:lnTo>
                <a:lnTo>
                  <a:pt x="12062" y="3451"/>
                </a:lnTo>
                <a:lnTo>
                  <a:pt x="11978" y="3372"/>
                </a:lnTo>
                <a:lnTo>
                  <a:pt x="11952" y="3400"/>
                </a:lnTo>
                <a:close/>
                <a:moveTo>
                  <a:pt x="12174" y="3610"/>
                </a:moveTo>
                <a:lnTo>
                  <a:pt x="12200" y="3581"/>
                </a:lnTo>
                <a:lnTo>
                  <a:pt x="12117" y="3503"/>
                </a:lnTo>
                <a:lnTo>
                  <a:pt x="12090" y="3531"/>
                </a:lnTo>
                <a:lnTo>
                  <a:pt x="12174" y="3610"/>
                </a:lnTo>
                <a:close/>
                <a:moveTo>
                  <a:pt x="12229" y="3662"/>
                </a:moveTo>
                <a:lnTo>
                  <a:pt x="12312" y="3741"/>
                </a:lnTo>
                <a:lnTo>
                  <a:pt x="12339" y="3712"/>
                </a:lnTo>
                <a:lnTo>
                  <a:pt x="12256" y="3634"/>
                </a:lnTo>
                <a:lnTo>
                  <a:pt x="12229" y="3662"/>
                </a:lnTo>
                <a:close/>
                <a:moveTo>
                  <a:pt x="10236" y="4483"/>
                </a:moveTo>
                <a:lnTo>
                  <a:pt x="10202" y="4465"/>
                </a:lnTo>
                <a:lnTo>
                  <a:pt x="10148" y="4568"/>
                </a:lnTo>
                <a:lnTo>
                  <a:pt x="10183" y="4586"/>
                </a:lnTo>
                <a:lnTo>
                  <a:pt x="10236" y="4483"/>
                </a:lnTo>
                <a:close/>
                <a:moveTo>
                  <a:pt x="10059" y="4739"/>
                </a:moveTo>
                <a:lnTo>
                  <a:pt x="10093" y="4757"/>
                </a:lnTo>
                <a:lnTo>
                  <a:pt x="10147" y="4654"/>
                </a:lnTo>
                <a:lnTo>
                  <a:pt x="10112" y="4636"/>
                </a:lnTo>
                <a:lnTo>
                  <a:pt x="10059" y="4739"/>
                </a:lnTo>
                <a:close/>
                <a:moveTo>
                  <a:pt x="9701" y="5425"/>
                </a:moveTo>
                <a:lnTo>
                  <a:pt x="9736" y="5443"/>
                </a:lnTo>
                <a:lnTo>
                  <a:pt x="9790" y="5340"/>
                </a:lnTo>
                <a:lnTo>
                  <a:pt x="9755" y="5322"/>
                </a:lnTo>
                <a:lnTo>
                  <a:pt x="9701" y="5425"/>
                </a:lnTo>
                <a:close/>
                <a:moveTo>
                  <a:pt x="10058" y="4826"/>
                </a:moveTo>
                <a:lnTo>
                  <a:pt x="10023" y="4808"/>
                </a:lnTo>
                <a:lnTo>
                  <a:pt x="9970" y="4911"/>
                </a:lnTo>
                <a:lnTo>
                  <a:pt x="10004" y="4929"/>
                </a:lnTo>
                <a:lnTo>
                  <a:pt x="10058" y="4826"/>
                </a:lnTo>
                <a:close/>
                <a:moveTo>
                  <a:pt x="10415" y="4140"/>
                </a:moveTo>
                <a:lnTo>
                  <a:pt x="10380" y="4122"/>
                </a:lnTo>
                <a:lnTo>
                  <a:pt x="10327" y="4225"/>
                </a:lnTo>
                <a:lnTo>
                  <a:pt x="10361" y="4243"/>
                </a:lnTo>
                <a:lnTo>
                  <a:pt x="10415" y="4140"/>
                </a:lnTo>
                <a:close/>
                <a:moveTo>
                  <a:pt x="9844" y="5150"/>
                </a:moveTo>
                <a:lnTo>
                  <a:pt x="9791" y="5253"/>
                </a:lnTo>
                <a:lnTo>
                  <a:pt x="9825" y="5271"/>
                </a:lnTo>
                <a:lnTo>
                  <a:pt x="9879" y="5168"/>
                </a:lnTo>
                <a:lnTo>
                  <a:pt x="9844" y="5150"/>
                </a:lnTo>
                <a:close/>
                <a:moveTo>
                  <a:pt x="10291" y="4294"/>
                </a:moveTo>
                <a:lnTo>
                  <a:pt x="10238" y="4397"/>
                </a:lnTo>
                <a:lnTo>
                  <a:pt x="10272" y="4414"/>
                </a:lnTo>
                <a:lnTo>
                  <a:pt x="10326" y="4312"/>
                </a:lnTo>
                <a:lnTo>
                  <a:pt x="10291" y="4294"/>
                </a:lnTo>
                <a:close/>
                <a:moveTo>
                  <a:pt x="10917" y="3094"/>
                </a:moveTo>
                <a:lnTo>
                  <a:pt x="10863" y="3197"/>
                </a:lnTo>
                <a:lnTo>
                  <a:pt x="10897" y="3215"/>
                </a:lnTo>
                <a:lnTo>
                  <a:pt x="10951" y="3112"/>
                </a:lnTo>
                <a:lnTo>
                  <a:pt x="10917" y="3094"/>
                </a:lnTo>
                <a:close/>
                <a:moveTo>
                  <a:pt x="11006" y="2923"/>
                </a:moveTo>
                <a:lnTo>
                  <a:pt x="10952" y="3026"/>
                </a:lnTo>
                <a:lnTo>
                  <a:pt x="10987" y="3044"/>
                </a:lnTo>
                <a:lnTo>
                  <a:pt x="11040" y="2941"/>
                </a:lnTo>
                <a:lnTo>
                  <a:pt x="11006" y="2923"/>
                </a:lnTo>
                <a:close/>
                <a:moveTo>
                  <a:pt x="10594" y="3798"/>
                </a:moveTo>
                <a:lnTo>
                  <a:pt x="10559" y="3780"/>
                </a:lnTo>
                <a:lnTo>
                  <a:pt x="10506" y="3882"/>
                </a:lnTo>
                <a:lnTo>
                  <a:pt x="10540" y="3900"/>
                </a:lnTo>
                <a:lnTo>
                  <a:pt x="10594" y="3798"/>
                </a:lnTo>
                <a:close/>
                <a:moveTo>
                  <a:pt x="10470" y="3951"/>
                </a:moveTo>
                <a:lnTo>
                  <a:pt x="10416" y="4054"/>
                </a:lnTo>
                <a:lnTo>
                  <a:pt x="10451" y="4072"/>
                </a:lnTo>
                <a:lnTo>
                  <a:pt x="10504" y="3969"/>
                </a:lnTo>
                <a:lnTo>
                  <a:pt x="10470" y="3951"/>
                </a:lnTo>
                <a:close/>
                <a:moveTo>
                  <a:pt x="10827" y="3265"/>
                </a:moveTo>
                <a:lnTo>
                  <a:pt x="10774" y="3368"/>
                </a:lnTo>
                <a:lnTo>
                  <a:pt x="10808" y="3386"/>
                </a:lnTo>
                <a:lnTo>
                  <a:pt x="10862" y="3283"/>
                </a:lnTo>
                <a:lnTo>
                  <a:pt x="10827" y="3265"/>
                </a:lnTo>
                <a:close/>
                <a:moveTo>
                  <a:pt x="10738" y="3437"/>
                </a:moveTo>
                <a:lnTo>
                  <a:pt x="10684" y="3540"/>
                </a:lnTo>
                <a:lnTo>
                  <a:pt x="10719" y="3558"/>
                </a:lnTo>
                <a:lnTo>
                  <a:pt x="10772" y="3455"/>
                </a:lnTo>
                <a:lnTo>
                  <a:pt x="10738" y="3437"/>
                </a:lnTo>
                <a:close/>
                <a:moveTo>
                  <a:pt x="10648" y="3608"/>
                </a:moveTo>
                <a:lnTo>
                  <a:pt x="10595" y="3711"/>
                </a:lnTo>
                <a:lnTo>
                  <a:pt x="10629" y="3729"/>
                </a:lnTo>
                <a:lnTo>
                  <a:pt x="10683" y="3626"/>
                </a:lnTo>
                <a:lnTo>
                  <a:pt x="10648" y="3608"/>
                </a:lnTo>
                <a:close/>
                <a:moveTo>
                  <a:pt x="9880" y="5082"/>
                </a:moveTo>
                <a:lnTo>
                  <a:pt x="9915" y="5100"/>
                </a:lnTo>
                <a:lnTo>
                  <a:pt x="9968" y="4997"/>
                </a:lnTo>
                <a:lnTo>
                  <a:pt x="9934" y="4979"/>
                </a:lnTo>
                <a:lnTo>
                  <a:pt x="9880" y="5082"/>
                </a:lnTo>
                <a:close/>
                <a:moveTo>
                  <a:pt x="5551" y="5582"/>
                </a:moveTo>
                <a:lnTo>
                  <a:pt x="5434" y="5579"/>
                </a:lnTo>
                <a:lnTo>
                  <a:pt x="5433" y="5618"/>
                </a:lnTo>
                <a:lnTo>
                  <a:pt x="5550" y="5621"/>
                </a:lnTo>
                <a:lnTo>
                  <a:pt x="5551" y="5582"/>
                </a:lnTo>
                <a:close/>
                <a:moveTo>
                  <a:pt x="5745" y="5588"/>
                </a:moveTo>
                <a:lnTo>
                  <a:pt x="5628" y="5585"/>
                </a:lnTo>
                <a:lnTo>
                  <a:pt x="5627" y="5624"/>
                </a:lnTo>
                <a:lnTo>
                  <a:pt x="5744" y="5627"/>
                </a:lnTo>
                <a:lnTo>
                  <a:pt x="5745" y="5588"/>
                </a:lnTo>
                <a:close/>
                <a:moveTo>
                  <a:pt x="5939" y="5594"/>
                </a:moveTo>
                <a:lnTo>
                  <a:pt x="5823" y="5591"/>
                </a:lnTo>
                <a:lnTo>
                  <a:pt x="5821" y="5630"/>
                </a:lnTo>
                <a:lnTo>
                  <a:pt x="5938" y="5633"/>
                </a:lnTo>
                <a:lnTo>
                  <a:pt x="5939" y="5594"/>
                </a:lnTo>
                <a:close/>
                <a:moveTo>
                  <a:pt x="9121" y="5731"/>
                </a:moveTo>
                <a:lnTo>
                  <a:pt x="9237" y="5734"/>
                </a:lnTo>
                <a:lnTo>
                  <a:pt x="9238" y="5696"/>
                </a:lnTo>
                <a:lnTo>
                  <a:pt x="9122" y="5692"/>
                </a:lnTo>
                <a:lnTo>
                  <a:pt x="9121" y="5731"/>
                </a:lnTo>
                <a:close/>
                <a:moveTo>
                  <a:pt x="6133" y="5600"/>
                </a:moveTo>
                <a:lnTo>
                  <a:pt x="6017" y="5597"/>
                </a:lnTo>
                <a:lnTo>
                  <a:pt x="6015" y="5635"/>
                </a:lnTo>
                <a:lnTo>
                  <a:pt x="6132" y="5639"/>
                </a:lnTo>
                <a:lnTo>
                  <a:pt x="6133" y="5600"/>
                </a:lnTo>
                <a:close/>
                <a:moveTo>
                  <a:pt x="4657" y="5594"/>
                </a:moveTo>
                <a:lnTo>
                  <a:pt x="4773" y="5597"/>
                </a:lnTo>
                <a:lnTo>
                  <a:pt x="4774" y="5559"/>
                </a:lnTo>
                <a:lnTo>
                  <a:pt x="4658" y="5555"/>
                </a:lnTo>
                <a:lnTo>
                  <a:pt x="4657" y="5594"/>
                </a:lnTo>
                <a:close/>
                <a:moveTo>
                  <a:pt x="4463" y="5588"/>
                </a:moveTo>
                <a:lnTo>
                  <a:pt x="4579" y="5591"/>
                </a:lnTo>
                <a:lnTo>
                  <a:pt x="4580" y="5553"/>
                </a:lnTo>
                <a:lnTo>
                  <a:pt x="4464" y="5549"/>
                </a:lnTo>
                <a:lnTo>
                  <a:pt x="4463" y="5588"/>
                </a:lnTo>
                <a:close/>
                <a:moveTo>
                  <a:pt x="4969" y="5565"/>
                </a:moveTo>
                <a:lnTo>
                  <a:pt x="4852" y="5561"/>
                </a:lnTo>
                <a:lnTo>
                  <a:pt x="4851" y="5600"/>
                </a:lnTo>
                <a:lnTo>
                  <a:pt x="4967" y="5603"/>
                </a:lnTo>
                <a:lnTo>
                  <a:pt x="4969" y="5565"/>
                </a:lnTo>
                <a:close/>
                <a:moveTo>
                  <a:pt x="5163" y="5570"/>
                </a:moveTo>
                <a:lnTo>
                  <a:pt x="5046" y="5567"/>
                </a:lnTo>
                <a:lnTo>
                  <a:pt x="5045" y="5606"/>
                </a:lnTo>
                <a:lnTo>
                  <a:pt x="5161" y="5609"/>
                </a:lnTo>
                <a:lnTo>
                  <a:pt x="5163" y="5570"/>
                </a:lnTo>
                <a:close/>
                <a:moveTo>
                  <a:pt x="5357" y="5576"/>
                </a:moveTo>
                <a:lnTo>
                  <a:pt x="5240" y="5573"/>
                </a:lnTo>
                <a:lnTo>
                  <a:pt x="5239" y="5612"/>
                </a:lnTo>
                <a:lnTo>
                  <a:pt x="5356" y="5615"/>
                </a:lnTo>
                <a:lnTo>
                  <a:pt x="5357" y="5576"/>
                </a:lnTo>
                <a:close/>
                <a:moveTo>
                  <a:pt x="8927" y="5725"/>
                </a:moveTo>
                <a:lnTo>
                  <a:pt x="9043" y="5728"/>
                </a:lnTo>
                <a:lnTo>
                  <a:pt x="9044" y="5690"/>
                </a:lnTo>
                <a:lnTo>
                  <a:pt x="8928" y="5686"/>
                </a:lnTo>
                <a:lnTo>
                  <a:pt x="8927" y="5725"/>
                </a:lnTo>
                <a:close/>
                <a:moveTo>
                  <a:pt x="6715" y="5618"/>
                </a:moveTo>
                <a:lnTo>
                  <a:pt x="6599" y="5615"/>
                </a:lnTo>
                <a:lnTo>
                  <a:pt x="6598" y="5653"/>
                </a:lnTo>
                <a:lnTo>
                  <a:pt x="6714" y="5657"/>
                </a:lnTo>
                <a:lnTo>
                  <a:pt x="6715" y="5618"/>
                </a:lnTo>
                <a:close/>
                <a:moveTo>
                  <a:pt x="7492" y="5642"/>
                </a:moveTo>
                <a:lnTo>
                  <a:pt x="7375" y="5638"/>
                </a:lnTo>
                <a:lnTo>
                  <a:pt x="7374" y="5677"/>
                </a:lnTo>
                <a:lnTo>
                  <a:pt x="7490" y="5681"/>
                </a:lnTo>
                <a:lnTo>
                  <a:pt x="7492" y="5642"/>
                </a:lnTo>
                <a:close/>
                <a:moveTo>
                  <a:pt x="7297" y="5636"/>
                </a:moveTo>
                <a:lnTo>
                  <a:pt x="7181" y="5632"/>
                </a:lnTo>
                <a:lnTo>
                  <a:pt x="7180" y="5671"/>
                </a:lnTo>
                <a:lnTo>
                  <a:pt x="7296" y="5675"/>
                </a:lnTo>
                <a:lnTo>
                  <a:pt x="7297" y="5636"/>
                </a:lnTo>
                <a:close/>
                <a:moveTo>
                  <a:pt x="7103" y="5630"/>
                </a:moveTo>
                <a:lnTo>
                  <a:pt x="6987" y="5626"/>
                </a:lnTo>
                <a:lnTo>
                  <a:pt x="6986" y="5665"/>
                </a:lnTo>
                <a:lnTo>
                  <a:pt x="7102" y="5669"/>
                </a:lnTo>
                <a:lnTo>
                  <a:pt x="7103" y="5630"/>
                </a:lnTo>
                <a:close/>
                <a:moveTo>
                  <a:pt x="6521" y="5612"/>
                </a:moveTo>
                <a:lnTo>
                  <a:pt x="6405" y="5609"/>
                </a:lnTo>
                <a:lnTo>
                  <a:pt x="6404" y="5647"/>
                </a:lnTo>
                <a:lnTo>
                  <a:pt x="6520" y="5651"/>
                </a:lnTo>
                <a:lnTo>
                  <a:pt x="6521" y="5612"/>
                </a:lnTo>
                <a:close/>
                <a:moveTo>
                  <a:pt x="6327" y="5606"/>
                </a:moveTo>
                <a:lnTo>
                  <a:pt x="6211" y="5603"/>
                </a:lnTo>
                <a:lnTo>
                  <a:pt x="6210" y="5641"/>
                </a:lnTo>
                <a:lnTo>
                  <a:pt x="6326" y="5645"/>
                </a:lnTo>
                <a:lnTo>
                  <a:pt x="6327" y="5606"/>
                </a:lnTo>
                <a:close/>
                <a:moveTo>
                  <a:pt x="6909" y="5624"/>
                </a:moveTo>
                <a:lnTo>
                  <a:pt x="6793" y="5620"/>
                </a:lnTo>
                <a:lnTo>
                  <a:pt x="6792" y="5659"/>
                </a:lnTo>
                <a:lnTo>
                  <a:pt x="6908" y="5663"/>
                </a:lnTo>
                <a:lnTo>
                  <a:pt x="6909" y="5624"/>
                </a:lnTo>
                <a:close/>
                <a:moveTo>
                  <a:pt x="7686" y="5648"/>
                </a:moveTo>
                <a:lnTo>
                  <a:pt x="7569" y="5644"/>
                </a:lnTo>
                <a:lnTo>
                  <a:pt x="7568" y="5683"/>
                </a:lnTo>
                <a:lnTo>
                  <a:pt x="7684" y="5687"/>
                </a:lnTo>
                <a:lnTo>
                  <a:pt x="7686" y="5648"/>
                </a:lnTo>
                <a:close/>
                <a:moveTo>
                  <a:pt x="8538" y="5713"/>
                </a:moveTo>
                <a:lnTo>
                  <a:pt x="8655" y="5716"/>
                </a:lnTo>
                <a:lnTo>
                  <a:pt x="8656" y="5678"/>
                </a:lnTo>
                <a:lnTo>
                  <a:pt x="8540" y="5674"/>
                </a:lnTo>
                <a:lnTo>
                  <a:pt x="8538" y="5713"/>
                </a:lnTo>
                <a:close/>
                <a:moveTo>
                  <a:pt x="8150" y="5701"/>
                </a:moveTo>
                <a:lnTo>
                  <a:pt x="8267" y="5705"/>
                </a:lnTo>
                <a:lnTo>
                  <a:pt x="8268" y="5666"/>
                </a:lnTo>
                <a:lnTo>
                  <a:pt x="8151" y="5662"/>
                </a:lnTo>
                <a:lnTo>
                  <a:pt x="8150" y="5701"/>
                </a:lnTo>
                <a:close/>
                <a:moveTo>
                  <a:pt x="8344" y="5707"/>
                </a:moveTo>
                <a:lnTo>
                  <a:pt x="8461" y="5710"/>
                </a:lnTo>
                <a:lnTo>
                  <a:pt x="8462" y="5672"/>
                </a:lnTo>
                <a:lnTo>
                  <a:pt x="8346" y="5668"/>
                </a:lnTo>
                <a:lnTo>
                  <a:pt x="8344" y="5707"/>
                </a:lnTo>
                <a:close/>
                <a:moveTo>
                  <a:pt x="8733" y="5719"/>
                </a:moveTo>
                <a:lnTo>
                  <a:pt x="8849" y="5722"/>
                </a:lnTo>
                <a:lnTo>
                  <a:pt x="8850" y="5684"/>
                </a:lnTo>
                <a:lnTo>
                  <a:pt x="8734" y="5680"/>
                </a:lnTo>
                <a:lnTo>
                  <a:pt x="8733" y="5719"/>
                </a:lnTo>
                <a:close/>
                <a:moveTo>
                  <a:pt x="7880" y="5654"/>
                </a:moveTo>
                <a:lnTo>
                  <a:pt x="7763" y="5650"/>
                </a:lnTo>
                <a:lnTo>
                  <a:pt x="7762" y="5689"/>
                </a:lnTo>
                <a:lnTo>
                  <a:pt x="7879" y="5693"/>
                </a:lnTo>
                <a:lnTo>
                  <a:pt x="7880" y="5654"/>
                </a:lnTo>
                <a:close/>
                <a:moveTo>
                  <a:pt x="8074" y="5660"/>
                </a:moveTo>
                <a:lnTo>
                  <a:pt x="7957" y="5656"/>
                </a:lnTo>
                <a:lnTo>
                  <a:pt x="7956" y="5695"/>
                </a:lnTo>
                <a:lnTo>
                  <a:pt x="8073" y="5699"/>
                </a:lnTo>
                <a:lnTo>
                  <a:pt x="8074" y="5660"/>
                </a:lnTo>
                <a:close/>
                <a:moveTo>
                  <a:pt x="1772" y="5000"/>
                </a:moveTo>
                <a:lnTo>
                  <a:pt x="1886" y="5028"/>
                </a:lnTo>
                <a:lnTo>
                  <a:pt x="1895" y="4990"/>
                </a:lnTo>
                <a:lnTo>
                  <a:pt x="1781" y="4962"/>
                </a:lnTo>
                <a:lnTo>
                  <a:pt x="1772" y="5000"/>
                </a:lnTo>
                <a:close/>
                <a:moveTo>
                  <a:pt x="1963" y="5047"/>
                </a:moveTo>
                <a:lnTo>
                  <a:pt x="2078" y="5075"/>
                </a:lnTo>
                <a:lnTo>
                  <a:pt x="2087" y="5037"/>
                </a:lnTo>
                <a:lnTo>
                  <a:pt x="1972" y="5009"/>
                </a:lnTo>
                <a:lnTo>
                  <a:pt x="1963" y="5047"/>
                </a:lnTo>
                <a:close/>
                <a:moveTo>
                  <a:pt x="1388" y="4906"/>
                </a:moveTo>
                <a:lnTo>
                  <a:pt x="1503" y="4934"/>
                </a:lnTo>
                <a:lnTo>
                  <a:pt x="1512" y="4896"/>
                </a:lnTo>
                <a:lnTo>
                  <a:pt x="1397" y="4868"/>
                </a:lnTo>
                <a:lnTo>
                  <a:pt x="1388" y="4906"/>
                </a:lnTo>
                <a:close/>
                <a:moveTo>
                  <a:pt x="1580" y="4953"/>
                </a:moveTo>
                <a:lnTo>
                  <a:pt x="1695" y="4981"/>
                </a:lnTo>
                <a:lnTo>
                  <a:pt x="1704" y="4943"/>
                </a:lnTo>
                <a:lnTo>
                  <a:pt x="1589" y="4915"/>
                </a:lnTo>
                <a:lnTo>
                  <a:pt x="1580" y="4953"/>
                </a:lnTo>
                <a:close/>
                <a:moveTo>
                  <a:pt x="1197" y="4859"/>
                </a:moveTo>
                <a:lnTo>
                  <a:pt x="1311" y="4887"/>
                </a:lnTo>
                <a:lnTo>
                  <a:pt x="1320" y="4849"/>
                </a:lnTo>
                <a:lnTo>
                  <a:pt x="1206" y="4821"/>
                </a:lnTo>
                <a:lnTo>
                  <a:pt x="1197" y="4859"/>
                </a:lnTo>
                <a:close/>
                <a:moveTo>
                  <a:pt x="2347" y="5141"/>
                </a:moveTo>
                <a:lnTo>
                  <a:pt x="2461" y="5169"/>
                </a:lnTo>
                <a:lnTo>
                  <a:pt x="2470" y="5131"/>
                </a:lnTo>
                <a:lnTo>
                  <a:pt x="2356" y="5103"/>
                </a:lnTo>
                <a:lnTo>
                  <a:pt x="2347" y="5141"/>
                </a:lnTo>
                <a:close/>
                <a:moveTo>
                  <a:pt x="2155" y="5094"/>
                </a:moveTo>
                <a:lnTo>
                  <a:pt x="2270" y="5122"/>
                </a:lnTo>
                <a:lnTo>
                  <a:pt x="2279" y="5084"/>
                </a:lnTo>
                <a:lnTo>
                  <a:pt x="2164" y="5056"/>
                </a:lnTo>
                <a:lnTo>
                  <a:pt x="2155" y="5094"/>
                </a:lnTo>
                <a:close/>
                <a:moveTo>
                  <a:pt x="3688" y="5469"/>
                </a:moveTo>
                <a:lnTo>
                  <a:pt x="3803" y="5497"/>
                </a:lnTo>
                <a:lnTo>
                  <a:pt x="3812" y="5460"/>
                </a:lnTo>
                <a:lnTo>
                  <a:pt x="3698" y="5432"/>
                </a:lnTo>
                <a:lnTo>
                  <a:pt x="3688" y="5469"/>
                </a:lnTo>
                <a:close/>
                <a:moveTo>
                  <a:pt x="3497" y="5422"/>
                </a:moveTo>
                <a:lnTo>
                  <a:pt x="3611" y="5450"/>
                </a:lnTo>
                <a:lnTo>
                  <a:pt x="3621" y="5413"/>
                </a:lnTo>
                <a:lnTo>
                  <a:pt x="3506" y="5385"/>
                </a:lnTo>
                <a:lnTo>
                  <a:pt x="3497" y="5422"/>
                </a:lnTo>
                <a:close/>
                <a:moveTo>
                  <a:pt x="2922" y="5281"/>
                </a:moveTo>
                <a:lnTo>
                  <a:pt x="3036" y="5309"/>
                </a:lnTo>
                <a:lnTo>
                  <a:pt x="3046" y="5272"/>
                </a:lnTo>
                <a:lnTo>
                  <a:pt x="2931" y="5244"/>
                </a:lnTo>
                <a:lnTo>
                  <a:pt x="2922" y="5281"/>
                </a:lnTo>
                <a:close/>
                <a:moveTo>
                  <a:pt x="3305" y="5375"/>
                </a:moveTo>
                <a:lnTo>
                  <a:pt x="3420" y="5403"/>
                </a:lnTo>
                <a:lnTo>
                  <a:pt x="3429" y="5366"/>
                </a:lnTo>
                <a:lnTo>
                  <a:pt x="3314" y="5338"/>
                </a:lnTo>
                <a:lnTo>
                  <a:pt x="3305" y="5375"/>
                </a:lnTo>
                <a:close/>
                <a:moveTo>
                  <a:pt x="2730" y="5234"/>
                </a:moveTo>
                <a:lnTo>
                  <a:pt x="2845" y="5263"/>
                </a:lnTo>
                <a:lnTo>
                  <a:pt x="2854" y="5225"/>
                </a:lnTo>
                <a:lnTo>
                  <a:pt x="2739" y="5197"/>
                </a:lnTo>
                <a:lnTo>
                  <a:pt x="2730" y="5234"/>
                </a:lnTo>
                <a:close/>
                <a:moveTo>
                  <a:pt x="2538" y="5187"/>
                </a:moveTo>
                <a:lnTo>
                  <a:pt x="2653" y="5216"/>
                </a:lnTo>
                <a:lnTo>
                  <a:pt x="2662" y="5178"/>
                </a:lnTo>
                <a:lnTo>
                  <a:pt x="2547" y="5150"/>
                </a:lnTo>
                <a:lnTo>
                  <a:pt x="2538" y="5187"/>
                </a:lnTo>
                <a:close/>
                <a:moveTo>
                  <a:pt x="3113" y="5328"/>
                </a:moveTo>
                <a:lnTo>
                  <a:pt x="3228" y="5356"/>
                </a:lnTo>
                <a:lnTo>
                  <a:pt x="3237" y="5319"/>
                </a:lnTo>
                <a:lnTo>
                  <a:pt x="3123" y="5291"/>
                </a:lnTo>
                <a:lnTo>
                  <a:pt x="3113" y="5328"/>
                </a:lnTo>
                <a:close/>
                <a:moveTo>
                  <a:pt x="13839" y="8199"/>
                </a:moveTo>
                <a:lnTo>
                  <a:pt x="13940" y="8256"/>
                </a:lnTo>
                <a:lnTo>
                  <a:pt x="13959" y="8222"/>
                </a:lnTo>
                <a:lnTo>
                  <a:pt x="13858" y="8165"/>
                </a:lnTo>
                <a:lnTo>
                  <a:pt x="13839" y="8199"/>
                </a:lnTo>
                <a:close/>
                <a:moveTo>
                  <a:pt x="14459" y="8508"/>
                </a:moveTo>
                <a:lnTo>
                  <a:pt x="14359" y="8451"/>
                </a:lnTo>
                <a:lnTo>
                  <a:pt x="14340" y="8484"/>
                </a:lnTo>
                <a:lnTo>
                  <a:pt x="14440" y="8542"/>
                </a:lnTo>
                <a:lnTo>
                  <a:pt x="14459" y="8508"/>
                </a:lnTo>
                <a:close/>
                <a:moveTo>
                  <a:pt x="13692" y="8070"/>
                </a:moveTo>
                <a:lnTo>
                  <a:pt x="13672" y="8104"/>
                </a:lnTo>
                <a:lnTo>
                  <a:pt x="13773" y="8161"/>
                </a:lnTo>
                <a:lnTo>
                  <a:pt x="13792" y="8127"/>
                </a:lnTo>
                <a:lnTo>
                  <a:pt x="13692" y="8070"/>
                </a:lnTo>
                <a:close/>
                <a:moveTo>
                  <a:pt x="14173" y="8389"/>
                </a:moveTo>
                <a:lnTo>
                  <a:pt x="14273" y="8446"/>
                </a:lnTo>
                <a:lnTo>
                  <a:pt x="14292" y="8413"/>
                </a:lnTo>
                <a:lnTo>
                  <a:pt x="14192" y="8356"/>
                </a:lnTo>
                <a:lnTo>
                  <a:pt x="14173" y="8389"/>
                </a:lnTo>
                <a:close/>
                <a:moveTo>
                  <a:pt x="14126" y="8318"/>
                </a:moveTo>
                <a:lnTo>
                  <a:pt x="14025" y="8260"/>
                </a:lnTo>
                <a:lnTo>
                  <a:pt x="14006" y="8294"/>
                </a:lnTo>
                <a:lnTo>
                  <a:pt x="14106" y="8351"/>
                </a:lnTo>
                <a:lnTo>
                  <a:pt x="14126" y="8318"/>
                </a:lnTo>
                <a:close/>
                <a:moveTo>
                  <a:pt x="13024" y="7689"/>
                </a:moveTo>
                <a:lnTo>
                  <a:pt x="13005" y="7723"/>
                </a:lnTo>
                <a:lnTo>
                  <a:pt x="13105" y="7780"/>
                </a:lnTo>
                <a:lnTo>
                  <a:pt x="13124" y="7747"/>
                </a:lnTo>
                <a:lnTo>
                  <a:pt x="13024" y="7689"/>
                </a:lnTo>
                <a:close/>
                <a:moveTo>
                  <a:pt x="13625" y="8032"/>
                </a:moveTo>
                <a:lnTo>
                  <a:pt x="13525" y="7975"/>
                </a:lnTo>
                <a:lnTo>
                  <a:pt x="13506" y="8009"/>
                </a:lnTo>
                <a:lnTo>
                  <a:pt x="13606" y="8066"/>
                </a:lnTo>
                <a:lnTo>
                  <a:pt x="13625" y="8032"/>
                </a:lnTo>
                <a:close/>
                <a:moveTo>
                  <a:pt x="13172" y="7818"/>
                </a:moveTo>
                <a:lnTo>
                  <a:pt x="13272" y="7875"/>
                </a:lnTo>
                <a:lnTo>
                  <a:pt x="13291" y="7842"/>
                </a:lnTo>
                <a:lnTo>
                  <a:pt x="13191" y="7785"/>
                </a:lnTo>
                <a:lnTo>
                  <a:pt x="13172" y="7818"/>
                </a:lnTo>
                <a:close/>
                <a:moveTo>
                  <a:pt x="13439" y="7971"/>
                </a:moveTo>
                <a:lnTo>
                  <a:pt x="13458" y="7937"/>
                </a:lnTo>
                <a:lnTo>
                  <a:pt x="13358" y="7880"/>
                </a:lnTo>
                <a:lnTo>
                  <a:pt x="13339" y="7913"/>
                </a:lnTo>
                <a:lnTo>
                  <a:pt x="13439" y="7971"/>
                </a:lnTo>
                <a:close/>
                <a:moveTo>
                  <a:pt x="12958" y="7651"/>
                </a:moveTo>
                <a:lnTo>
                  <a:pt x="12857" y="7594"/>
                </a:lnTo>
                <a:lnTo>
                  <a:pt x="12838" y="7628"/>
                </a:lnTo>
                <a:lnTo>
                  <a:pt x="12938" y="7685"/>
                </a:lnTo>
                <a:lnTo>
                  <a:pt x="12958" y="7651"/>
                </a:lnTo>
                <a:close/>
                <a:moveTo>
                  <a:pt x="15527" y="9117"/>
                </a:moveTo>
                <a:lnTo>
                  <a:pt x="15508" y="9151"/>
                </a:lnTo>
                <a:lnTo>
                  <a:pt x="15608" y="9208"/>
                </a:lnTo>
                <a:lnTo>
                  <a:pt x="15627" y="9174"/>
                </a:lnTo>
                <a:lnTo>
                  <a:pt x="15527" y="9117"/>
                </a:lnTo>
                <a:close/>
                <a:moveTo>
                  <a:pt x="15675" y="9246"/>
                </a:moveTo>
                <a:lnTo>
                  <a:pt x="15775" y="9303"/>
                </a:lnTo>
                <a:lnTo>
                  <a:pt x="15794" y="9269"/>
                </a:lnTo>
                <a:lnTo>
                  <a:pt x="15694" y="9212"/>
                </a:lnTo>
                <a:lnTo>
                  <a:pt x="15675" y="9246"/>
                </a:lnTo>
                <a:close/>
                <a:moveTo>
                  <a:pt x="16062" y="9422"/>
                </a:moveTo>
                <a:lnTo>
                  <a:pt x="16028" y="9403"/>
                </a:lnTo>
                <a:lnTo>
                  <a:pt x="16008" y="9436"/>
                </a:lnTo>
                <a:lnTo>
                  <a:pt x="16105" y="9492"/>
                </a:lnTo>
                <a:lnTo>
                  <a:pt x="16062" y="9422"/>
                </a:lnTo>
                <a:close/>
                <a:moveTo>
                  <a:pt x="14626" y="8603"/>
                </a:moveTo>
                <a:lnTo>
                  <a:pt x="14526" y="8546"/>
                </a:lnTo>
                <a:lnTo>
                  <a:pt x="14507" y="8580"/>
                </a:lnTo>
                <a:lnTo>
                  <a:pt x="14607" y="8637"/>
                </a:lnTo>
                <a:lnTo>
                  <a:pt x="14626" y="8603"/>
                </a:lnTo>
                <a:close/>
                <a:moveTo>
                  <a:pt x="15841" y="9341"/>
                </a:moveTo>
                <a:lnTo>
                  <a:pt x="15942" y="9398"/>
                </a:lnTo>
                <a:lnTo>
                  <a:pt x="15961" y="9365"/>
                </a:lnTo>
                <a:lnTo>
                  <a:pt x="15861" y="9307"/>
                </a:lnTo>
                <a:lnTo>
                  <a:pt x="15841" y="9341"/>
                </a:lnTo>
                <a:close/>
                <a:moveTo>
                  <a:pt x="14793" y="8698"/>
                </a:moveTo>
                <a:lnTo>
                  <a:pt x="14693" y="8641"/>
                </a:lnTo>
                <a:lnTo>
                  <a:pt x="14673" y="8675"/>
                </a:lnTo>
                <a:lnTo>
                  <a:pt x="14774" y="8732"/>
                </a:lnTo>
                <a:lnTo>
                  <a:pt x="14793" y="8698"/>
                </a:lnTo>
                <a:close/>
                <a:moveTo>
                  <a:pt x="15460" y="9079"/>
                </a:moveTo>
                <a:lnTo>
                  <a:pt x="15360" y="9022"/>
                </a:lnTo>
                <a:lnTo>
                  <a:pt x="15341" y="9056"/>
                </a:lnTo>
                <a:lnTo>
                  <a:pt x="15441" y="9113"/>
                </a:lnTo>
                <a:lnTo>
                  <a:pt x="15460" y="9079"/>
                </a:lnTo>
                <a:close/>
                <a:moveTo>
                  <a:pt x="15294" y="8984"/>
                </a:moveTo>
                <a:lnTo>
                  <a:pt x="15193" y="8927"/>
                </a:lnTo>
                <a:lnTo>
                  <a:pt x="15174" y="8960"/>
                </a:lnTo>
                <a:lnTo>
                  <a:pt x="15274" y="9018"/>
                </a:lnTo>
                <a:lnTo>
                  <a:pt x="15294" y="8984"/>
                </a:lnTo>
                <a:close/>
                <a:moveTo>
                  <a:pt x="14960" y="8794"/>
                </a:moveTo>
                <a:lnTo>
                  <a:pt x="14860" y="8736"/>
                </a:lnTo>
                <a:lnTo>
                  <a:pt x="14840" y="8770"/>
                </a:lnTo>
                <a:lnTo>
                  <a:pt x="14941" y="8827"/>
                </a:lnTo>
                <a:lnTo>
                  <a:pt x="14960" y="8794"/>
                </a:lnTo>
                <a:close/>
                <a:moveTo>
                  <a:pt x="15127" y="8889"/>
                </a:moveTo>
                <a:lnTo>
                  <a:pt x="15026" y="8832"/>
                </a:lnTo>
                <a:lnTo>
                  <a:pt x="15007" y="8865"/>
                </a:lnTo>
                <a:lnTo>
                  <a:pt x="15108" y="8922"/>
                </a:lnTo>
                <a:lnTo>
                  <a:pt x="15127" y="8889"/>
                </a:lnTo>
                <a:close/>
                <a:moveTo>
                  <a:pt x="10335" y="6200"/>
                </a:moveTo>
                <a:lnTo>
                  <a:pt x="10436" y="6257"/>
                </a:lnTo>
                <a:lnTo>
                  <a:pt x="10455" y="6224"/>
                </a:lnTo>
                <a:lnTo>
                  <a:pt x="10355" y="6166"/>
                </a:lnTo>
                <a:lnTo>
                  <a:pt x="10335" y="6200"/>
                </a:lnTo>
                <a:close/>
                <a:moveTo>
                  <a:pt x="10288" y="6128"/>
                </a:moveTo>
                <a:lnTo>
                  <a:pt x="10188" y="6071"/>
                </a:lnTo>
                <a:lnTo>
                  <a:pt x="10168" y="6105"/>
                </a:lnTo>
                <a:lnTo>
                  <a:pt x="10269" y="6162"/>
                </a:lnTo>
                <a:lnTo>
                  <a:pt x="10288" y="6128"/>
                </a:lnTo>
                <a:close/>
                <a:moveTo>
                  <a:pt x="10669" y="6391"/>
                </a:moveTo>
                <a:lnTo>
                  <a:pt x="10769" y="6448"/>
                </a:lnTo>
                <a:lnTo>
                  <a:pt x="10789" y="6414"/>
                </a:lnTo>
                <a:lnTo>
                  <a:pt x="10688" y="6357"/>
                </a:lnTo>
                <a:lnTo>
                  <a:pt x="10669" y="6391"/>
                </a:lnTo>
                <a:close/>
                <a:moveTo>
                  <a:pt x="10521" y="6262"/>
                </a:moveTo>
                <a:lnTo>
                  <a:pt x="10502" y="6295"/>
                </a:lnTo>
                <a:lnTo>
                  <a:pt x="10602" y="6353"/>
                </a:lnTo>
                <a:lnTo>
                  <a:pt x="10622" y="6319"/>
                </a:lnTo>
                <a:lnTo>
                  <a:pt x="10521" y="6262"/>
                </a:lnTo>
                <a:close/>
                <a:moveTo>
                  <a:pt x="9954" y="5938"/>
                </a:moveTo>
                <a:lnTo>
                  <a:pt x="9854" y="5881"/>
                </a:lnTo>
                <a:lnTo>
                  <a:pt x="9835" y="5915"/>
                </a:lnTo>
                <a:lnTo>
                  <a:pt x="9935" y="5972"/>
                </a:lnTo>
                <a:lnTo>
                  <a:pt x="9954" y="5938"/>
                </a:lnTo>
                <a:close/>
                <a:moveTo>
                  <a:pt x="10121" y="6033"/>
                </a:moveTo>
                <a:lnTo>
                  <a:pt x="10021" y="5976"/>
                </a:lnTo>
                <a:lnTo>
                  <a:pt x="10002" y="6010"/>
                </a:lnTo>
                <a:lnTo>
                  <a:pt x="10102" y="6067"/>
                </a:lnTo>
                <a:lnTo>
                  <a:pt x="10121" y="6033"/>
                </a:lnTo>
                <a:close/>
                <a:moveTo>
                  <a:pt x="10836" y="6486"/>
                </a:moveTo>
                <a:lnTo>
                  <a:pt x="10936" y="6543"/>
                </a:lnTo>
                <a:lnTo>
                  <a:pt x="10955" y="6509"/>
                </a:lnTo>
                <a:lnTo>
                  <a:pt x="10855" y="6452"/>
                </a:lnTo>
                <a:lnTo>
                  <a:pt x="10836" y="6486"/>
                </a:lnTo>
                <a:close/>
                <a:moveTo>
                  <a:pt x="11289" y="6700"/>
                </a:moveTo>
                <a:lnTo>
                  <a:pt x="11189" y="6642"/>
                </a:lnTo>
                <a:lnTo>
                  <a:pt x="11170" y="6676"/>
                </a:lnTo>
                <a:lnTo>
                  <a:pt x="11270" y="6733"/>
                </a:lnTo>
                <a:lnTo>
                  <a:pt x="11289" y="6700"/>
                </a:lnTo>
                <a:close/>
                <a:moveTo>
                  <a:pt x="12123" y="7175"/>
                </a:moveTo>
                <a:lnTo>
                  <a:pt x="12023" y="7118"/>
                </a:lnTo>
                <a:lnTo>
                  <a:pt x="12004" y="7152"/>
                </a:lnTo>
                <a:lnTo>
                  <a:pt x="12104" y="7209"/>
                </a:lnTo>
                <a:lnTo>
                  <a:pt x="12123" y="7175"/>
                </a:lnTo>
                <a:close/>
                <a:moveTo>
                  <a:pt x="12457" y="7366"/>
                </a:moveTo>
                <a:lnTo>
                  <a:pt x="12357" y="7309"/>
                </a:lnTo>
                <a:lnTo>
                  <a:pt x="12338" y="7342"/>
                </a:lnTo>
                <a:lnTo>
                  <a:pt x="12438" y="7400"/>
                </a:lnTo>
                <a:lnTo>
                  <a:pt x="12457" y="7366"/>
                </a:lnTo>
                <a:close/>
                <a:moveTo>
                  <a:pt x="11856" y="7023"/>
                </a:moveTo>
                <a:lnTo>
                  <a:pt x="11837" y="7057"/>
                </a:lnTo>
                <a:lnTo>
                  <a:pt x="11937" y="7114"/>
                </a:lnTo>
                <a:lnTo>
                  <a:pt x="11956" y="7080"/>
                </a:lnTo>
                <a:lnTo>
                  <a:pt x="11856" y="7023"/>
                </a:lnTo>
                <a:close/>
                <a:moveTo>
                  <a:pt x="12504" y="7438"/>
                </a:moveTo>
                <a:lnTo>
                  <a:pt x="12605" y="7495"/>
                </a:lnTo>
                <a:lnTo>
                  <a:pt x="12624" y="7461"/>
                </a:lnTo>
                <a:lnTo>
                  <a:pt x="12524" y="7404"/>
                </a:lnTo>
                <a:lnTo>
                  <a:pt x="12504" y="7438"/>
                </a:lnTo>
                <a:close/>
                <a:moveTo>
                  <a:pt x="12290" y="7271"/>
                </a:moveTo>
                <a:lnTo>
                  <a:pt x="12190" y="7213"/>
                </a:lnTo>
                <a:lnTo>
                  <a:pt x="12171" y="7247"/>
                </a:lnTo>
                <a:lnTo>
                  <a:pt x="12271" y="7304"/>
                </a:lnTo>
                <a:lnTo>
                  <a:pt x="12290" y="7271"/>
                </a:lnTo>
                <a:close/>
                <a:moveTo>
                  <a:pt x="11456" y="6795"/>
                </a:moveTo>
                <a:lnTo>
                  <a:pt x="11356" y="6738"/>
                </a:lnTo>
                <a:lnTo>
                  <a:pt x="11336" y="6771"/>
                </a:lnTo>
                <a:lnTo>
                  <a:pt x="11437" y="6828"/>
                </a:lnTo>
                <a:lnTo>
                  <a:pt x="11456" y="6795"/>
                </a:lnTo>
                <a:close/>
                <a:moveTo>
                  <a:pt x="12671" y="7533"/>
                </a:moveTo>
                <a:lnTo>
                  <a:pt x="12772" y="7590"/>
                </a:lnTo>
                <a:lnTo>
                  <a:pt x="12791" y="7556"/>
                </a:lnTo>
                <a:lnTo>
                  <a:pt x="12690" y="7499"/>
                </a:lnTo>
                <a:lnTo>
                  <a:pt x="12671" y="7533"/>
                </a:lnTo>
                <a:close/>
                <a:moveTo>
                  <a:pt x="11623" y="6890"/>
                </a:moveTo>
                <a:lnTo>
                  <a:pt x="11523" y="6833"/>
                </a:lnTo>
                <a:lnTo>
                  <a:pt x="11503" y="6866"/>
                </a:lnTo>
                <a:lnTo>
                  <a:pt x="11604" y="6924"/>
                </a:lnTo>
                <a:lnTo>
                  <a:pt x="11623" y="6890"/>
                </a:lnTo>
                <a:close/>
                <a:moveTo>
                  <a:pt x="11003" y="6581"/>
                </a:moveTo>
                <a:lnTo>
                  <a:pt x="11103" y="6638"/>
                </a:lnTo>
                <a:lnTo>
                  <a:pt x="11122" y="6604"/>
                </a:lnTo>
                <a:lnTo>
                  <a:pt x="11022" y="6547"/>
                </a:lnTo>
                <a:lnTo>
                  <a:pt x="11003" y="6581"/>
                </a:lnTo>
                <a:close/>
                <a:moveTo>
                  <a:pt x="11670" y="6962"/>
                </a:moveTo>
                <a:lnTo>
                  <a:pt x="11770" y="7019"/>
                </a:lnTo>
                <a:lnTo>
                  <a:pt x="11790" y="6985"/>
                </a:lnTo>
                <a:lnTo>
                  <a:pt x="11689" y="6928"/>
                </a:lnTo>
                <a:lnTo>
                  <a:pt x="11670" y="6962"/>
                </a:lnTo>
                <a:close/>
                <a:moveTo>
                  <a:pt x="11007" y="4982"/>
                </a:moveTo>
                <a:lnTo>
                  <a:pt x="10989" y="4947"/>
                </a:lnTo>
                <a:lnTo>
                  <a:pt x="10886" y="5000"/>
                </a:lnTo>
                <a:lnTo>
                  <a:pt x="10904" y="5035"/>
                </a:lnTo>
                <a:lnTo>
                  <a:pt x="11007" y="4982"/>
                </a:lnTo>
                <a:close/>
                <a:moveTo>
                  <a:pt x="10836" y="5070"/>
                </a:moveTo>
                <a:lnTo>
                  <a:pt x="10818" y="5036"/>
                </a:lnTo>
                <a:lnTo>
                  <a:pt x="10716" y="5089"/>
                </a:lnTo>
                <a:lnTo>
                  <a:pt x="10734" y="5123"/>
                </a:lnTo>
                <a:lnTo>
                  <a:pt x="10836" y="5070"/>
                </a:lnTo>
                <a:close/>
                <a:moveTo>
                  <a:pt x="10478" y="5212"/>
                </a:moveTo>
                <a:lnTo>
                  <a:pt x="10376" y="5266"/>
                </a:lnTo>
                <a:lnTo>
                  <a:pt x="10393" y="5300"/>
                </a:lnTo>
                <a:lnTo>
                  <a:pt x="10496" y="5247"/>
                </a:lnTo>
                <a:lnTo>
                  <a:pt x="10478" y="5212"/>
                </a:lnTo>
                <a:close/>
                <a:moveTo>
                  <a:pt x="10564" y="5212"/>
                </a:moveTo>
                <a:lnTo>
                  <a:pt x="10666" y="5158"/>
                </a:lnTo>
                <a:lnTo>
                  <a:pt x="10648" y="5124"/>
                </a:lnTo>
                <a:lnTo>
                  <a:pt x="10546" y="5177"/>
                </a:lnTo>
                <a:lnTo>
                  <a:pt x="10564" y="5212"/>
                </a:lnTo>
                <a:close/>
                <a:moveTo>
                  <a:pt x="11227" y="4823"/>
                </a:moveTo>
                <a:lnTo>
                  <a:pt x="11245" y="4858"/>
                </a:lnTo>
                <a:lnTo>
                  <a:pt x="11347" y="4805"/>
                </a:lnTo>
                <a:lnTo>
                  <a:pt x="11329" y="4770"/>
                </a:lnTo>
                <a:lnTo>
                  <a:pt x="11227" y="4823"/>
                </a:lnTo>
                <a:close/>
                <a:moveTo>
                  <a:pt x="11585" y="4681"/>
                </a:moveTo>
                <a:lnTo>
                  <a:pt x="11687" y="4628"/>
                </a:lnTo>
                <a:lnTo>
                  <a:pt x="11670" y="4593"/>
                </a:lnTo>
                <a:lnTo>
                  <a:pt x="11567" y="4647"/>
                </a:lnTo>
                <a:lnTo>
                  <a:pt x="11585" y="4681"/>
                </a:lnTo>
                <a:close/>
                <a:moveTo>
                  <a:pt x="9797" y="5566"/>
                </a:moveTo>
                <a:lnTo>
                  <a:pt x="9728" y="5602"/>
                </a:lnTo>
                <a:cubicBezTo>
                  <a:pt x="9715" y="5582"/>
                  <a:pt x="9698" y="5565"/>
                  <a:pt x="9680" y="5550"/>
                </a:cubicBezTo>
                <a:lnTo>
                  <a:pt x="9700" y="5511"/>
                </a:lnTo>
                <a:lnTo>
                  <a:pt x="9666" y="5493"/>
                </a:lnTo>
                <a:lnTo>
                  <a:pt x="9647" y="5529"/>
                </a:lnTo>
                <a:cubicBezTo>
                  <a:pt x="9614" y="5510"/>
                  <a:pt x="9576" y="5500"/>
                  <a:pt x="9535" y="5500"/>
                </a:cubicBezTo>
                <a:cubicBezTo>
                  <a:pt x="9405" y="5500"/>
                  <a:pt x="9300" y="5605"/>
                  <a:pt x="9300" y="5735"/>
                </a:cubicBezTo>
                <a:cubicBezTo>
                  <a:pt x="9300" y="5865"/>
                  <a:pt x="9405" y="5970"/>
                  <a:pt x="9535" y="5970"/>
                </a:cubicBezTo>
                <a:cubicBezTo>
                  <a:pt x="9620" y="5970"/>
                  <a:pt x="9694" y="5925"/>
                  <a:pt x="9735" y="5858"/>
                </a:cubicBezTo>
                <a:lnTo>
                  <a:pt x="9768" y="5877"/>
                </a:lnTo>
                <a:lnTo>
                  <a:pt x="9787" y="5843"/>
                </a:lnTo>
                <a:lnTo>
                  <a:pt x="9753" y="5823"/>
                </a:lnTo>
                <a:cubicBezTo>
                  <a:pt x="9764" y="5796"/>
                  <a:pt x="9770" y="5766"/>
                  <a:pt x="9770" y="5735"/>
                </a:cubicBezTo>
                <a:cubicBezTo>
                  <a:pt x="9770" y="5699"/>
                  <a:pt x="9762" y="5666"/>
                  <a:pt x="9748" y="5636"/>
                </a:cubicBezTo>
                <a:lnTo>
                  <a:pt x="9815" y="5601"/>
                </a:lnTo>
                <a:lnTo>
                  <a:pt x="9797" y="5566"/>
                </a:lnTo>
                <a:close/>
                <a:moveTo>
                  <a:pt x="12180" y="4328"/>
                </a:moveTo>
                <a:lnTo>
                  <a:pt x="12078" y="4381"/>
                </a:lnTo>
                <a:lnTo>
                  <a:pt x="12096" y="4416"/>
                </a:lnTo>
                <a:lnTo>
                  <a:pt x="12198" y="4363"/>
                </a:lnTo>
                <a:lnTo>
                  <a:pt x="12180" y="4328"/>
                </a:lnTo>
                <a:close/>
                <a:moveTo>
                  <a:pt x="11840" y="4505"/>
                </a:moveTo>
                <a:lnTo>
                  <a:pt x="11738" y="4558"/>
                </a:lnTo>
                <a:lnTo>
                  <a:pt x="11755" y="4593"/>
                </a:lnTo>
                <a:lnTo>
                  <a:pt x="11858" y="4539"/>
                </a:lnTo>
                <a:lnTo>
                  <a:pt x="11840" y="4505"/>
                </a:lnTo>
                <a:close/>
                <a:moveTo>
                  <a:pt x="11415" y="4769"/>
                </a:moveTo>
                <a:lnTo>
                  <a:pt x="11517" y="4716"/>
                </a:lnTo>
                <a:lnTo>
                  <a:pt x="11499" y="4682"/>
                </a:lnTo>
                <a:lnTo>
                  <a:pt x="11397" y="4735"/>
                </a:lnTo>
                <a:lnTo>
                  <a:pt x="11415" y="4769"/>
                </a:lnTo>
                <a:close/>
                <a:moveTo>
                  <a:pt x="12028" y="4451"/>
                </a:moveTo>
                <a:lnTo>
                  <a:pt x="12010" y="4417"/>
                </a:lnTo>
                <a:lnTo>
                  <a:pt x="11908" y="4470"/>
                </a:lnTo>
                <a:lnTo>
                  <a:pt x="11926" y="4504"/>
                </a:lnTo>
                <a:lnTo>
                  <a:pt x="12028" y="4451"/>
                </a:lnTo>
                <a:close/>
                <a:moveTo>
                  <a:pt x="11057" y="4912"/>
                </a:moveTo>
                <a:lnTo>
                  <a:pt x="11074" y="4946"/>
                </a:lnTo>
                <a:lnTo>
                  <a:pt x="11177" y="4893"/>
                </a:lnTo>
                <a:lnTo>
                  <a:pt x="11159" y="4859"/>
                </a:lnTo>
                <a:lnTo>
                  <a:pt x="11057" y="4912"/>
                </a:lnTo>
                <a:close/>
                <a:moveTo>
                  <a:pt x="10223" y="5389"/>
                </a:moveTo>
                <a:lnTo>
                  <a:pt x="10326" y="5335"/>
                </a:lnTo>
                <a:lnTo>
                  <a:pt x="10308" y="5301"/>
                </a:lnTo>
                <a:lnTo>
                  <a:pt x="10205" y="5354"/>
                </a:lnTo>
                <a:lnTo>
                  <a:pt x="10223" y="5389"/>
                </a:lnTo>
                <a:close/>
                <a:moveTo>
                  <a:pt x="10035" y="5442"/>
                </a:moveTo>
                <a:lnTo>
                  <a:pt x="10053" y="5477"/>
                </a:lnTo>
                <a:lnTo>
                  <a:pt x="10155" y="5424"/>
                </a:lnTo>
                <a:lnTo>
                  <a:pt x="10137" y="5389"/>
                </a:lnTo>
                <a:lnTo>
                  <a:pt x="10035" y="5442"/>
                </a:lnTo>
                <a:close/>
                <a:moveTo>
                  <a:pt x="12351" y="4240"/>
                </a:moveTo>
                <a:lnTo>
                  <a:pt x="12248" y="4293"/>
                </a:lnTo>
                <a:lnTo>
                  <a:pt x="12266" y="4327"/>
                </a:lnTo>
                <a:lnTo>
                  <a:pt x="12368" y="4274"/>
                </a:lnTo>
                <a:lnTo>
                  <a:pt x="12351" y="4240"/>
                </a:lnTo>
                <a:close/>
                <a:moveTo>
                  <a:pt x="9865" y="5531"/>
                </a:moveTo>
                <a:lnTo>
                  <a:pt x="9883" y="5565"/>
                </a:lnTo>
                <a:lnTo>
                  <a:pt x="9985" y="5512"/>
                </a:lnTo>
                <a:lnTo>
                  <a:pt x="9967" y="5478"/>
                </a:lnTo>
                <a:lnTo>
                  <a:pt x="9865" y="5531"/>
                </a:lnTo>
                <a:close/>
                <a:moveTo>
                  <a:pt x="384" y="4897"/>
                </a:moveTo>
                <a:lnTo>
                  <a:pt x="398" y="4933"/>
                </a:lnTo>
                <a:lnTo>
                  <a:pt x="509" y="4889"/>
                </a:lnTo>
                <a:lnTo>
                  <a:pt x="495" y="4853"/>
                </a:lnTo>
                <a:lnTo>
                  <a:pt x="384" y="4897"/>
                </a:lnTo>
                <a:close/>
                <a:moveTo>
                  <a:pt x="11" y="5043"/>
                </a:moveTo>
                <a:lnTo>
                  <a:pt x="25" y="5079"/>
                </a:lnTo>
                <a:lnTo>
                  <a:pt x="137" y="5036"/>
                </a:lnTo>
                <a:lnTo>
                  <a:pt x="122" y="4999"/>
                </a:lnTo>
                <a:lnTo>
                  <a:pt x="11" y="5043"/>
                </a:lnTo>
                <a:close/>
                <a:moveTo>
                  <a:pt x="198" y="4970"/>
                </a:moveTo>
                <a:lnTo>
                  <a:pt x="212" y="5006"/>
                </a:lnTo>
                <a:lnTo>
                  <a:pt x="323" y="4962"/>
                </a:lnTo>
                <a:lnTo>
                  <a:pt x="309" y="4926"/>
                </a:lnTo>
                <a:lnTo>
                  <a:pt x="198" y="4970"/>
                </a:lnTo>
                <a:close/>
                <a:moveTo>
                  <a:pt x="4940" y="64"/>
                </a:moveTo>
                <a:lnTo>
                  <a:pt x="4905" y="0"/>
                </a:lnTo>
                <a:lnTo>
                  <a:pt x="4861" y="0"/>
                </a:lnTo>
                <a:lnTo>
                  <a:pt x="4905" y="83"/>
                </a:lnTo>
                <a:lnTo>
                  <a:pt x="4940" y="64"/>
                </a:lnTo>
                <a:close/>
                <a:moveTo>
                  <a:pt x="5225" y="594"/>
                </a:moveTo>
                <a:lnTo>
                  <a:pt x="5168" y="489"/>
                </a:lnTo>
                <a:lnTo>
                  <a:pt x="5134" y="507"/>
                </a:lnTo>
                <a:lnTo>
                  <a:pt x="5191" y="613"/>
                </a:lnTo>
                <a:lnTo>
                  <a:pt x="5225" y="594"/>
                </a:lnTo>
                <a:close/>
                <a:moveTo>
                  <a:pt x="5130" y="418"/>
                </a:moveTo>
                <a:lnTo>
                  <a:pt x="5073" y="312"/>
                </a:lnTo>
                <a:lnTo>
                  <a:pt x="5039" y="331"/>
                </a:lnTo>
                <a:lnTo>
                  <a:pt x="5096" y="436"/>
                </a:lnTo>
                <a:lnTo>
                  <a:pt x="5130" y="418"/>
                </a:lnTo>
                <a:close/>
                <a:moveTo>
                  <a:pt x="5035" y="241"/>
                </a:moveTo>
                <a:lnTo>
                  <a:pt x="4978" y="136"/>
                </a:lnTo>
                <a:lnTo>
                  <a:pt x="4944" y="154"/>
                </a:lnTo>
                <a:lnTo>
                  <a:pt x="5001" y="259"/>
                </a:lnTo>
                <a:lnTo>
                  <a:pt x="5035" y="241"/>
                </a:lnTo>
                <a:close/>
                <a:moveTo>
                  <a:pt x="11786" y="1987"/>
                </a:moveTo>
                <a:lnTo>
                  <a:pt x="11758" y="1961"/>
                </a:lnTo>
                <a:lnTo>
                  <a:pt x="11679" y="2048"/>
                </a:lnTo>
                <a:lnTo>
                  <a:pt x="11708" y="2074"/>
                </a:lnTo>
                <a:lnTo>
                  <a:pt x="11786" y="1987"/>
                </a:lnTo>
                <a:close/>
                <a:moveTo>
                  <a:pt x="11917" y="1842"/>
                </a:moveTo>
                <a:lnTo>
                  <a:pt x="11888" y="1816"/>
                </a:lnTo>
                <a:lnTo>
                  <a:pt x="11810" y="1903"/>
                </a:lnTo>
                <a:lnTo>
                  <a:pt x="11839" y="1929"/>
                </a:lnTo>
                <a:lnTo>
                  <a:pt x="11917" y="1842"/>
                </a:lnTo>
                <a:close/>
                <a:moveTo>
                  <a:pt x="11655" y="2132"/>
                </a:moveTo>
                <a:lnTo>
                  <a:pt x="11627" y="2106"/>
                </a:lnTo>
                <a:lnTo>
                  <a:pt x="11548" y="2193"/>
                </a:lnTo>
                <a:lnTo>
                  <a:pt x="11577" y="2219"/>
                </a:lnTo>
                <a:lnTo>
                  <a:pt x="11655" y="2132"/>
                </a:lnTo>
                <a:close/>
                <a:moveTo>
                  <a:pt x="12048" y="1697"/>
                </a:moveTo>
                <a:lnTo>
                  <a:pt x="12019" y="1671"/>
                </a:lnTo>
                <a:lnTo>
                  <a:pt x="11941" y="1758"/>
                </a:lnTo>
                <a:lnTo>
                  <a:pt x="11970" y="1784"/>
                </a:lnTo>
                <a:lnTo>
                  <a:pt x="12048" y="1697"/>
                </a:lnTo>
                <a:close/>
                <a:moveTo>
                  <a:pt x="13583" y="0"/>
                </a:moveTo>
                <a:lnTo>
                  <a:pt x="13531" y="0"/>
                </a:lnTo>
                <a:lnTo>
                  <a:pt x="13512" y="20"/>
                </a:lnTo>
                <a:lnTo>
                  <a:pt x="13541" y="46"/>
                </a:lnTo>
                <a:lnTo>
                  <a:pt x="13583" y="0"/>
                </a:lnTo>
                <a:close/>
                <a:moveTo>
                  <a:pt x="11524" y="2277"/>
                </a:moveTo>
                <a:lnTo>
                  <a:pt x="11496" y="2251"/>
                </a:lnTo>
                <a:lnTo>
                  <a:pt x="11417" y="2337"/>
                </a:lnTo>
                <a:lnTo>
                  <a:pt x="11446" y="2363"/>
                </a:lnTo>
                <a:lnTo>
                  <a:pt x="11524" y="2277"/>
                </a:lnTo>
                <a:close/>
                <a:moveTo>
                  <a:pt x="12310" y="1408"/>
                </a:moveTo>
                <a:lnTo>
                  <a:pt x="12281" y="1382"/>
                </a:lnTo>
                <a:lnTo>
                  <a:pt x="12203" y="1468"/>
                </a:lnTo>
                <a:lnTo>
                  <a:pt x="12232" y="1494"/>
                </a:lnTo>
                <a:lnTo>
                  <a:pt x="12310" y="1408"/>
                </a:lnTo>
                <a:close/>
                <a:moveTo>
                  <a:pt x="12179" y="1552"/>
                </a:moveTo>
                <a:lnTo>
                  <a:pt x="12150" y="1526"/>
                </a:lnTo>
                <a:lnTo>
                  <a:pt x="12072" y="1613"/>
                </a:lnTo>
                <a:lnTo>
                  <a:pt x="12101" y="1639"/>
                </a:lnTo>
                <a:lnTo>
                  <a:pt x="12179" y="1552"/>
                </a:lnTo>
                <a:close/>
                <a:moveTo>
                  <a:pt x="13096" y="539"/>
                </a:moveTo>
                <a:lnTo>
                  <a:pt x="13067" y="513"/>
                </a:lnTo>
                <a:lnTo>
                  <a:pt x="12989" y="600"/>
                </a:lnTo>
                <a:lnTo>
                  <a:pt x="13017" y="626"/>
                </a:lnTo>
                <a:lnTo>
                  <a:pt x="13096" y="539"/>
                </a:lnTo>
                <a:close/>
                <a:moveTo>
                  <a:pt x="13227" y="394"/>
                </a:moveTo>
                <a:lnTo>
                  <a:pt x="13198" y="368"/>
                </a:lnTo>
                <a:lnTo>
                  <a:pt x="13119" y="455"/>
                </a:lnTo>
                <a:lnTo>
                  <a:pt x="13148" y="481"/>
                </a:lnTo>
                <a:lnTo>
                  <a:pt x="13227" y="394"/>
                </a:lnTo>
                <a:close/>
                <a:moveTo>
                  <a:pt x="13489" y="104"/>
                </a:moveTo>
                <a:lnTo>
                  <a:pt x="13460" y="78"/>
                </a:lnTo>
                <a:lnTo>
                  <a:pt x="13381" y="165"/>
                </a:lnTo>
                <a:lnTo>
                  <a:pt x="13410" y="191"/>
                </a:lnTo>
                <a:lnTo>
                  <a:pt x="13489" y="104"/>
                </a:lnTo>
                <a:close/>
                <a:moveTo>
                  <a:pt x="13358" y="249"/>
                </a:moveTo>
                <a:lnTo>
                  <a:pt x="13329" y="223"/>
                </a:lnTo>
                <a:lnTo>
                  <a:pt x="13250" y="310"/>
                </a:lnTo>
                <a:lnTo>
                  <a:pt x="13279" y="336"/>
                </a:lnTo>
                <a:lnTo>
                  <a:pt x="13358" y="249"/>
                </a:lnTo>
                <a:close/>
                <a:moveTo>
                  <a:pt x="12965" y="684"/>
                </a:moveTo>
                <a:lnTo>
                  <a:pt x="12936" y="658"/>
                </a:lnTo>
                <a:lnTo>
                  <a:pt x="12858" y="744"/>
                </a:lnTo>
                <a:lnTo>
                  <a:pt x="12886" y="770"/>
                </a:lnTo>
                <a:lnTo>
                  <a:pt x="12965" y="684"/>
                </a:lnTo>
                <a:close/>
                <a:moveTo>
                  <a:pt x="12441" y="1263"/>
                </a:moveTo>
                <a:lnTo>
                  <a:pt x="12412" y="1237"/>
                </a:lnTo>
                <a:lnTo>
                  <a:pt x="12334" y="1324"/>
                </a:lnTo>
                <a:lnTo>
                  <a:pt x="12363" y="1350"/>
                </a:lnTo>
                <a:lnTo>
                  <a:pt x="12441" y="1263"/>
                </a:lnTo>
                <a:close/>
                <a:moveTo>
                  <a:pt x="12572" y="1118"/>
                </a:moveTo>
                <a:lnTo>
                  <a:pt x="12543" y="1092"/>
                </a:lnTo>
                <a:lnTo>
                  <a:pt x="12465" y="1179"/>
                </a:lnTo>
                <a:lnTo>
                  <a:pt x="12493" y="1205"/>
                </a:lnTo>
                <a:lnTo>
                  <a:pt x="12572" y="1118"/>
                </a:lnTo>
                <a:close/>
                <a:moveTo>
                  <a:pt x="12703" y="973"/>
                </a:moveTo>
                <a:lnTo>
                  <a:pt x="12674" y="947"/>
                </a:lnTo>
                <a:lnTo>
                  <a:pt x="12596" y="1034"/>
                </a:lnTo>
                <a:lnTo>
                  <a:pt x="12624" y="1060"/>
                </a:lnTo>
                <a:lnTo>
                  <a:pt x="12703" y="973"/>
                </a:lnTo>
                <a:close/>
                <a:moveTo>
                  <a:pt x="12834" y="828"/>
                </a:moveTo>
                <a:lnTo>
                  <a:pt x="12805" y="802"/>
                </a:lnTo>
                <a:lnTo>
                  <a:pt x="12727" y="889"/>
                </a:lnTo>
                <a:lnTo>
                  <a:pt x="12755" y="915"/>
                </a:lnTo>
                <a:lnTo>
                  <a:pt x="12834" y="828"/>
                </a:lnTo>
                <a:close/>
                <a:moveTo>
                  <a:pt x="15728" y="948"/>
                </a:moveTo>
                <a:lnTo>
                  <a:pt x="15651" y="861"/>
                </a:lnTo>
                <a:lnTo>
                  <a:pt x="15622" y="887"/>
                </a:lnTo>
                <a:lnTo>
                  <a:pt x="15699" y="974"/>
                </a:lnTo>
                <a:lnTo>
                  <a:pt x="15728" y="948"/>
                </a:lnTo>
                <a:close/>
                <a:moveTo>
                  <a:pt x="14957" y="81"/>
                </a:moveTo>
                <a:lnTo>
                  <a:pt x="14886" y="0"/>
                </a:lnTo>
                <a:lnTo>
                  <a:pt x="14873" y="0"/>
                </a:lnTo>
                <a:lnTo>
                  <a:pt x="14851" y="20"/>
                </a:lnTo>
                <a:lnTo>
                  <a:pt x="14928" y="106"/>
                </a:lnTo>
                <a:lnTo>
                  <a:pt x="14957" y="81"/>
                </a:lnTo>
                <a:close/>
                <a:moveTo>
                  <a:pt x="15086" y="225"/>
                </a:moveTo>
                <a:lnTo>
                  <a:pt x="15009" y="138"/>
                </a:lnTo>
                <a:lnTo>
                  <a:pt x="14980" y="164"/>
                </a:lnTo>
                <a:lnTo>
                  <a:pt x="15057" y="251"/>
                </a:lnTo>
                <a:lnTo>
                  <a:pt x="15086" y="225"/>
                </a:lnTo>
                <a:close/>
                <a:moveTo>
                  <a:pt x="15214" y="370"/>
                </a:moveTo>
                <a:lnTo>
                  <a:pt x="15137" y="283"/>
                </a:lnTo>
                <a:lnTo>
                  <a:pt x="15108" y="309"/>
                </a:lnTo>
                <a:lnTo>
                  <a:pt x="15185" y="396"/>
                </a:lnTo>
                <a:lnTo>
                  <a:pt x="15214" y="370"/>
                </a:lnTo>
                <a:close/>
                <a:moveTo>
                  <a:pt x="15600" y="803"/>
                </a:moveTo>
                <a:lnTo>
                  <a:pt x="15523" y="717"/>
                </a:lnTo>
                <a:lnTo>
                  <a:pt x="15494" y="742"/>
                </a:lnTo>
                <a:lnTo>
                  <a:pt x="15571" y="829"/>
                </a:lnTo>
                <a:lnTo>
                  <a:pt x="15600" y="803"/>
                </a:lnTo>
                <a:close/>
                <a:moveTo>
                  <a:pt x="15343" y="514"/>
                </a:moveTo>
                <a:lnTo>
                  <a:pt x="15266" y="428"/>
                </a:lnTo>
                <a:lnTo>
                  <a:pt x="15237" y="453"/>
                </a:lnTo>
                <a:lnTo>
                  <a:pt x="15314" y="540"/>
                </a:lnTo>
                <a:lnTo>
                  <a:pt x="15343" y="514"/>
                </a:lnTo>
                <a:close/>
                <a:moveTo>
                  <a:pt x="15471" y="659"/>
                </a:moveTo>
                <a:lnTo>
                  <a:pt x="15394" y="572"/>
                </a:lnTo>
                <a:lnTo>
                  <a:pt x="15365" y="598"/>
                </a:lnTo>
                <a:lnTo>
                  <a:pt x="15442" y="685"/>
                </a:lnTo>
                <a:lnTo>
                  <a:pt x="15471" y="659"/>
                </a:lnTo>
                <a:close/>
                <a:moveTo>
                  <a:pt x="8963" y="1408"/>
                </a:moveTo>
                <a:lnTo>
                  <a:pt x="9066" y="1463"/>
                </a:lnTo>
                <a:lnTo>
                  <a:pt x="9085" y="1429"/>
                </a:lnTo>
                <a:lnTo>
                  <a:pt x="8982" y="1373"/>
                </a:lnTo>
                <a:lnTo>
                  <a:pt x="8963" y="1408"/>
                </a:lnTo>
                <a:close/>
                <a:moveTo>
                  <a:pt x="9942" y="1892"/>
                </a:moveTo>
                <a:lnTo>
                  <a:pt x="9839" y="1837"/>
                </a:lnTo>
                <a:lnTo>
                  <a:pt x="9821" y="1871"/>
                </a:lnTo>
                <a:lnTo>
                  <a:pt x="9924" y="1927"/>
                </a:lnTo>
                <a:lnTo>
                  <a:pt x="9942" y="1892"/>
                </a:lnTo>
                <a:close/>
                <a:moveTo>
                  <a:pt x="10114" y="1985"/>
                </a:moveTo>
                <a:lnTo>
                  <a:pt x="10011" y="1930"/>
                </a:lnTo>
                <a:lnTo>
                  <a:pt x="9992" y="1964"/>
                </a:lnTo>
                <a:lnTo>
                  <a:pt x="10095" y="2019"/>
                </a:lnTo>
                <a:lnTo>
                  <a:pt x="10114" y="1985"/>
                </a:lnTo>
                <a:close/>
                <a:moveTo>
                  <a:pt x="9599" y="1707"/>
                </a:moveTo>
                <a:lnTo>
                  <a:pt x="9496" y="1651"/>
                </a:lnTo>
                <a:lnTo>
                  <a:pt x="9478" y="1686"/>
                </a:lnTo>
                <a:lnTo>
                  <a:pt x="9581" y="1741"/>
                </a:lnTo>
                <a:lnTo>
                  <a:pt x="9599" y="1707"/>
                </a:lnTo>
                <a:close/>
                <a:moveTo>
                  <a:pt x="9135" y="1500"/>
                </a:moveTo>
                <a:lnTo>
                  <a:pt x="9238" y="1556"/>
                </a:lnTo>
                <a:lnTo>
                  <a:pt x="9256" y="1522"/>
                </a:lnTo>
                <a:lnTo>
                  <a:pt x="9153" y="1466"/>
                </a:lnTo>
                <a:lnTo>
                  <a:pt x="9135" y="1500"/>
                </a:lnTo>
                <a:close/>
                <a:moveTo>
                  <a:pt x="9428" y="1614"/>
                </a:moveTo>
                <a:lnTo>
                  <a:pt x="9325" y="1559"/>
                </a:lnTo>
                <a:lnTo>
                  <a:pt x="9306" y="1593"/>
                </a:lnTo>
                <a:lnTo>
                  <a:pt x="9409" y="1648"/>
                </a:lnTo>
                <a:lnTo>
                  <a:pt x="9428" y="1614"/>
                </a:lnTo>
                <a:close/>
                <a:moveTo>
                  <a:pt x="9771" y="1800"/>
                </a:moveTo>
                <a:lnTo>
                  <a:pt x="9668" y="1744"/>
                </a:lnTo>
                <a:lnTo>
                  <a:pt x="9649" y="1778"/>
                </a:lnTo>
                <a:lnTo>
                  <a:pt x="9752" y="1834"/>
                </a:lnTo>
                <a:lnTo>
                  <a:pt x="9771" y="1800"/>
                </a:lnTo>
                <a:close/>
                <a:moveTo>
                  <a:pt x="10285" y="2078"/>
                </a:moveTo>
                <a:lnTo>
                  <a:pt x="10182" y="2022"/>
                </a:lnTo>
                <a:lnTo>
                  <a:pt x="10164" y="2056"/>
                </a:lnTo>
                <a:lnTo>
                  <a:pt x="10267" y="2112"/>
                </a:lnTo>
                <a:lnTo>
                  <a:pt x="10285" y="2078"/>
                </a:lnTo>
                <a:close/>
                <a:moveTo>
                  <a:pt x="10457" y="2171"/>
                </a:moveTo>
                <a:lnTo>
                  <a:pt x="10354" y="2115"/>
                </a:lnTo>
                <a:lnTo>
                  <a:pt x="10335" y="2149"/>
                </a:lnTo>
                <a:lnTo>
                  <a:pt x="10438" y="2205"/>
                </a:lnTo>
                <a:lnTo>
                  <a:pt x="10457" y="2171"/>
                </a:lnTo>
                <a:close/>
                <a:moveTo>
                  <a:pt x="10628" y="2263"/>
                </a:moveTo>
                <a:lnTo>
                  <a:pt x="10525" y="2208"/>
                </a:lnTo>
                <a:lnTo>
                  <a:pt x="10507" y="2242"/>
                </a:lnTo>
                <a:lnTo>
                  <a:pt x="10610" y="2297"/>
                </a:lnTo>
                <a:lnTo>
                  <a:pt x="10628" y="2263"/>
                </a:lnTo>
                <a:close/>
                <a:moveTo>
                  <a:pt x="10800" y="2356"/>
                </a:moveTo>
                <a:lnTo>
                  <a:pt x="10697" y="2300"/>
                </a:lnTo>
                <a:lnTo>
                  <a:pt x="10678" y="2334"/>
                </a:lnTo>
                <a:lnTo>
                  <a:pt x="10781" y="2390"/>
                </a:lnTo>
                <a:lnTo>
                  <a:pt x="10800" y="2356"/>
                </a:lnTo>
                <a:close/>
                <a:moveTo>
                  <a:pt x="10971" y="2449"/>
                </a:moveTo>
                <a:lnTo>
                  <a:pt x="10868" y="2393"/>
                </a:lnTo>
                <a:lnTo>
                  <a:pt x="10850" y="2427"/>
                </a:lnTo>
                <a:lnTo>
                  <a:pt x="10953" y="2483"/>
                </a:lnTo>
                <a:lnTo>
                  <a:pt x="10971" y="2449"/>
                </a:lnTo>
                <a:close/>
                <a:moveTo>
                  <a:pt x="7370" y="502"/>
                </a:moveTo>
                <a:lnTo>
                  <a:pt x="7267" y="446"/>
                </a:lnTo>
                <a:lnTo>
                  <a:pt x="7248" y="481"/>
                </a:lnTo>
                <a:lnTo>
                  <a:pt x="7351" y="536"/>
                </a:lnTo>
                <a:lnTo>
                  <a:pt x="7370" y="502"/>
                </a:lnTo>
                <a:close/>
                <a:moveTo>
                  <a:pt x="7198" y="409"/>
                </a:moveTo>
                <a:lnTo>
                  <a:pt x="7095" y="354"/>
                </a:lnTo>
                <a:lnTo>
                  <a:pt x="7077" y="388"/>
                </a:lnTo>
                <a:lnTo>
                  <a:pt x="7180" y="443"/>
                </a:lnTo>
                <a:lnTo>
                  <a:pt x="7198" y="409"/>
                </a:lnTo>
                <a:close/>
                <a:moveTo>
                  <a:pt x="7027" y="317"/>
                </a:moveTo>
                <a:lnTo>
                  <a:pt x="6924" y="261"/>
                </a:lnTo>
                <a:lnTo>
                  <a:pt x="6905" y="295"/>
                </a:lnTo>
                <a:lnTo>
                  <a:pt x="7008" y="351"/>
                </a:lnTo>
                <a:lnTo>
                  <a:pt x="7027" y="317"/>
                </a:lnTo>
                <a:close/>
                <a:moveTo>
                  <a:pt x="7541" y="595"/>
                </a:moveTo>
                <a:lnTo>
                  <a:pt x="7438" y="539"/>
                </a:lnTo>
                <a:lnTo>
                  <a:pt x="7420" y="573"/>
                </a:lnTo>
                <a:lnTo>
                  <a:pt x="7523" y="629"/>
                </a:lnTo>
                <a:lnTo>
                  <a:pt x="7541" y="595"/>
                </a:lnTo>
                <a:close/>
                <a:moveTo>
                  <a:pt x="6855" y="224"/>
                </a:moveTo>
                <a:lnTo>
                  <a:pt x="6752" y="168"/>
                </a:lnTo>
                <a:lnTo>
                  <a:pt x="6734" y="202"/>
                </a:lnTo>
                <a:lnTo>
                  <a:pt x="6837" y="258"/>
                </a:lnTo>
                <a:lnTo>
                  <a:pt x="6855" y="224"/>
                </a:lnTo>
                <a:close/>
                <a:moveTo>
                  <a:pt x="7884" y="780"/>
                </a:moveTo>
                <a:lnTo>
                  <a:pt x="7781" y="725"/>
                </a:lnTo>
                <a:lnTo>
                  <a:pt x="7763" y="759"/>
                </a:lnTo>
                <a:lnTo>
                  <a:pt x="7866" y="814"/>
                </a:lnTo>
                <a:lnTo>
                  <a:pt x="7884" y="780"/>
                </a:lnTo>
                <a:close/>
                <a:moveTo>
                  <a:pt x="8570" y="1151"/>
                </a:moveTo>
                <a:lnTo>
                  <a:pt x="8467" y="1095"/>
                </a:lnTo>
                <a:lnTo>
                  <a:pt x="8449" y="1129"/>
                </a:lnTo>
                <a:lnTo>
                  <a:pt x="8552" y="1185"/>
                </a:lnTo>
                <a:lnTo>
                  <a:pt x="8570" y="1151"/>
                </a:lnTo>
                <a:close/>
                <a:moveTo>
                  <a:pt x="8742" y="1244"/>
                </a:moveTo>
                <a:lnTo>
                  <a:pt x="8639" y="1188"/>
                </a:lnTo>
                <a:lnTo>
                  <a:pt x="8620" y="1222"/>
                </a:lnTo>
                <a:lnTo>
                  <a:pt x="8723" y="1278"/>
                </a:lnTo>
                <a:lnTo>
                  <a:pt x="8742" y="1244"/>
                </a:lnTo>
                <a:close/>
                <a:moveTo>
                  <a:pt x="8399" y="1058"/>
                </a:moveTo>
                <a:lnTo>
                  <a:pt x="8296" y="1003"/>
                </a:lnTo>
                <a:lnTo>
                  <a:pt x="8277" y="1037"/>
                </a:lnTo>
                <a:lnTo>
                  <a:pt x="8380" y="1092"/>
                </a:lnTo>
                <a:lnTo>
                  <a:pt x="8399" y="1058"/>
                </a:lnTo>
                <a:close/>
                <a:moveTo>
                  <a:pt x="8056" y="873"/>
                </a:moveTo>
                <a:lnTo>
                  <a:pt x="7953" y="817"/>
                </a:lnTo>
                <a:lnTo>
                  <a:pt x="7934" y="851"/>
                </a:lnTo>
                <a:lnTo>
                  <a:pt x="8037" y="907"/>
                </a:lnTo>
                <a:lnTo>
                  <a:pt x="8056" y="873"/>
                </a:lnTo>
                <a:close/>
                <a:moveTo>
                  <a:pt x="7713" y="687"/>
                </a:moveTo>
                <a:lnTo>
                  <a:pt x="7610" y="632"/>
                </a:lnTo>
                <a:lnTo>
                  <a:pt x="7591" y="666"/>
                </a:lnTo>
                <a:lnTo>
                  <a:pt x="7694" y="722"/>
                </a:lnTo>
                <a:lnTo>
                  <a:pt x="7713" y="687"/>
                </a:lnTo>
                <a:close/>
                <a:moveTo>
                  <a:pt x="8810" y="1281"/>
                </a:moveTo>
                <a:lnTo>
                  <a:pt x="8792" y="1315"/>
                </a:lnTo>
                <a:lnTo>
                  <a:pt x="8895" y="1370"/>
                </a:lnTo>
                <a:lnTo>
                  <a:pt x="8913" y="1336"/>
                </a:lnTo>
                <a:lnTo>
                  <a:pt x="8810" y="1281"/>
                </a:lnTo>
                <a:close/>
                <a:moveTo>
                  <a:pt x="8227" y="965"/>
                </a:moveTo>
                <a:lnTo>
                  <a:pt x="8124" y="910"/>
                </a:lnTo>
                <a:lnTo>
                  <a:pt x="8106" y="944"/>
                </a:lnTo>
                <a:lnTo>
                  <a:pt x="8209" y="1000"/>
                </a:lnTo>
                <a:lnTo>
                  <a:pt x="8227" y="965"/>
                </a:lnTo>
                <a:close/>
                <a:moveTo>
                  <a:pt x="5748" y="531"/>
                </a:moveTo>
                <a:lnTo>
                  <a:pt x="5725" y="499"/>
                </a:lnTo>
                <a:lnTo>
                  <a:pt x="5632" y="565"/>
                </a:lnTo>
                <a:lnTo>
                  <a:pt x="5655" y="597"/>
                </a:lnTo>
                <a:lnTo>
                  <a:pt x="5748" y="531"/>
                </a:lnTo>
                <a:close/>
                <a:moveTo>
                  <a:pt x="5903" y="422"/>
                </a:moveTo>
                <a:lnTo>
                  <a:pt x="5880" y="390"/>
                </a:lnTo>
                <a:lnTo>
                  <a:pt x="5787" y="456"/>
                </a:lnTo>
                <a:lnTo>
                  <a:pt x="5810" y="487"/>
                </a:lnTo>
                <a:lnTo>
                  <a:pt x="5903" y="422"/>
                </a:lnTo>
                <a:close/>
                <a:moveTo>
                  <a:pt x="6190" y="171"/>
                </a:moveTo>
                <a:lnTo>
                  <a:pt x="6097" y="237"/>
                </a:lnTo>
                <a:lnTo>
                  <a:pt x="6120" y="269"/>
                </a:lnTo>
                <a:lnTo>
                  <a:pt x="6213" y="203"/>
                </a:lnTo>
                <a:lnTo>
                  <a:pt x="6190" y="171"/>
                </a:lnTo>
                <a:close/>
                <a:moveTo>
                  <a:pt x="6058" y="312"/>
                </a:moveTo>
                <a:lnTo>
                  <a:pt x="6035" y="280"/>
                </a:lnTo>
                <a:lnTo>
                  <a:pt x="5942" y="346"/>
                </a:lnTo>
                <a:lnTo>
                  <a:pt x="5965" y="378"/>
                </a:lnTo>
                <a:lnTo>
                  <a:pt x="6058" y="312"/>
                </a:lnTo>
                <a:close/>
                <a:moveTo>
                  <a:pt x="358" y="3522"/>
                </a:moveTo>
                <a:lnTo>
                  <a:pt x="322" y="3537"/>
                </a:lnTo>
                <a:lnTo>
                  <a:pt x="367" y="3646"/>
                </a:lnTo>
                <a:lnTo>
                  <a:pt x="403" y="3631"/>
                </a:lnTo>
                <a:lnTo>
                  <a:pt x="358" y="3522"/>
                </a:lnTo>
                <a:close/>
                <a:moveTo>
                  <a:pt x="292" y="3465"/>
                </a:moveTo>
                <a:lnTo>
                  <a:pt x="328" y="3450"/>
                </a:lnTo>
                <a:lnTo>
                  <a:pt x="283" y="3341"/>
                </a:lnTo>
                <a:lnTo>
                  <a:pt x="247" y="3356"/>
                </a:lnTo>
                <a:lnTo>
                  <a:pt x="292" y="3465"/>
                </a:lnTo>
                <a:close/>
                <a:moveTo>
                  <a:pt x="133" y="2979"/>
                </a:moveTo>
                <a:lnTo>
                  <a:pt x="97" y="2994"/>
                </a:lnTo>
                <a:lnTo>
                  <a:pt x="142" y="3103"/>
                </a:lnTo>
                <a:lnTo>
                  <a:pt x="178" y="3088"/>
                </a:lnTo>
                <a:lnTo>
                  <a:pt x="133" y="2979"/>
                </a:lnTo>
                <a:close/>
                <a:moveTo>
                  <a:pt x="441" y="3827"/>
                </a:moveTo>
                <a:lnTo>
                  <a:pt x="477" y="3812"/>
                </a:lnTo>
                <a:lnTo>
                  <a:pt x="433" y="3704"/>
                </a:lnTo>
                <a:lnTo>
                  <a:pt x="397" y="3718"/>
                </a:lnTo>
                <a:lnTo>
                  <a:pt x="441" y="3827"/>
                </a:lnTo>
                <a:close/>
                <a:moveTo>
                  <a:pt x="253" y="3269"/>
                </a:moveTo>
                <a:lnTo>
                  <a:pt x="208" y="3160"/>
                </a:lnTo>
                <a:lnTo>
                  <a:pt x="172" y="3175"/>
                </a:lnTo>
                <a:lnTo>
                  <a:pt x="217" y="3284"/>
                </a:lnTo>
                <a:lnTo>
                  <a:pt x="253" y="3269"/>
                </a:lnTo>
                <a:close/>
                <a:moveTo>
                  <a:pt x="666" y="4370"/>
                </a:moveTo>
                <a:lnTo>
                  <a:pt x="702" y="4355"/>
                </a:lnTo>
                <a:lnTo>
                  <a:pt x="657" y="4247"/>
                </a:lnTo>
                <a:lnTo>
                  <a:pt x="621" y="4262"/>
                </a:lnTo>
                <a:lnTo>
                  <a:pt x="666" y="4370"/>
                </a:lnTo>
                <a:close/>
                <a:moveTo>
                  <a:pt x="507" y="3885"/>
                </a:moveTo>
                <a:lnTo>
                  <a:pt x="471" y="3900"/>
                </a:lnTo>
                <a:lnTo>
                  <a:pt x="516" y="4008"/>
                </a:lnTo>
                <a:lnTo>
                  <a:pt x="552" y="3993"/>
                </a:lnTo>
                <a:lnTo>
                  <a:pt x="507" y="3885"/>
                </a:lnTo>
                <a:close/>
                <a:moveTo>
                  <a:pt x="0" y="2656"/>
                </a:moveTo>
                <a:lnTo>
                  <a:pt x="0" y="2737"/>
                </a:lnTo>
                <a:lnTo>
                  <a:pt x="29" y="2725"/>
                </a:lnTo>
                <a:lnTo>
                  <a:pt x="0" y="2656"/>
                </a:lnTo>
                <a:close/>
                <a:moveTo>
                  <a:pt x="68" y="2921"/>
                </a:moveTo>
                <a:lnTo>
                  <a:pt x="103" y="2907"/>
                </a:lnTo>
                <a:lnTo>
                  <a:pt x="59" y="2798"/>
                </a:lnTo>
                <a:lnTo>
                  <a:pt x="23" y="2813"/>
                </a:lnTo>
                <a:lnTo>
                  <a:pt x="68" y="2921"/>
                </a:lnTo>
                <a:close/>
                <a:moveTo>
                  <a:pt x="627" y="4174"/>
                </a:moveTo>
                <a:lnTo>
                  <a:pt x="582" y="4066"/>
                </a:lnTo>
                <a:lnTo>
                  <a:pt x="546" y="4081"/>
                </a:lnTo>
                <a:lnTo>
                  <a:pt x="591" y="4189"/>
                </a:lnTo>
                <a:lnTo>
                  <a:pt x="627" y="4174"/>
                </a:lnTo>
                <a:close/>
                <a:moveTo>
                  <a:pt x="741" y="4551"/>
                </a:moveTo>
                <a:lnTo>
                  <a:pt x="776" y="4536"/>
                </a:lnTo>
                <a:lnTo>
                  <a:pt x="732" y="4428"/>
                </a:lnTo>
                <a:lnTo>
                  <a:pt x="696" y="4443"/>
                </a:lnTo>
                <a:lnTo>
                  <a:pt x="741" y="4551"/>
                </a:lnTo>
                <a:close/>
                <a:moveTo>
                  <a:pt x="13042" y="17622"/>
                </a:moveTo>
                <a:lnTo>
                  <a:pt x="13050" y="17660"/>
                </a:lnTo>
                <a:lnTo>
                  <a:pt x="13162" y="17636"/>
                </a:lnTo>
                <a:lnTo>
                  <a:pt x="13154" y="17598"/>
                </a:lnTo>
                <a:lnTo>
                  <a:pt x="13042" y="17622"/>
                </a:lnTo>
                <a:close/>
                <a:moveTo>
                  <a:pt x="12855" y="17662"/>
                </a:moveTo>
                <a:lnTo>
                  <a:pt x="12863" y="17700"/>
                </a:lnTo>
                <a:lnTo>
                  <a:pt x="12976" y="17676"/>
                </a:lnTo>
                <a:lnTo>
                  <a:pt x="12968" y="17638"/>
                </a:lnTo>
                <a:lnTo>
                  <a:pt x="12855" y="17662"/>
                </a:lnTo>
                <a:close/>
                <a:moveTo>
                  <a:pt x="12669" y="17702"/>
                </a:moveTo>
                <a:lnTo>
                  <a:pt x="12677" y="17740"/>
                </a:lnTo>
                <a:lnTo>
                  <a:pt x="12789" y="17716"/>
                </a:lnTo>
                <a:lnTo>
                  <a:pt x="12781" y="17678"/>
                </a:lnTo>
                <a:lnTo>
                  <a:pt x="12669" y="17702"/>
                </a:lnTo>
                <a:close/>
                <a:moveTo>
                  <a:pt x="12595" y="17717"/>
                </a:moveTo>
                <a:lnTo>
                  <a:pt x="12511" y="17735"/>
                </a:lnTo>
                <a:cubicBezTo>
                  <a:pt x="12492" y="17669"/>
                  <a:pt x="12445" y="17615"/>
                  <a:pt x="12383" y="17587"/>
                </a:cubicBezTo>
                <a:lnTo>
                  <a:pt x="12409" y="17546"/>
                </a:lnTo>
                <a:lnTo>
                  <a:pt x="12376" y="17525"/>
                </a:lnTo>
                <a:lnTo>
                  <a:pt x="12346" y="17573"/>
                </a:lnTo>
                <a:cubicBezTo>
                  <a:pt x="12326" y="17568"/>
                  <a:pt x="12306" y="17565"/>
                  <a:pt x="12285" y="17565"/>
                </a:cubicBezTo>
                <a:cubicBezTo>
                  <a:pt x="12155" y="17565"/>
                  <a:pt x="12050" y="17670"/>
                  <a:pt x="12050" y="17800"/>
                </a:cubicBezTo>
                <a:cubicBezTo>
                  <a:pt x="12050" y="17805"/>
                  <a:pt x="12050" y="17810"/>
                  <a:pt x="12051" y="17815"/>
                </a:cubicBezTo>
                <a:lnTo>
                  <a:pt x="11943" y="17833"/>
                </a:lnTo>
                <a:lnTo>
                  <a:pt x="11949" y="17872"/>
                </a:lnTo>
                <a:lnTo>
                  <a:pt x="12056" y="17853"/>
                </a:lnTo>
                <a:cubicBezTo>
                  <a:pt x="12080" y="17957"/>
                  <a:pt x="12173" y="18035"/>
                  <a:pt x="12285" y="18035"/>
                </a:cubicBezTo>
                <a:cubicBezTo>
                  <a:pt x="12415" y="18035"/>
                  <a:pt x="12520" y="17930"/>
                  <a:pt x="12520" y="17800"/>
                </a:cubicBezTo>
                <a:cubicBezTo>
                  <a:pt x="12520" y="17791"/>
                  <a:pt x="12519" y="17782"/>
                  <a:pt x="12518" y="17773"/>
                </a:cubicBezTo>
                <a:lnTo>
                  <a:pt x="12603" y="17755"/>
                </a:lnTo>
                <a:lnTo>
                  <a:pt x="12595" y="17717"/>
                </a:lnTo>
                <a:close/>
                <a:moveTo>
                  <a:pt x="13974" y="17424"/>
                </a:moveTo>
                <a:lnTo>
                  <a:pt x="13982" y="17462"/>
                </a:lnTo>
                <a:lnTo>
                  <a:pt x="14095" y="17438"/>
                </a:lnTo>
                <a:lnTo>
                  <a:pt x="14087" y="17400"/>
                </a:lnTo>
                <a:lnTo>
                  <a:pt x="13974" y="17424"/>
                </a:lnTo>
                <a:close/>
                <a:moveTo>
                  <a:pt x="14161" y="17384"/>
                </a:moveTo>
                <a:lnTo>
                  <a:pt x="14169" y="17422"/>
                </a:lnTo>
                <a:lnTo>
                  <a:pt x="14281" y="17398"/>
                </a:lnTo>
                <a:lnTo>
                  <a:pt x="14273" y="17360"/>
                </a:lnTo>
                <a:lnTo>
                  <a:pt x="14161" y="17384"/>
                </a:lnTo>
                <a:close/>
                <a:moveTo>
                  <a:pt x="13788" y="17464"/>
                </a:moveTo>
                <a:lnTo>
                  <a:pt x="13796" y="17502"/>
                </a:lnTo>
                <a:lnTo>
                  <a:pt x="13908" y="17478"/>
                </a:lnTo>
                <a:lnTo>
                  <a:pt x="13900" y="17440"/>
                </a:lnTo>
                <a:lnTo>
                  <a:pt x="13788" y="17464"/>
                </a:lnTo>
                <a:close/>
                <a:moveTo>
                  <a:pt x="13601" y="17503"/>
                </a:moveTo>
                <a:lnTo>
                  <a:pt x="13609" y="17541"/>
                </a:lnTo>
                <a:lnTo>
                  <a:pt x="13722" y="17517"/>
                </a:lnTo>
                <a:lnTo>
                  <a:pt x="13714" y="17479"/>
                </a:lnTo>
                <a:lnTo>
                  <a:pt x="13601" y="17503"/>
                </a:lnTo>
                <a:close/>
                <a:moveTo>
                  <a:pt x="13228" y="17583"/>
                </a:moveTo>
                <a:lnTo>
                  <a:pt x="13236" y="17621"/>
                </a:lnTo>
                <a:lnTo>
                  <a:pt x="13349" y="17597"/>
                </a:lnTo>
                <a:lnTo>
                  <a:pt x="13341" y="17559"/>
                </a:lnTo>
                <a:lnTo>
                  <a:pt x="13228" y="17583"/>
                </a:lnTo>
                <a:close/>
                <a:moveTo>
                  <a:pt x="13415" y="17543"/>
                </a:moveTo>
                <a:lnTo>
                  <a:pt x="13423" y="17581"/>
                </a:lnTo>
                <a:lnTo>
                  <a:pt x="13535" y="17557"/>
                </a:lnTo>
                <a:lnTo>
                  <a:pt x="13527" y="17519"/>
                </a:lnTo>
                <a:lnTo>
                  <a:pt x="13415" y="17543"/>
                </a:lnTo>
                <a:close/>
                <a:moveTo>
                  <a:pt x="16359" y="11243"/>
                </a:moveTo>
                <a:lnTo>
                  <a:pt x="16297" y="11342"/>
                </a:lnTo>
                <a:lnTo>
                  <a:pt x="16329" y="11363"/>
                </a:lnTo>
                <a:lnTo>
                  <a:pt x="16392" y="11263"/>
                </a:lnTo>
                <a:lnTo>
                  <a:pt x="16359" y="11243"/>
                </a:lnTo>
                <a:close/>
                <a:moveTo>
                  <a:pt x="14368" y="14384"/>
                </a:moveTo>
                <a:lnTo>
                  <a:pt x="14305" y="14483"/>
                </a:lnTo>
                <a:lnTo>
                  <a:pt x="14338" y="14504"/>
                </a:lnTo>
                <a:lnTo>
                  <a:pt x="14401" y="14405"/>
                </a:lnTo>
                <a:lnTo>
                  <a:pt x="14368" y="14384"/>
                </a:lnTo>
                <a:close/>
                <a:moveTo>
                  <a:pt x="16224" y="11528"/>
                </a:moveTo>
                <a:lnTo>
                  <a:pt x="16287" y="11429"/>
                </a:lnTo>
                <a:lnTo>
                  <a:pt x="16254" y="11408"/>
                </a:lnTo>
                <a:lnTo>
                  <a:pt x="16192" y="11507"/>
                </a:lnTo>
                <a:lnTo>
                  <a:pt x="16224" y="11528"/>
                </a:lnTo>
                <a:close/>
                <a:moveTo>
                  <a:pt x="14515" y="14152"/>
                </a:moveTo>
                <a:lnTo>
                  <a:pt x="14547" y="14173"/>
                </a:lnTo>
                <a:lnTo>
                  <a:pt x="14610" y="14074"/>
                </a:lnTo>
                <a:lnTo>
                  <a:pt x="14577" y="14053"/>
                </a:lnTo>
                <a:lnTo>
                  <a:pt x="14515" y="14152"/>
                </a:lnTo>
                <a:close/>
                <a:moveTo>
                  <a:pt x="14410" y="14318"/>
                </a:moveTo>
                <a:lnTo>
                  <a:pt x="14443" y="14338"/>
                </a:lnTo>
                <a:lnTo>
                  <a:pt x="14505" y="14239"/>
                </a:lnTo>
                <a:lnTo>
                  <a:pt x="14473" y="14219"/>
                </a:lnTo>
                <a:lnTo>
                  <a:pt x="14410" y="14318"/>
                </a:lnTo>
                <a:close/>
                <a:moveTo>
                  <a:pt x="14200" y="14648"/>
                </a:moveTo>
                <a:lnTo>
                  <a:pt x="14233" y="14669"/>
                </a:lnTo>
                <a:lnTo>
                  <a:pt x="14296" y="14570"/>
                </a:lnTo>
                <a:lnTo>
                  <a:pt x="14263" y="14549"/>
                </a:lnTo>
                <a:lnTo>
                  <a:pt x="14200" y="14648"/>
                </a:lnTo>
                <a:close/>
                <a:moveTo>
                  <a:pt x="16497" y="11098"/>
                </a:moveTo>
                <a:lnTo>
                  <a:pt x="16464" y="11077"/>
                </a:lnTo>
                <a:lnTo>
                  <a:pt x="16401" y="11176"/>
                </a:lnTo>
                <a:lnTo>
                  <a:pt x="16434" y="11197"/>
                </a:lnTo>
                <a:lnTo>
                  <a:pt x="16497" y="11098"/>
                </a:lnTo>
                <a:close/>
                <a:moveTo>
                  <a:pt x="14158" y="14715"/>
                </a:moveTo>
                <a:lnTo>
                  <a:pt x="14095" y="14814"/>
                </a:lnTo>
                <a:lnTo>
                  <a:pt x="14128" y="14834"/>
                </a:lnTo>
                <a:lnTo>
                  <a:pt x="14191" y="14735"/>
                </a:lnTo>
                <a:lnTo>
                  <a:pt x="14158" y="14715"/>
                </a:lnTo>
                <a:close/>
                <a:moveTo>
                  <a:pt x="16150" y="11573"/>
                </a:moveTo>
                <a:lnTo>
                  <a:pt x="16087" y="11672"/>
                </a:lnTo>
                <a:lnTo>
                  <a:pt x="16120" y="11693"/>
                </a:lnTo>
                <a:lnTo>
                  <a:pt x="16182" y="11594"/>
                </a:lnTo>
                <a:lnTo>
                  <a:pt x="16150" y="11573"/>
                </a:lnTo>
                <a:close/>
                <a:moveTo>
                  <a:pt x="16602" y="10933"/>
                </a:moveTo>
                <a:lnTo>
                  <a:pt x="16569" y="10912"/>
                </a:lnTo>
                <a:lnTo>
                  <a:pt x="16506" y="11011"/>
                </a:lnTo>
                <a:lnTo>
                  <a:pt x="16539" y="11032"/>
                </a:lnTo>
                <a:lnTo>
                  <a:pt x="16602" y="10933"/>
                </a:lnTo>
                <a:close/>
                <a:moveTo>
                  <a:pt x="15700" y="12354"/>
                </a:moveTo>
                <a:lnTo>
                  <a:pt x="15763" y="12255"/>
                </a:lnTo>
                <a:lnTo>
                  <a:pt x="15730" y="12235"/>
                </a:lnTo>
                <a:lnTo>
                  <a:pt x="15668" y="12334"/>
                </a:lnTo>
                <a:lnTo>
                  <a:pt x="15700" y="12354"/>
                </a:lnTo>
                <a:close/>
                <a:moveTo>
                  <a:pt x="15658" y="12421"/>
                </a:moveTo>
                <a:lnTo>
                  <a:pt x="15626" y="12400"/>
                </a:lnTo>
                <a:lnTo>
                  <a:pt x="15563" y="12499"/>
                </a:lnTo>
                <a:lnTo>
                  <a:pt x="15596" y="12520"/>
                </a:lnTo>
                <a:lnTo>
                  <a:pt x="15658" y="12421"/>
                </a:lnTo>
                <a:close/>
                <a:moveTo>
                  <a:pt x="15134" y="13247"/>
                </a:moveTo>
                <a:lnTo>
                  <a:pt x="15101" y="13227"/>
                </a:lnTo>
                <a:lnTo>
                  <a:pt x="15039" y="13326"/>
                </a:lnTo>
                <a:lnTo>
                  <a:pt x="15072" y="13346"/>
                </a:lnTo>
                <a:lnTo>
                  <a:pt x="15134" y="13247"/>
                </a:lnTo>
                <a:close/>
                <a:moveTo>
                  <a:pt x="15029" y="13413"/>
                </a:moveTo>
                <a:lnTo>
                  <a:pt x="14997" y="13392"/>
                </a:lnTo>
                <a:lnTo>
                  <a:pt x="14934" y="13491"/>
                </a:lnTo>
                <a:lnTo>
                  <a:pt x="14967" y="13512"/>
                </a:lnTo>
                <a:lnTo>
                  <a:pt x="15029" y="13413"/>
                </a:lnTo>
                <a:close/>
                <a:moveTo>
                  <a:pt x="16015" y="11858"/>
                </a:moveTo>
                <a:lnTo>
                  <a:pt x="16078" y="11759"/>
                </a:lnTo>
                <a:lnTo>
                  <a:pt x="16045" y="11739"/>
                </a:lnTo>
                <a:lnTo>
                  <a:pt x="15982" y="11838"/>
                </a:lnTo>
                <a:lnTo>
                  <a:pt x="16015" y="11858"/>
                </a:lnTo>
                <a:close/>
                <a:moveTo>
                  <a:pt x="15206" y="13061"/>
                </a:moveTo>
                <a:lnTo>
                  <a:pt x="15144" y="13160"/>
                </a:lnTo>
                <a:lnTo>
                  <a:pt x="15176" y="13181"/>
                </a:lnTo>
                <a:lnTo>
                  <a:pt x="15239" y="13082"/>
                </a:lnTo>
                <a:lnTo>
                  <a:pt x="15206" y="13061"/>
                </a:lnTo>
                <a:close/>
                <a:moveTo>
                  <a:pt x="15458" y="12664"/>
                </a:moveTo>
                <a:lnTo>
                  <a:pt x="15491" y="12685"/>
                </a:lnTo>
                <a:lnTo>
                  <a:pt x="15554" y="12586"/>
                </a:lnTo>
                <a:lnTo>
                  <a:pt x="15521" y="12565"/>
                </a:lnTo>
                <a:lnTo>
                  <a:pt x="15458" y="12664"/>
                </a:lnTo>
                <a:close/>
                <a:moveTo>
                  <a:pt x="14652" y="14008"/>
                </a:moveTo>
                <a:lnTo>
                  <a:pt x="14715" y="13909"/>
                </a:lnTo>
                <a:lnTo>
                  <a:pt x="14682" y="13888"/>
                </a:lnTo>
                <a:lnTo>
                  <a:pt x="14619" y="13987"/>
                </a:lnTo>
                <a:lnTo>
                  <a:pt x="14652" y="14008"/>
                </a:lnTo>
                <a:close/>
                <a:moveTo>
                  <a:pt x="15877" y="12003"/>
                </a:moveTo>
                <a:lnTo>
                  <a:pt x="15910" y="12024"/>
                </a:lnTo>
                <a:lnTo>
                  <a:pt x="15973" y="11925"/>
                </a:lnTo>
                <a:lnTo>
                  <a:pt x="15940" y="11904"/>
                </a:lnTo>
                <a:lnTo>
                  <a:pt x="15877" y="12003"/>
                </a:lnTo>
                <a:close/>
                <a:moveTo>
                  <a:pt x="14724" y="13822"/>
                </a:moveTo>
                <a:lnTo>
                  <a:pt x="14757" y="13842"/>
                </a:lnTo>
                <a:lnTo>
                  <a:pt x="14820" y="13743"/>
                </a:lnTo>
                <a:lnTo>
                  <a:pt x="14787" y="13723"/>
                </a:lnTo>
                <a:lnTo>
                  <a:pt x="14724" y="13822"/>
                </a:lnTo>
                <a:close/>
                <a:moveTo>
                  <a:pt x="14862" y="13677"/>
                </a:moveTo>
                <a:lnTo>
                  <a:pt x="14925" y="13578"/>
                </a:lnTo>
                <a:lnTo>
                  <a:pt x="14892" y="13557"/>
                </a:lnTo>
                <a:lnTo>
                  <a:pt x="14829" y="13656"/>
                </a:lnTo>
                <a:lnTo>
                  <a:pt x="14862" y="13677"/>
                </a:lnTo>
                <a:close/>
                <a:moveTo>
                  <a:pt x="15344" y="12917"/>
                </a:moveTo>
                <a:lnTo>
                  <a:pt x="15311" y="12896"/>
                </a:lnTo>
                <a:lnTo>
                  <a:pt x="15248" y="12995"/>
                </a:lnTo>
                <a:lnTo>
                  <a:pt x="15281" y="13016"/>
                </a:lnTo>
                <a:lnTo>
                  <a:pt x="15344" y="12917"/>
                </a:lnTo>
                <a:close/>
                <a:moveTo>
                  <a:pt x="15772" y="12168"/>
                </a:moveTo>
                <a:lnTo>
                  <a:pt x="15805" y="12189"/>
                </a:lnTo>
                <a:lnTo>
                  <a:pt x="15868" y="12090"/>
                </a:lnTo>
                <a:lnTo>
                  <a:pt x="15835" y="12069"/>
                </a:lnTo>
                <a:lnTo>
                  <a:pt x="15772" y="12168"/>
                </a:lnTo>
                <a:close/>
                <a:moveTo>
                  <a:pt x="15416" y="12731"/>
                </a:moveTo>
                <a:lnTo>
                  <a:pt x="15353" y="12830"/>
                </a:lnTo>
                <a:lnTo>
                  <a:pt x="15386" y="12850"/>
                </a:lnTo>
                <a:lnTo>
                  <a:pt x="15449" y="12751"/>
                </a:lnTo>
                <a:lnTo>
                  <a:pt x="15416" y="12731"/>
                </a:lnTo>
                <a:close/>
                <a:moveTo>
                  <a:pt x="12523" y="17294"/>
                </a:moveTo>
                <a:lnTo>
                  <a:pt x="12556" y="17314"/>
                </a:lnTo>
                <a:lnTo>
                  <a:pt x="12619" y="17215"/>
                </a:lnTo>
                <a:lnTo>
                  <a:pt x="12586" y="17195"/>
                </a:lnTo>
                <a:lnTo>
                  <a:pt x="12523" y="17294"/>
                </a:lnTo>
                <a:close/>
                <a:moveTo>
                  <a:pt x="12691" y="17029"/>
                </a:moveTo>
                <a:lnTo>
                  <a:pt x="12628" y="17128"/>
                </a:lnTo>
                <a:lnTo>
                  <a:pt x="12661" y="17149"/>
                </a:lnTo>
                <a:lnTo>
                  <a:pt x="12723" y="17050"/>
                </a:lnTo>
                <a:lnTo>
                  <a:pt x="12691" y="17029"/>
                </a:lnTo>
                <a:close/>
                <a:moveTo>
                  <a:pt x="12733" y="16963"/>
                </a:moveTo>
                <a:lnTo>
                  <a:pt x="12765" y="16984"/>
                </a:lnTo>
                <a:lnTo>
                  <a:pt x="12828" y="16885"/>
                </a:lnTo>
                <a:lnTo>
                  <a:pt x="12796" y="16864"/>
                </a:lnTo>
                <a:lnTo>
                  <a:pt x="12733" y="16963"/>
                </a:lnTo>
                <a:close/>
                <a:moveTo>
                  <a:pt x="12514" y="17381"/>
                </a:moveTo>
                <a:lnTo>
                  <a:pt x="12481" y="17360"/>
                </a:lnTo>
                <a:lnTo>
                  <a:pt x="12418" y="17459"/>
                </a:lnTo>
                <a:lnTo>
                  <a:pt x="12451" y="17480"/>
                </a:lnTo>
                <a:lnTo>
                  <a:pt x="12514" y="17381"/>
                </a:lnTo>
                <a:close/>
                <a:moveTo>
                  <a:pt x="13949" y="15045"/>
                </a:moveTo>
                <a:lnTo>
                  <a:pt x="13886" y="15144"/>
                </a:lnTo>
                <a:lnTo>
                  <a:pt x="13918" y="15165"/>
                </a:lnTo>
                <a:lnTo>
                  <a:pt x="13981" y="15066"/>
                </a:lnTo>
                <a:lnTo>
                  <a:pt x="13949" y="15045"/>
                </a:lnTo>
                <a:close/>
                <a:moveTo>
                  <a:pt x="14023" y="15000"/>
                </a:moveTo>
                <a:lnTo>
                  <a:pt x="14086" y="14901"/>
                </a:lnTo>
                <a:lnTo>
                  <a:pt x="14053" y="14880"/>
                </a:lnTo>
                <a:lnTo>
                  <a:pt x="13991" y="14979"/>
                </a:lnTo>
                <a:lnTo>
                  <a:pt x="14023" y="15000"/>
                </a:lnTo>
                <a:close/>
                <a:moveTo>
                  <a:pt x="13143" y="16389"/>
                </a:moveTo>
                <a:lnTo>
                  <a:pt x="13110" y="16368"/>
                </a:lnTo>
                <a:lnTo>
                  <a:pt x="13047" y="16467"/>
                </a:lnTo>
                <a:lnTo>
                  <a:pt x="13080" y="16488"/>
                </a:lnTo>
                <a:lnTo>
                  <a:pt x="13143" y="16389"/>
                </a:lnTo>
                <a:close/>
                <a:moveTo>
                  <a:pt x="13667" y="15562"/>
                </a:moveTo>
                <a:lnTo>
                  <a:pt x="13634" y="15541"/>
                </a:lnTo>
                <a:lnTo>
                  <a:pt x="13571" y="15640"/>
                </a:lnTo>
                <a:lnTo>
                  <a:pt x="13604" y="15661"/>
                </a:lnTo>
                <a:lnTo>
                  <a:pt x="13667" y="15562"/>
                </a:lnTo>
                <a:close/>
                <a:moveTo>
                  <a:pt x="13466" y="15806"/>
                </a:moveTo>
                <a:lnTo>
                  <a:pt x="13499" y="15826"/>
                </a:lnTo>
                <a:lnTo>
                  <a:pt x="13562" y="15727"/>
                </a:lnTo>
                <a:lnTo>
                  <a:pt x="13529" y="15707"/>
                </a:lnTo>
                <a:lnTo>
                  <a:pt x="13466" y="15806"/>
                </a:lnTo>
                <a:close/>
                <a:moveTo>
                  <a:pt x="13876" y="15231"/>
                </a:moveTo>
                <a:lnTo>
                  <a:pt x="13844" y="15211"/>
                </a:lnTo>
                <a:lnTo>
                  <a:pt x="13781" y="15310"/>
                </a:lnTo>
                <a:lnTo>
                  <a:pt x="13814" y="15330"/>
                </a:lnTo>
                <a:lnTo>
                  <a:pt x="13876" y="15231"/>
                </a:lnTo>
                <a:close/>
                <a:moveTo>
                  <a:pt x="13676" y="15475"/>
                </a:moveTo>
                <a:lnTo>
                  <a:pt x="13709" y="15496"/>
                </a:lnTo>
                <a:lnTo>
                  <a:pt x="13772" y="15397"/>
                </a:lnTo>
                <a:lnTo>
                  <a:pt x="13739" y="15376"/>
                </a:lnTo>
                <a:lnTo>
                  <a:pt x="13676" y="15475"/>
                </a:lnTo>
                <a:close/>
                <a:moveTo>
                  <a:pt x="12942" y="16632"/>
                </a:moveTo>
                <a:lnTo>
                  <a:pt x="12975" y="16653"/>
                </a:lnTo>
                <a:lnTo>
                  <a:pt x="13038" y="16554"/>
                </a:lnTo>
                <a:lnTo>
                  <a:pt x="13005" y="16533"/>
                </a:lnTo>
                <a:lnTo>
                  <a:pt x="12942" y="16632"/>
                </a:lnTo>
                <a:close/>
                <a:moveTo>
                  <a:pt x="13257" y="16136"/>
                </a:moveTo>
                <a:lnTo>
                  <a:pt x="13290" y="16157"/>
                </a:lnTo>
                <a:lnTo>
                  <a:pt x="13352" y="16058"/>
                </a:lnTo>
                <a:lnTo>
                  <a:pt x="13320" y="16037"/>
                </a:lnTo>
                <a:lnTo>
                  <a:pt x="13257" y="16136"/>
                </a:lnTo>
                <a:close/>
                <a:moveTo>
                  <a:pt x="12933" y="16719"/>
                </a:moveTo>
                <a:lnTo>
                  <a:pt x="12900" y="16699"/>
                </a:lnTo>
                <a:lnTo>
                  <a:pt x="12837" y="16798"/>
                </a:lnTo>
                <a:lnTo>
                  <a:pt x="12870" y="16818"/>
                </a:lnTo>
                <a:lnTo>
                  <a:pt x="12933" y="16719"/>
                </a:lnTo>
                <a:close/>
                <a:moveTo>
                  <a:pt x="13215" y="16203"/>
                </a:moveTo>
                <a:lnTo>
                  <a:pt x="13152" y="16302"/>
                </a:lnTo>
                <a:lnTo>
                  <a:pt x="13185" y="16322"/>
                </a:lnTo>
                <a:lnTo>
                  <a:pt x="13248" y="16223"/>
                </a:lnTo>
                <a:lnTo>
                  <a:pt x="13215" y="16203"/>
                </a:lnTo>
                <a:close/>
                <a:moveTo>
                  <a:pt x="13424" y="15872"/>
                </a:moveTo>
                <a:lnTo>
                  <a:pt x="13362" y="15971"/>
                </a:lnTo>
                <a:lnTo>
                  <a:pt x="13394" y="15992"/>
                </a:lnTo>
                <a:lnTo>
                  <a:pt x="13457" y="15893"/>
                </a:lnTo>
                <a:lnTo>
                  <a:pt x="13424" y="15872"/>
                </a:lnTo>
                <a:close/>
                <a:moveTo>
                  <a:pt x="22398" y="14485"/>
                </a:moveTo>
                <a:lnTo>
                  <a:pt x="22436" y="14494"/>
                </a:lnTo>
                <a:lnTo>
                  <a:pt x="22463" y="14380"/>
                </a:lnTo>
                <a:lnTo>
                  <a:pt x="22425" y="14371"/>
                </a:lnTo>
                <a:lnTo>
                  <a:pt x="22398" y="14485"/>
                </a:lnTo>
                <a:close/>
                <a:moveTo>
                  <a:pt x="22353" y="14676"/>
                </a:moveTo>
                <a:lnTo>
                  <a:pt x="22391" y="14684"/>
                </a:lnTo>
                <a:lnTo>
                  <a:pt x="22418" y="14570"/>
                </a:lnTo>
                <a:lnTo>
                  <a:pt x="22380" y="14561"/>
                </a:lnTo>
                <a:lnTo>
                  <a:pt x="22353" y="14676"/>
                </a:lnTo>
                <a:close/>
                <a:moveTo>
                  <a:pt x="22508" y="14189"/>
                </a:moveTo>
                <a:lnTo>
                  <a:pt x="22470" y="14180"/>
                </a:lnTo>
                <a:lnTo>
                  <a:pt x="22443" y="14294"/>
                </a:lnTo>
                <a:lnTo>
                  <a:pt x="22481" y="14303"/>
                </a:lnTo>
                <a:lnTo>
                  <a:pt x="22508" y="14189"/>
                </a:lnTo>
                <a:close/>
                <a:moveTo>
                  <a:pt x="22533" y="13913"/>
                </a:moveTo>
                <a:lnTo>
                  <a:pt x="22571" y="13922"/>
                </a:lnTo>
                <a:lnTo>
                  <a:pt x="22598" y="13808"/>
                </a:lnTo>
                <a:lnTo>
                  <a:pt x="22560" y="13799"/>
                </a:lnTo>
                <a:lnTo>
                  <a:pt x="22533" y="13913"/>
                </a:lnTo>
                <a:close/>
                <a:moveTo>
                  <a:pt x="22553" y="13998"/>
                </a:moveTo>
                <a:lnTo>
                  <a:pt x="22515" y="13989"/>
                </a:lnTo>
                <a:lnTo>
                  <a:pt x="22488" y="14104"/>
                </a:lnTo>
                <a:lnTo>
                  <a:pt x="22526" y="14113"/>
                </a:lnTo>
                <a:lnTo>
                  <a:pt x="22553" y="13998"/>
                </a:lnTo>
                <a:close/>
                <a:moveTo>
                  <a:pt x="22373" y="14761"/>
                </a:moveTo>
                <a:lnTo>
                  <a:pt x="22335" y="14752"/>
                </a:lnTo>
                <a:lnTo>
                  <a:pt x="22308" y="14866"/>
                </a:lnTo>
                <a:lnTo>
                  <a:pt x="22346" y="14875"/>
                </a:lnTo>
                <a:lnTo>
                  <a:pt x="22373" y="14761"/>
                </a:lnTo>
                <a:close/>
                <a:moveTo>
                  <a:pt x="22579" y="13722"/>
                </a:moveTo>
                <a:lnTo>
                  <a:pt x="22616" y="13731"/>
                </a:lnTo>
                <a:lnTo>
                  <a:pt x="22643" y="13617"/>
                </a:lnTo>
                <a:lnTo>
                  <a:pt x="22606" y="13608"/>
                </a:lnTo>
                <a:lnTo>
                  <a:pt x="22579" y="13722"/>
                </a:lnTo>
                <a:close/>
                <a:moveTo>
                  <a:pt x="22328" y="14951"/>
                </a:moveTo>
                <a:lnTo>
                  <a:pt x="22290" y="14943"/>
                </a:lnTo>
                <a:lnTo>
                  <a:pt x="22263" y="15057"/>
                </a:lnTo>
                <a:lnTo>
                  <a:pt x="22301" y="15066"/>
                </a:lnTo>
                <a:lnTo>
                  <a:pt x="22328" y="14951"/>
                </a:lnTo>
                <a:close/>
                <a:moveTo>
                  <a:pt x="22238" y="15333"/>
                </a:moveTo>
                <a:lnTo>
                  <a:pt x="22200" y="15324"/>
                </a:lnTo>
                <a:lnTo>
                  <a:pt x="22173" y="15438"/>
                </a:lnTo>
                <a:lnTo>
                  <a:pt x="22211" y="15447"/>
                </a:lnTo>
                <a:lnTo>
                  <a:pt x="22238" y="15333"/>
                </a:lnTo>
                <a:close/>
                <a:moveTo>
                  <a:pt x="22283" y="15142"/>
                </a:moveTo>
                <a:lnTo>
                  <a:pt x="22245" y="15133"/>
                </a:lnTo>
                <a:lnTo>
                  <a:pt x="22218" y="15247"/>
                </a:lnTo>
                <a:lnTo>
                  <a:pt x="22256" y="15256"/>
                </a:lnTo>
                <a:lnTo>
                  <a:pt x="22283" y="15142"/>
                </a:lnTo>
                <a:close/>
                <a:moveTo>
                  <a:pt x="22959" y="12283"/>
                </a:moveTo>
                <a:lnTo>
                  <a:pt x="22921" y="12274"/>
                </a:lnTo>
                <a:lnTo>
                  <a:pt x="22894" y="12388"/>
                </a:lnTo>
                <a:lnTo>
                  <a:pt x="22932" y="12397"/>
                </a:lnTo>
                <a:lnTo>
                  <a:pt x="22959" y="12283"/>
                </a:lnTo>
                <a:close/>
                <a:moveTo>
                  <a:pt x="22914" y="12473"/>
                </a:moveTo>
                <a:lnTo>
                  <a:pt x="22876" y="12464"/>
                </a:lnTo>
                <a:lnTo>
                  <a:pt x="22849" y="12579"/>
                </a:lnTo>
                <a:lnTo>
                  <a:pt x="22887" y="12588"/>
                </a:lnTo>
                <a:lnTo>
                  <a:pt x="22914" y="12473"/>
                </a:lnTo>
                <a:close/>
                <a:moveTo>
                  <a:pt x="22939" y="12197"/>
                </a:moveTo>
                <a:lnTo>
                  <a:pt x="22977" y="12206"/>
                </a:lnTo>
                <a:lnTo>
                  <a:pt x="23004" y="12092"/>
                </a:lnTo>
                <a:lnTo>
                  <a:pt x="22966" y="12083"/>
                </a:lnTo>
                <a:lnTo>
                  <a:pt x="22939" y="12197"/>
                </a:lnTo>
                <a:close/>
                <a:moveTo>
                  <a:pt x="22688" y="13426"/>
                </a:moveTo>
                <a:lnTo>
                  <a:pt x="22651" y="13418"/>
                </a:lnTo>
                <a:lnTo>
                  <a:pt x="22624" y="13532"/>
                </a:lnTo>
                <a:lnTo>
                  <a:pt x="22661" y="13541"/>
                </a:lnTo>
                <a:lnTo>
                  <a:pt x="22688" y="13426"/>
                </a:lnTo>
                <a:close/>
                <a:moveTo>
                  <a:pt x="23011" y="11892"/>
                </a:moveTo>
                <a:lnTo>
                  <a:pt x="22984" y="12007"/>
                </a:lnTo>
                <a:lnTo>
                  <a:pt x="23022" y="12016"/>
                </a:lnTo>
                <a:lnTo>
                  <a:pt x="23049" y="11901"/>
                </a:lnTo>
                <a:lnTo>
                  <a:pt x="23011" y="11892"/>
                </a:lnTo>
                <a:close/>
                <a:moveTo>
                  <a:pt x="22831" y="12655"/>
                </a:moveTo>
                <a:lnTo>
                  <a:pt x="22804" y="12769"/>
                </a:lnTo>
                <a:lnTo>
                  <a:pt x="22842" y="12778"/>
                </a:lnTo>
                <a:lnTo>
                  <a:pt x="22869" y="12664"/>
                </a:lnTo>
                <a:lnTo>
                  <a:pt x="22831" y="12655"/>
                </a:lnTo>
                <a:close/>
                <a:moveTo>
                  <a:pt x="22759" y="12960"/>
                </a:moveTo>
                <a:lnTo>
                  <a:pt x="22796" y="12969"/>
                </a:lnTo>
                <a:lnTo>
                  <a:pt x="22823" y="12855"/>
                </a:lnTo>
                <a:lnTo>
                  <a:pt x="22786" y="12846"/>
                </a:lnTo>
                <a:lnTo>
                  <a:pt x="22759" y="12960"/>
                </a:lnTo>
                <a:close/>
                <a:moveTo>
                  <a:pt x="22733" y="13236"/>
                </a:moveTo>
                <a:lnTo>
                  <a:pt x="22696" y="13227"/>
                </a:lnTo>
                <a:lnTo>
                  <a:pt x="22669" y="13341"/>
                </a:lnTo>
                <a:lnTo>
                  <a:pt x="22706" y="13350"/>
                </a:lnTo>
                <a:lnTo>
                  <a:pt x="22733" y="13236"/>
                </a:lnTo>
                <a:close/>
                <a:moveTo>
                  <a:pt x="22714" y="13151"/>
                </a:moveTo>
                <a:lnTo>
                  <a:pt x="22751" y="13159"/>
                </a:lnTo>
                <a:lnTo>
                  <a:pt x="22778" y="13045"/>
                </a:lnTo>
                <a:lnTo>
                  <a:pt x="22741" y="13036"/>
                </a:lnTo>
                <a:lnTo>
                  <a:pt x="22714" y="13151"/>
                </a:lnTo>
                <a:close/>
                <a:moveTo>
                  <a:pt x="23094" y="11711"/>
                </a:moveTo>
                <a:lnTo>
                  <a:pt x="23056" y="11702"/>
                </a:lnTo>
                <a:lnTo>
                  <a:pt x="23029" y="11816"/>
                </a:lnTo>
                <a:lnTo>
                  <a:pt x="23067" y="11825"/>
                </a:lnTo>
                <a:lnTo>
                  <a:pt x="23094" y="11711"/>
                </a:lnTo>
                <a:close/>
                <a:moveTo>
                  <a:pt x="19964" y="16600"/>
                </a:moveTo>
                <a:lnTo>
                  <a:pt x="19978" y="16637"/>
                </a:lnTo>
                <a:lnTo>
                  <a:pt x="20088" y="16595"/>
                </a:lnTo>
                <a:lnTo>
                  <a:pt x="20074" y="16558"/>
                </a:lnTo>
                <a:lnTo>
                  <a:pt x="19964" y="16600"/>
                </a:lnTo>
                <a:close/>
                <a:moveTo>
                  <a:pt x="20147" y="16530"/>
                </a:moveTo>
                <a:lnTo>
                  <a:pt x="20161" y="16567"/>
                </a:lnTo>
                <a:lnTo>
                  <a:pt x="20271" y="16525"/>
                </a:lnTo>
                <a:lnTo>
                  <a:pt x="20257" y="16488"/>
                </a:lnTo>
                <a:lnTo>
                  <a:pt x="20147" y="16530"/>
                </a:lnTo>
                <a:close/>
                <a:moveTo>
                  <a:pt x="20330" y="16460"/>
                </a:moveTo>
                <a:lnTo>
                  <a:pt x="20344" y="16496"/>
                </a:lnTo>
                <a:lnTo>
                  <a:pt x="20454" y="16454"/>
                </a:lnTo>
                <a:lnTo>
                  <a:pt x="20440" y="16418"/>
                </a:lnTo>
                <a:lnTo>
                  <a:pt x="20330" y="16460"/>
                </a:lnTo>
                <a:close/>
                <a:moveTo>
                  <a:pt x="19781" y="16670"/>
                </a:moveTo>
                <a:lnTo>
                  <a:pt x="19795" y="16707"/>
                </a:lnTo>
                <a:lnTo>
                  <a:pt x="19905" y="16665"/>
                </a:lnTo>
                <a:lnTo>
                  <a:pt x="19891" y="16628"/>
                </a:lnTo>
                <a:lnTo>
                  <a:pt x="19781" y="16670"/>
                </a:lnTo>
                <a:close/>
                <a:moveTo>
                  <a:pt x="20513" y="16390"/>
                </a:moveTo>
                <a:lnTo>
                  <a:pt x="20527" y="16426"/>
                </a:lnTo>
                <a:lnTo>
                  <a:pt x="20637" y="16384"/>
                </a:lnTo>
                <a:lnTo>
                  <a:pt x="20623" y="16348"/>
                </a:lnTo>
                <a:lnTo>
                  <a:pt x="20513" y="16390"/>
                </a:lnTo>
                <a:close/>
                <a:moveTo>
                  <a:pt x="19598" y="16741"/>
                </a:moveTo>
                <a:lnTo>
                  <a:pt x="19612" y="16777"/>
                </a:lnTo>
                <a:lnTo>
                  <a:pt x="19721" y="16735"/>
                </a:lnTo>
                <a:lnTo>
                  <a:pt x="19708" y="16699"/>
                </a:lnTo>
                <a:lnTo>
                  <a:pt x="19598" y="16741"/>
                </a:lnTo>
                <a:close/>
                <a:moveTo>
                  <a:pt x="19415" y="16811"/>
                </a:moveTo>
                <a:lnTo>
                  <a:pt x="19429" y="16847"/>
                </a:lnTo>
                <a:lnTo>
                  <a:pt x="19538" y="16805"/>
                </a:lnTo>
                <a:lnTo>
                  <a:pt x="19524" y="16769"/>
                </a:lnTo>
                <a:lnTo>
                  <a:pt x="19415" y="16811"/>
                </a:lnTo>
                <a:close/>
                <a:moveTo>
                  <a:pt x="19232" y="16881"/>
                </a:moveTo>
                <a:lnTo>
                  <a:pt x="19246" y="16917"/>
                </a:lnTo>
                <a:lnTo>
                  <a:pt x="19355" y="16875"/>
                </a:lnTo>
                <a:lnTo>
                  <a:pt x="19341" y="16839"/>
                </a:lnTo>
                <a:lnTo>
                  <a:pt x="19232" y="16881"/>
                </a:lnTo>
                <a:close/>
                <a:moveTo>
                  <a:pt x="21612" y="15970"/>
                </a:moveTo>
                <a:lnTo>
                  <a:pt x="21626" y="16006"/>
                </a:lnTo>
                <a:lnTo>
                  <a:pt x="21736" y="15964"/>
                </a:lnTo>
                <a:lnTo>
                  <a:pt x="21722" y="15928"/>
                </a:lnTo>
                <a:lnTo>
                  <a:pt x="21612" y="15970"/>
                </a:lnTo>
                <a:close/>
                <a:moveTo>
                  <a:pt x="20697" y="16320"/>
                </a:moveTo>
                <a:lnTo>
                  <a:pt x="20710" y="16356"/>
                </a:lnTo>
                <a:lnTo>
                  <a:pt x="20820" y="16314"/>
                </a:lnTo>
                <a:lnTo>
                  <a:pt x="20806" y="16278"/>
                </a:lnTo>
                <a:lnTo>
                  <a:pt x="20697" y="16320"/>
                </a:lnTo>
                <a:close/>
                <a:moveTo>
                  <a:pt x="21429" y="16040"/>
                </a:moveTo>
                <a:lnTo>
                  <a:pt x="21443" y="16076"/>
                </a:lnTo>
                <a:lnTo>
                  <a:pt x="21553" y="16034"/>
                </a:lnTo>
                <a:lnTo>
                  <a:pt x="21539" y="15998"/>
                </a:lnTo>
                <a:lnTo>
                  <a:pt x="21429" y="16040"/>
                </a:lnTo>
                <a:close/>
                <a:moveTo>
                  <a:pt x="20880" y="16250"/>
                </a:moveTo>
                <a:lnTo>
                  <a:pt x="20894" y="16286"/>
                </a:lnTo>
                <a:lnTo>
                  <a:pt x="21003" y="16244"/>
                </a:lnTo>
                <a:lnTo>
                  <a:pt x="20989" y="16208"/>
                </a:lnTo>
                <a:lnTo>
                  <a:pt x="20880" y="16250"/>
                </a:lnTo>
                <a:close/>
                <a:moveTo>
                  <a:pt x="21063" y="16180"/>
                </a:moveTo>
                <a:lnTo>
                  <a:pt x="21077" y="16216"/>
                </a:lnTo>
                <a:lnTo>
                  <a:pt x="21186" y="16174"/>
                </a:lnTo>
                <a:lnTo>
                  <a:pt x="21172" y="16138"/>
                </a:lnTo>
                <a:lnTo>
                  <a:pt x="21063" y="16180"/>
                </a:lnTo>
                <a:close/>
                <a:moveTo>
                  <a:pt x="21246" y="16110"/>
                </a:moveTo>
                <a:lnTo>
                  <a:pt x="21260" y="16146"/>
                </a:lnTo>
                <a:lnTo>
                  <a:pt x="21369" y="16104"/>
                </a:lnTo>
                <a:lnTo>
                  <a:pt x="21356" y="16068"/>
                </a:lnTo>
                <a:lnTo>
                  <a:pt x="21246" y="16110"/>
                </a:lnTo>
                <a:close/>
                <a:moveTo>
                  <a:pt x="17584" y="17511"/>
                </a:moveTo>
                <a:lnTo>
                  <a:pt x="17597" y="17548"/>
                </a:lnTo>
                <a:lnTo>
                  <a:pt x="17707" y="17506"/>
                </a:lnTo>
                <a:lnTo>
                  <a:pt x="17693" y="17469"/>
                </a:lnTo>
                <a:lnTo>
                  <a:pt x="17584" y="17511"/>
                </a:lnTo>
                <a:close/>
                <a:moveTo>
                  <a:pt x="16961" y="17750"/>
                </a:moveTo>
                <a:lnTo>
                  <a:pt x="16887" y="17778"/>
                </a:lnTo>
                <a:cubicBezTo>
                  <a:pt x="16870" y="17743"/>
                  <a:pt x="16844" y="17713"/>
                  <a:pt x="16813" y="17690"/>
                </a:cubicBezTo>
                <a:lnTo>
                  <a:pt x="16850" y="17626"/>
                </a:lnTo>
                <a:lnTo>
                  <a:pt x="16817" y="17606"/>
                </a:lnTo>
                <a:lnTo>
                  <a:pt x="16780" y="17670"/>
                </a:lnTo>
                <a:cubicBezTo>
                  <a:pt x="16748" y="17654"/>
                  <a:pt x="16713" y="17645"/>
                  <a:pt x="16675" y="17645"/>
                </a:cubicBezTo>
                <a:cubicBezTo>
                  <a:pt x="16574" y="17645"/>
                  <a:pt x="16488" y="17709"/>
                  <a:pt x="16455" y="17799"/>
                </a:cubicBezTo>
                <a:lnTo>
                  <a:pt x="16370" y="17775"/>
                </a:lnTo>
                <a:lnTo>
                  <a:pt x="16359" y="17813"/>
                </a:lnTo>
                <a:lnTo>
                  <a:pt x="16444" y="17836"/>
                </a:lnTo>
                <a:cubicBezTo>
                  <a:pt x="16442" y="17850"/>
                  <a:pt x="16440" y="17865"/>
                  <a:pt x="16440" y="17880"/>
                </a:cubicBezTo>
                <a:cubicBezTo>
                  <a:pt x="16440" y="17953"/>
                  <a:pt x="16473" y="18019"/>
                  <a:pt x="16526" y="18062"/>
                </a:cubicBezTo>
                <a:lnTo>
                  <a:pt x="16460" y="18136"/>
                </a:lnTo>
                <a:lnTo>
                  <a:pt x="16489" y="18161"/>
                </a:lnTo>
                <a:lnTo>
                  <a:pt x="16558" y="18084"/>
                </a:lnTo>
                <a:cubicBezTo>
                  <a:pt x="16593" y="18104"/>
                  <a:pt x="16632" y="18115"/>
                  <a:pt x="16675" y="18115"/>
                </a:cubicBezTo>
                <a:cubicBezTo>
                  <a:pt x="16805" y="18115"/>
                  <a:pt x="16910" y="18010"/>
                  <a:pt x="16910" y="17880"/>
                </a:cubicBezTo>
                <a:cubicBezTo>
                  <a:pt x="16910" y="17857"/>
                  <a:pt x="16907" y="17835"/>
                  <a:pt x="16901" y="17814"/>
                </a:cubicBezTo>
                <a:lnTo>
                  <a:pt x="16975" y="17786"/>
                </a:lnTo>
                <a:lnTo>
                  <a:pt x="16961" y="17750"/>
                </a:lnTo>
                <a:close/>
                <a:moveTo>
                  <a:pt x="17767" y="17441"/>
                </a:moveTo>
                <a:lnTo>
                  <a:pt x="17781" y="17478"/>
                </a:lnTo>
                <a:lnTo>
                  <a:pt x="17890" y="17436"/>
                </a:lnTo>
                <a:lnTo>
                  <a:pt x="17876" y="17399"/>
                </a:lnTo>
                <a:lnTo>
                  <a:pt x="17767" y="17441"/>
                </a:lnTo>
                <a:close/>
                <a:moveTo>
                  <a:pt x="18682" y="17091"/>
                </a:moveTo>
                <a:lnTo>
                  <a:pt x="18696" y="17127"/>
                </a:lnTo>
                <a:lnTo>
                  <a:pt x="18806" y="17085"/>
                </a:lnTo>
                <a:lnTo>
                  <a:pt x="18792" y="17049"/>
                </a:lnTo>
                <a:lnTo>
                  <a:pt x="18682" y="17091"/>
                </a:lnTo>
                <a:close/>
                <a:moveTo>
                  <a:pt x="18316" y="17231"/>
                </a:moveTo>
                <a:lnTo>
                  <a:pt x="18330" y="17267"/>
                </a:lnTo>
                <a:lnTo>
                  <a:pt x="18440" y="17225"/>
                </a:lnTo>
                <a:lnTo>
                  <a:pt x="18426" y="17189"/>
                </a:lnTo>
                <a:lnTo>
                  <a:pt x="18316" y="17231"/>
                </a:lnTo>
                <a:close/>
                <a:moveTo>
                  <a:pt x="17950" y="17371"/>
                </a:moveTo>
                <a:lnTo>
                  <a:pt x="17964" y="17408"/>
                </a:lnTo>
                <a:lnTo>
                  <a:pt x="18073" y="17366"/>
                </a:lnTo>
                <a:lnTo>
                  <a:pt x="18060" y="17329"/>
                </a:lnTo>
                <a:lnTo>
                  <a:pt x="17950" y="17371"/>
                </a:lnTo>
                <a:close/>
                <a:moveTo>
                  <a:pt x="18499" y="17161"/>
                </a:moveTo>
                <a:lnTo>
                  <a:pt x="18513" y="17197"/>
                </a:lnTo>
                <a:lnTo>
                  <a:pt x="18623" y="17155"/>
                </a:lnTo>
                <a:lnTo>
                  <a:pt x="18609" y="17119"/>
                </a:lnTo>
                <a:lnTo>
                  <a:pt x="18499" y="17161"/>
                </a:lnTo>
                <a:close/>
                <a:moveTo>
                  <a:pt x="18133" y="17301"/>
                </a:moveTo>
                <a:lnTo>
                  <a:pt x="18147" y="17337"/>
                </a:lnTo>
                <a:lnTo>
                  <a:pt x="18257" y="17296"/>
                </a:lnTo>
                <a:lnTo>
                  <a:pt x="18243" y="17259"/>
                </a:lnTo>
                <a:lnTo>
                  <a:pt x="18133" y="17301"/>
                </a:lnTo>
                <a:close/>
                <a:moveTo>
                  <a:pt x="17401" y="17582"/>
                </a:moveTo>
                <a:lnTo>
                  <a:pt x="17414" y="17618"/>
                </a:lnTo>
                <a:lnTo>
                  <a:pt x="17524" y="17576"/>
                </a:lnTo>
                <a:lnTo>
                  <a:pt x="17510" y="17540"/>
                </a:lnTo>
                <a:lnTo>
                  <a:pt x="17401" y="17582"/>
                </a:lnTo>
                <a:close/>
                <a:moveTo>
                  <a:pt x="17034" y="17722"/>
                </a:moveTo>
                <a:lnTo>
                  <a:pt x="17048" y="17758"/>
                </a:lnTo>
                <a:lnTo>
                  <a:pt x="17158" y="17716"/>
                </a:lnTo>
                <a:lnTo>
                  <a:pt x="17144" y="17680"/>
                </a:lnTo>
                <a:lnTo>
                  <a:pt x="17034" y="17722"/>
                </a:lnTo>
                <a:close/>
                <a:moveTo>
                  <a:pt x="19049" y="16951"/>
                </a:moveTo>
                <a:lnTo>
                  <a:pt x="19062" y="16987"/>
                </a:lnTo>
                <a:lnTo>
                  <a:pt x="19172" y="16945"/>
                </a:lnTo>
                <a:lnTo>
                  <a:pt x="19158" y="16909"/>
                </a:lnTo>
                <a:lnTo>
                  <a:pt x="19049" y="16951"/>
                </a:lnTo>
                <a:close/>
                <a:moveTo>
                  <a:pt x="17217" y="17652"/>
                </a:moveTo>
                <a:lnTo>
                  <a:pt x="17231" y="17688"/>
                </a:lnTo>
                <a:lnTo>
                  <a:pt x="17341" y="17646"/>
                </a:lnTo>
                <a:lnTo>
                  <a:pt x="17327" y="17610"/>
                </a:lnTo>
                <a:lnTo>
                  <a:pt x="17217" y="17652"/>
                </a:lnTo>
                <a:close/>
                <a:moveTo>
                  <a:pt x="18865" y="17021"/>
                </a:moveTo>
                <a:lnTo>
                  <a:pt x="18879" y="17057"/>
                </a:lnTo>
                <a:lnTo>
                  <a:pt x="18989" y="17015"/>
                </a:lnTo>
                <a:lnTo>
                  <a:pt x="18975" y="16979"/>
                </a:lnTo>
                <a:lnTo>
                  <a:pt x="18865" y="17021"/>
                </a:lnTo>
                <a:close/>
                <a:moveTo>
                  <a:pt x="21172" y="15436"/>
                </a:moveTo>
                <a:lnTo>
                  <a:pt x="21060" y="15394"/>
                </a:lnTo>
                <a:lnTo>
                  <a:pt x="21047" y="15431"/>
                </a:lnTo>
                <a:lnTo>
                  <a:pt x="21158" y="15473"/>
                </a:lnTo>
                <a:lnTo>
                  <a:pt x="21172" y="15436"/>
                </a:lnTo>
                <a:close/>
                <a:moveTo>
                  <a:pt x="21358" y="15507"/>
                </a:moveTo>
                <a:lnTo>
                  <a:pt x="21247" y="15465"/>
                </a:lnTo>
                <a:lnTo>
                  <a:pt x="21233" y="15501"/>
                </a:lnTo>
                <a:lnTo>
                  <a:pt x="21344" y="15543"/>
                </a:lnTo>
                <a:lnTo>
                  <a:pt x="21358" y="15507"/>
                </a:lnTo>
                <a:close/>
                <a:moveTo>
                  <a:pt x="21544" y="15577"/>
                </a:moveTo>
                <a:lnTo>
                  <a:pt x="21433" y="15535"/>
                </a:lnTo>
                <a:lnTo>
                  <a:pt x="21419" y="15571"/>
                </a:lnTo>
                <a:lnTo>
                  <a:pt x="21530" y="15613"/>
                </a:lnTo>
                <a:lnTo>
                  <a:pt x="21544" y="15577"/>
                </a:lnTo>
                <a:close/>
                <a:moveTo>
                  <a:pt x="21730" y="15647"/>
                </a:moveTo>
                <a:lnTo>
                  <a:pt x="21619" y="15605"/>
                </a:lnTo>
                <a:lnTo>
                  <a:pt x="21605" y="15641"/>
                </a:lnTo>
                <a:lnTo>
                  <a:pt x="21716" y="15683"/>
                </a:lnTo>
                <a:lnTo>
                  <a:pt x="21730" y="15647"/>
                </a:lnTo>
                <a:close/>
                <a:moveTo>
                  <a:pt x="19311" y="14734"/>
                </a:moveTo>
                <a:lnTo>
                  <a:pt x="19200" y="14692"/>
                </a:lnTo>
                <a:lnTo>
                  <a:pt x="19186" y="14729"/>
                </a:lnTo>
                <a:lnTo>
                  <a:pt x="19297" y="14771"/>
                </a:lnTo>
                <a:lnTo>
                  <a:pt x="19311" y="14734"/>
                </a:lnTo>
                <a:close/>
                <a:moveTo>
                  <a:pt x="20241" y="15085"/>
                </a:moveTo>
                <a:lnTo>
                  <a:pt x="20130" y="15043"/>
                </a:lnTo>
                <a:lnTo>
                  <a:pt x="20117" y="15080"/>
                </a:lnTo>
                <a:lnTo>
                  <a:pt x="20228" y="15122"/>
                </a:lnTo>
                <a:lnTo>
                  <a:pt x="20241" y="15085"/>
                </a:lnTo>
                <a:close/>
                <a:moveTo>
                  <a:pt x="20986" y="15366"/>
                </a:moveTo>
                <a:lnTo>
                  <a:pt x="20874" y="15324"/>
                </a:lnTo>
                <a:lnTo>
                  <a:pt x="20861" y="15361"/>
                </a:lnTo>
                <a:lnTo>
                  <a:pt x="20972" y="15403"/>
                </a:lnTo>
                <a:lnTo>
                  <a:pt x="20986" y="15366"/>
                </a:lnTo>
                <a:close/>
                <a:moveTo>
                  <a:pt x="20055" y="15015"/>
                </a:moveTo>
                <a:lnTo>
                  <a:pt x="19944" y="14973"/>
                </a:lnTo>
                <a:lnTo>
                  <a:pt x="19930" y="15010"/>
                </a:lnTo>
                <a:lnTo>
                  <a:pt x="20042" y="15052"/>
                </a:lnTo>
                <a:lnTo>
                  <a:pt x="20055" y="15015"/>
                </a:lnTo>
                <a:close/>
                <a:moveTo>
                  <a:pt x="19683" y="14875"/>
                </a:moveTo>
                <a:lnTo>
                  <a:pt x="19572" y="14833"/>
                </a:lnTo>
                <a:lnTo>
                  <a:pt x="19558" y="14869"/>
                </a:lnTo>
                <a:lnTo>
                  <a:pt x="19670" y="14911"/>
                </a:lnTo>
                <a:lnTo>
                  <a:pt x="19683" y="14875"/>
                </a:lnTo>
                <a:close/>
                <a:moveTo>
                  <a:pt x="19497" y="14805"/>
                </a:moveTo>
                <a:lnTo>
                  <a:pt x="19386" y="14763"/>
                </a:lnTo>
                <a:lnTo>
                  <a:pt x="19372" y="14799"/>
                </a:lnTo>
                <a:lnTo>
                  <a:pt x="19483" y="14841"/>
                </a:lnTo>
                <a:lnTo>
                  <a:pt x="19497" y="14805"/>
                </a:lnTo>
                <a:close/>
                <a:moveTo>
                  <a:pt x="19125" y="14664"/>
                </a:moveTo>
                <a:lnTo>
                  <a:pt x="19014" y="14622"/>
                </a:lnTo>
                <a:lnTo>
                  <a:pt x="19000" y="14659"/>
                </a:lnTo>
                <a:lnTo>
                  <a:pt x="19111" y="14701"/>
                </a:lnTo>
                <a:lnTo>
                  <a:pt x="19125" y="14664"/>
                </a:lnTo>
                <a:close/>
                <a:moveTo>
                  <a:pt x="19869" y="14945"/>
                </a:moveTo>
                <a:lnTo>
                  <a:pt x="19758" y="14903"/>
                </a:lnTo>
                <a:lnTo>
                  <a:pt x="19744" y="14939"/>
                </a:lnTo>
                <a:lnTo>
                  <a:pt x="19856" y="14981"/>
                </a:lnTo>
                <a:lnTo>
                  <a:pt x="19869" y="14945"/>
                </a:lnTo>
                <a:close/>
                <a:moveTo>
                  <a:pt x="20800" y="15296"/>
                </a:moveTo>
                <a:lnTo>
                  <a:pt x="20688" y="15254"/>
                </a:lnTo>
                <a:lnTo>
                  <a:pt x="20675" y="15290"/>
                </a:lnTo>
                <a:lnTo>
                  <a:pt x="20786" y="15332"/>
                </a:lnTo>
                <a:lnTo>
                  <a:pt x="20800" y="15296"/>
                </a:lnTo>
                <a:close/>
                <a:moveTo>
                  <a:pt x="20427" y="15156"/>
                </a:moveTo>
                <a:lnTo>
                  <a:pt x="20316" y="15114"/>
                </a:lnTo>
                <a:lnTo>
                  <a:pt x="20303" y="15150"/>
                </a:lnTo>
                <a:lnTo>
                  <a:pt x="20414" y="15192"/>
                </a:lnTo>
                <a:lnTo>
                  <a:pt x="20427" y="15156"/>
                </a:lnTo>
                <a:close/>
                <a:moveTo>
                  <a:pt x="20613" y="15226"/>
                </a:moveTo>
                <a:lnTo>
                  <a:pt x="20502" y="15184"/>
                </a:lnTo>
                <a:lnTo>
                  <a:pt x="20489" y="15220"/>
                </a:lnTo>
                <a:lnTo>
                  <a:pt x="20600" y="15262"/>
                </a:lnTo>
                <a:lnTo>
                  <a:pt x="20613" y="15226"/>
                </a:lnTo>
                <a:close/>
                <a:moveTo>
                  <a:pt x="18373" y="13991"/>
                </a:moveTo>
                <a:lnTo>
                  <a:pt x="18408" y="13974"/>
                </a:lnTo>
                <a:lnTo>
                  <a:pt x="18359" y="13870"/>
                </a:lnTo>
                <a:lnTo>
                  <a:pt x="18324" y="13887"/>
                </a:lnTo>
                <a:lnTo>
                  <a:pt x="18373" y="13991"/>
                </a:lnTo>
                <a:close/>
                <a:moveTo>
                  <a:pt x="18048" y="13300"/>
                </a:moveTo>
                <a:lnTo>
                  <a:pt x="18083" y="13284"/>
                </a:lnTo>
                <a:lnTo>
                  <a:pt x="18034" y="13180"/>
                </a:lnTo>
                <a:lnTo>
                  <a:pt x="17999" y="13197"/>
                </a:lnTo>
                <a:lnTo>
                  <a:pt x="18048" y="13300"/>
                </a:lnTo>
                <a:close/>
                <a:moveTo>
                  <a:pt x="18210" y="13646"/>
                </a:moveTo>
                <a:lnTo>
                  <a:pt x="18245" y="13629"/>
                </a:lnTo>
                <a:lnTo>
                  <a:pt x="18196" y="13525"/>
                </a:lnTo>
                <a:lnTo>
                  <a:pt x="18161" y="13542"/>
                </a:lnTo>
                <a:lnTo>
                  <a:pt x="18210" y="13646"/>
                </a:lnTo>
                <a:close/>
                <a:moveTo>
                  <a:pt x="17478" y="12093"/>
                </a:moveTo>
                <a:lnTo>
                  <a:pt x="17513" y="12076"/>
                </a:lnTo>
                <a:lnTo>
                  <a:pt x="17464" y="11972"/>
                </a:lnTo>
                <a:lnTo>
                  <a:pt x="17429" y="11989"/>
                </a:lnTo>
                <a:lnTo>
                  <a:pt x="17478" y="12093"/>
                </a:lnTo>
                <a:close/>
                <a:moveTo>
                  <a:pt x="17641" y="12438"/>
                </a:moveTo>
                <a:lnTo>
                  <a:pt x="17676" y="12421"/>
                </a:lnTo>
                <a:lnTo>
                  <a:pt x="17627" y="12317"/>
                </a:lnTo>
                <a:lnTo>
                  <a:pt x="17592" y="12334"/>
                </a:lnTo>
                <a:lnTo>
                  <a:pt x="17641" y="12438"/>
                </a:lnTo>
                <a:close/>
                <a:moveTo>
                  <a:pt x="17315" y="11747"/>
                </a:moveTo>
                <a:lnTo>
                  <a:pt x="17350" y="11731"/>
                </a:lnTo>
                <a:lnTo>
                  <a:pt x="17301" y="11627"/>
                </a:lnTo>
                <a:lnTo>
                  <a:pt x="17266" y="11644"/>
                </a:lnTo>
                <a:lnTo>
                  <a:pt x="17315" y="11747"/>
                </a:lnTo>
                <a:close/>
                <a:moveTo>
                  <a:pt x="17885" y="12955"/>
                </a:moveTo>
                <a:lnTo>
                  <a:pt x="17920" y="12939"/>
                </a:lnTo>
                <a:lnTo>
                  <a:pt x="17871" y="12835"/>
                </a:lnTo>
                <a:lnTo>
                  <a:pt x="17836" y="12851"/>
                </a:lnTo>
                <a:lnTo>
                  <a:pt x="17885" y="12955"/>
                </a:lnTo>
                <a:close/>
                <a:moveTo>
                  <a:pt x="17152" y="11402"/>
                </a:moveTo>
                <a:lnTo>
                  <a:pt x="17187" y="11386"/>
                </a:lnTo>
                <a:lnTo>
                  <a:pt x="17138" y="11282"/>
                </a:lnTo>
                <a:lnTo>
                  <a:pt x="17103" y="11298"/>
                </a:lnTo>
                <a:lnTo>
                  <a:pt x="17152" y="11402"/>
                </a:lnTo>
                <a:close/>
                <a:moveTo>
                  <a:pt x="17233" y="11575"/>
                </a:moveTo>
                <a:lnTo>
                  <a:pt x="17269" y="11558"/>
                </a:lnTo>
                <a:lnTo>
                  <a:pt x="17220" y="11454"/>
                </a:lnTo>
                <a:lnTo>
                  <a:pt x="17184" y="11471"/>
                </a:lnTo>
                <a:lnTo>
                  <a:pt x="17233" y="11575"/>
                </a:lnTo>
                <a:close/>
                <a:moveTo>
                  <a:pt x="18129" y="13473"/>
                </a:moveTo>
                <a:lnTo>
                  <a:pt x="18164" y="13456"/>
                </a:lnTo>
                <a:lnTo>
                  <a:pt x="18115" y="13353"/>
                </a:lnTo>
                <a:lnTo>
                  <a:pt x="18080" y="13369"/>
                </a:lnTo>
                <a:lnTo>
                  <a:pt x="18129" y="13473"/>
                </a:lnTo>
                <a:close/>
                <a:moveTo>
                  <a:pt x="17966" y="13128"/>
                </a:moveTo>
                <a:lnTo>
                  <a:pt x="18001" y="13111"/>
                </a:lnTo>
                <a:lnTo>
                  <a:pt x="17952" y="13007"/>
                </a:lnTo>
                <a:lnTo>
                  <a:pt x="17917" y="13024"/>
                </a:lnTo>
                <a:lnTo>
                  <a:pt x="17966" y="13128"/>
                </a:lnTo>
                <a:close/>
                <a:moveTo>
                  <a:pt x="18292" y="13818"/>
                </a:moveTo>
                <a:lnTo>
                  <a:pt x="18327" y="13802"/>
                </a:lnTo>
                <a:lnTo>
                  <a:pt x="18278" y="13698"/>
                </a:lnTo>
                <a:lnTo>
                  <a:pt x="18243" y="13714"/>
                </a:lnTo>
                <a:lnTo>
                  <a:pt x="18292" y="13818"/>
                </a:lnTo>
                <a:close/>
                <a:moveTo>
                  <a:pt x="18455" y="14163"/>
                </a:moveTo>
                <a:lnTo>
                  <a:pt x="18490" y="14147"/>
                </a:lnTo>
                <a:lnTo>
                  <a:pt x="18441" y="14043"/>
                </a:lnTo>
                <a:lnTo>
                  <a:pt x="18406" y="14059"/>
                </a:lnTo>
                <a:lnTo>
                  <a:pt x="18455" y="14163"/>
                </a:lnTo>
                <a:close/>
                <a:moveTo>
                  <a:pt x="17396" y="11920"/>
                </a:moveTo>
                <a:lnTo>
                  <a:pt x="17431" y="11903"/>
                </a:lnTo>
                <a:lnTo>
                  <a:pt x="17382" y="11800"/>
                </a:lnTo>
                <a:lnTo>
                  <a:pt x="17347" y="11816"/>
                </a:lnTo>
                <a:lnTo>
                  <a:pt x="17396" y="11920"/>
                </a:lnTo>
                <a:close/>
                <a:moveTo>
                  <a:pt x="17024" y="11041"/>
                </a:moveTo>
                <a:lnTo>
                  <a:pt x="16975" y="10937"/>
                </a:lnTo>
                <a:lnTo>
                  <a:pt x="16940" y="10953"/>
                </a:lnTo>
                <a:lnTo>
                  <a:pt x="16989" y="11057"/>
                </a:lnTo>
                <a:lnTo>
                  <a:pt x="17024" y="11041"/>
                </a:lnTo>
                <a:close/>
                <a:moveTo>
                  <a:pt x="17071" y="11230"/>
                </a:moveTo>
                <a:lnTo>
                  <a:pt x="17106" y="11213"/>
                </a:lnTo>
                <a:lnTo>
                  <a:pt x="17057" y="11109"/>
                </a:lnTo>
                <a:lnTo>
                  <a:pt x="17022" y="11126"/>
                </a:lnTo>
                <a:lnTo>
                  <a:pt x="17071" y="11230"/>
                </a:lnTo>
                <a:close/>
                <a:moveTo>
                  <a:pt x="17722" y="12610"/>
                </a:moveTo>
                <a:lnTo>
                  <a:pt x="17757" y="12594"/>
                </a:lnTo>
                <a:lnTo>
                  <a:pt x="17708" y="12490"/>
                </a:lnTo>
                <a:lnTo>
                  <a:pt x="17673" y="12506"/>
                </a:lnTo>
                <a:lnTo>
                  <a:pt x="17722" y="12610"/>
                </a:lnTo>
                <a:close/>
                <a:moveTo>
                  <a:pt x="17803" y="12783"/>
                </a:moveTo>
                <a:lnTo>
                  <a:pt x="17838" y="12766"/>
                </a:lnTo>
                <a:lnTo>
                  <a:pt x="17789" y="12662"/>
                </a:lnTo>
                <a:lnTo>
                  <a:pt x="17754" y="12679"/>
                </a:lnTo>
                <a:lnTo>
                  <a:pt x="17803" y="12783"/>
                </a:lnTo>
                <a:close/>
                <a:moveTo>
                  <a:pt x="17559" y="12265"/>
                </a:moveTo>
                <a:lnTo>
                  <a:pt x="17594" y="12249"/>
                </a:lnTo>
                <a:lnTo>
                  <a:pt x="17545" y="12145"/>
                </a:lnTo>
                <a:lnTo>
                  <a:pt x="17510" y="12161"/>
                </a:lnTo>
                <a:lnTo>
                  <a:pt x="17559" y="12265"/>
                </a:lnTo>
                <a:close/>
                <a:moveTo>
                  <a:pt x="22843" y="15953"/>
                </a:moveTo>
                <a:lnTo>
                  <a:pt x="22956" y="15973"/>
                </a:lnTo>
                <a:lnTo>
                  <a:pt x="22962" y="15934"/>
                </a:lnTo>
                <a:lnTo>
                  <a:pt x="22849" y="15915"/>
                </a:lnTo>
                <a:lnTo>
                  <a:pt x="22843" y="15953"/>
                </a:lnTo>
                <a:close/>
                <a:moveTo>
                  <a:pt x="23218" y="16017"/>
                </a:moveTo>
                <a:lnTo>
                  <a:pt x="23331" y="16037"/>
                </a:lnTo>
                <a:lnTo>
                  <a:pt x="23338" y="15999"/>
                </a:lnTo>
                <a:lnTo>
                  <a:pt x="23225" y="15979"/>
                </a:lnTo>
                <a:lnTo>
                  <a:pt x="23218" y="16017"/>
                </a:lnTo>
                <a:close/>
                <a:moveTo>
                  <a:pt x="23406" y="16050"/>
                </a:moveTo>
                <a:lnTo>
                  <a:pt x="23519" y="16069"/>
                </a:lnTo>
                <a:lnTo>
                  <a:pt x="23526" y="16031"/>
                </a:lnTo>
                <a:lnTo>
                  <a:pt x="23413" y="16011"/>
                </a:lnTo>
                <a:lnTo>
                  <a:pt x="23406" y="16050"/>
                </a:lnTo>
                <a:close/>
                <a:moveTo>
                  <a:pt x="22655" y="15921"/>
                </a:moveTo>
                <a:lnTo>
                  <a:pt x="22768" y="15940"/>
                </a:lnTo>
                <a:lnTo>
                  <a:pt x="22775" y="15902"/>
                </a:lnTo>
                <a:lnTo>
                  <a:pt x="22662" y="15883"/>
                </a:lnTo>
                <a:lnTo>
                  <a:pt x="22655" y="15921"/>
                </a:lnTo>
                <a:close/>
                <a:moveTo>
                  <a:pt x="23031" y="15985"/>
                </a:moveTo>
                <a:lnTo>
                  <a:pt x="23144" y="16005"/>
                </a:lnTo>
                <a:lnTo>
                  <a:pt x="23150" y="15966"/>
                </a:lnTo>
                <a:lnTo>
                  <a:pt x="23037" y="15947"/>
                </a:lnTo>
                <a:lnTo>
                  <a:pt x="23031" y="15985"/>
                </a:lnTo>
                <a:close/>
                <a:moveTo>
                  <a:pt x="22467" y="15889"/>
                </a:moveTo>
                <a:lnTo>
                  <a:pt x="22580" y="15908"/>
                </a:lnTo>
                <a:lnTo>
                  <a:pt x="22587" y="15870"/>
                </a:lnTo>
                <a:lnTo>
                  <a:pt x="22474" y="15851"/>
                </a:lnTo>
                <a:lnTo>
                  <a:pt x="22467" y="15889"/>
                </a:lnTo>
                <a:close/>
                <a:moveTo>
                  <a:pt x="24720" y="16275"/>
                </a:moveTo>
                <a:lnTo>
                  <a:pt x="24833" y="16294"/>
                </a:lnTo>
                <a:lnTo>
                  <a:pt x="24840" y="16256"/>
                </a:lnTo>
                <a:lnTo>
                  <a:pt x="24727" y="16236"/>
                </a:lnTo>
                <a:lnTo>
                  <a:pt x="24720" y="16275"/>
                </a:lnTo>
                <a:close/>
                <a:moveTo>
                  <a:pt x="24533" y="16242"/>
                </a:moveTo>
                <a:lnTo>
                  <a:pt x="24646" y="16262"/>
                </a:lnTo>
                <a:lnTo>
                  <a:pt x="24652" y="16224"/>
                </a:lnTo>
                <a:lnTo>
                  <a:pt x="24539" y="16204"/>
                </a:lnTo>
                <a:lnTo>
                  <a:pt x="24533" y="16242"/>
                </a:lnTo>
                <a:close/>
                <a:moveTo>
                  <a:pt x="24908" y="16307"/>
                </a:moveTo>
                <a:lnTo>
                  <a:pt x="25021" y="16326"/>
                </a:lnTo>
                <a:lnTo>
                  <a:pt x="25028" y="16288"/>
                </a:lnTo>
                <a:lnTo>
                  <a:pt x="24915" y="16268"/>
                </a:lnTo>
                <a:lnTo>
                  <a:pt x="24908" y="16307"/>
                </a:lnTo>
                <a:close/>
                <a:moveTo>
                  <a:pt x="24345" y="16210"/>
                </a:moveTo>
                <a:lnTo>
                  <a:pt x="24458" y="16230"/>
                </a:lnTo>
                <a:lnTo>
                  <a:pt x="24464" y="16191"/>
                </a:lnTo>
                <a:lnTo>
                  <a:pt x="24351" y="16172"/>
                </a:lnTo>
                <a:lnTo>
                  <a:pt x="24345" y="16210"/>
                </a:lnTo>
                <a:close/>
                <a:moveTo>
                  <a:pt x="23782" y="16114"/>
                </a:moveTo>
                <a:lnTo>
                  <a:pt x="23895" y="16133"/>
                </a:lnTo>
                <a:lnTo>
                  <a:pt x="23901" y="16095"/>
                </a:lnTo>
                <a:lnTo>
                  <a:pt x="23788" y="16076"/>
                </a:lnTo>
                <a:lnTo>
                  <a:pt x="23782" y="16114"/>
                </a:lnTo>
                <a:close/>
                <a:moveTo>
                  <a:pt x="23594" y="16082"/>
                </a:moveTo>
                <a:lnTo>
                  <a:pt x="23707" y="16101"/>
                </a:lnTo>
                <a:lnTo>
                  <a:pt x="23713" y="16063"/>
                </a:lnTo>
                <a:lnTo>
                  <a:pt x="23600" y="16043"/>
                </a:lnTo>
                <a:lnTo>
                  <a:pt x="23594" y="16082"/>
                </a:lnTo>
                <a:close/>
                <a:moveTo>
                  <a:pt x="23969" y="16146"/>
                </a:moveTo>
                <a:lnTo>
                  <a:pt x="24082" y="16165"/>
                </a:lnTo>
                <a:lnTo>
                  <a:pt x="24089" y="16127"/>
                </a:lnTo>
                <a:lnTo>
                  <a:pt x="23976" y="16108"/>
                </a:lnTo>
                <a:lnTo>
                  <a:pt x="23969" y="16146"/>
                </a:lnTo>
                <a:close/>
                <a:moveTo>
                  <a:pt x="24157" y="16178"/>
                </a:moveTo>
                <a:lnTo>
                  <a:pt x="24270" y="16197"/>
                </a:lnTo>
                <a:lnTo>
                  <a:pt x="24277" y="16159"/>
                </a:lnTo>
                <a:lnTo>
                  <a:pt x="24164" y="16140"/>
                </a:lnTo>
                <a:lnTo>
                  <a:pt x="24157" y="16178"/>
                </a:lnTo>
                <a:close/>
                <a:moveTo>
                  <a:pt x="15708" y="17591"/>
                </a:moveTo>
                <a:lnTo>
                  <a:pt x="15592" y="17559"/>
                </a:lnTo>
                <a:lnTo>
                  <a:pt x="15582" y="17597"/>
                </a:lnTo>
                <a:lnTo>
                  <a:pt x="15698" y="17629"/>
                </a:lnTo>
                <a:lnTo>
                  <a:pt x="15708" y="17591"/>
                </a:lnTo>
                <a:close/>
                <a:moveTo>
                  <a:pt x="15387" y="17543"/>
                </a:moveTo>
                <a:lnTo>
                  <a:pt x="15503" y="17575"/>
                </a:lnTo>
                <a:lnTo>
                  <a:pt x="15514" y="17538"/>
                </a:lnTo>
                <a:lnTo>
                  <a:pt x="15398" y="17505"/>
                </a:lnTo>
                <a:lnTo>
                  <a:pt x="15387" y="17543"/>
                </a:lnTo>
                <a:close/>
                <a:moveTo>
                  <a:pt x="14999" y="17435"/>
                </a:moveTo>
                <a:lnTo>
                  <a:pt x="15114" y="17467"/>
                </a:lnTo>
                <a:lnTo>
                  <a:pt x="15125" y="17430"/>
                </a:lnTo>
                <a:lnTo>
                  <a:pt x="15009" y="17397"/>
                </a:lnTo>
                <a:lnTo>
                  <a:pt x="14999" y="17435"/>
                </a:lnTo>
                <a:close/>
                <a:moveTo>
                  <a:pt x="15193" y="17489"/>
                </a:moveTo>
                <a:lnTo>
                  <a:pt x="15309" y="17521"/>
                </a:lnTo>
                <a:lnTo>
                  <a:pt x="15319" y="17484"/>
                </a:lnTo>
                <a:lnTo>
                  <a:pt x="15203" y="17451"/>
                </a:lnTo>
                <a:lnTo>
                  <a:pt x="15193" y="17489"/>
                </a:lnTo>
                <a:close/>
                <a:moveTo>
                  <a:pt x="15903" y="17645"/>
                </a:moveTo>
                <a:lnTo>
                  <a:pt x="15787" y="17613"/>
                </a:lnTo>
                <a:lnTo>
                  <a:pt x="15776" y="17651"/>
                </a:lnTo>
                <a:lnTo>
                  <a:pt x="15892" y="17683"/>
                </a:lnTo>
                <a:lnTo>
                  <a:pt x="15903" y="17645"/>
                </a:lnTo>
                <a:close/>
                <a:moveTo>
                  <a:pt x="16291" y="17753"/>
                </a:moveTo>
                <a:lnTo>
                  <a:pt x="16176" y="17721"/>
                </a:lnTo>
                <a:lnTo>
                  <a:pt x="16165" y="17759"/>
                </a:lnTo>
                <a:lnTo>
                  <a:pt x="16281" y="17791"/>
                </a:lnTo>
                <a:lnTo>
                  <a:pt x="16291" y="17753"/>
                </a:lnTo>
                <a:close/>
                <a:moveTo>
                  <a:pt x="16097" y="17699"/>
                </a:moveTo>
                <a:lnTo>
                  <a:pt x="15981" y="17667"/>
                </a:lnTo>
                <a:lnTo>
                  <a:pt x="15971" y="17705"/>
                </a:lnTo>
                <a:lnTo>
                  <a:pt x="16087" y="17737"/>
                </a:lnTo>
                <a:lnTo>
                  <a:pt x="16097" y="17699"/>
                </a:lnTo>
                <a:close/>
                <a:moveTo>
                  <a:pt x="9411" y="3370"/>
                </a:moveTo>
                <a:lnTo>
                  <a:pt x="9396" y="3334"/>
                </a:lnTo>
                <a:lnTo>
                  <a:pt x="9289" y="3379"/>
                </a:lnTo>
                <a:lnTo>
                  <a:pt x="9304" y="3415"/>
                </a:lnTo>
                <a:lnTo>
                  <a:pt x="9411" y="3370"/>
                </a:lnTo>
                <a:close/>
                <a:moveTo>
                  <a:pt x="8933" y="3528"/>
                </a:moveTo>
                <a:lnTo>
                  <a:pt x="8948" y="3564"/>
                </a:lnTo>
                <a:lnTo>
                  <a:pt x="9055" y="3519"/>
                </a:lnTo>
                <a:lnTo>
                  <a:pt x="9040" y="3483"/>
                </a:lnTo>
                <a:lnTo>
                  <a:pt x="8933" y="3528"/>
                </a:lnTo>
                <a:close/>
                <a:moveTo>
                  <a:pt x="9589" y="3296"/>
                </a:moveTo>
                <a:lnTo>
                  <a:pt x="9574" y="3260"/>
                </a:lnTo>
                <a:lnTo>
                  <a:pt x="9468" y="3304"/>
                </a:lnTo>
                <a:lnTo>
                  <a:pt x="9482" y="3340"/>
                </a:lnTo>
                <a:lnTo>
                  <a:pt x="9589" y="3296"/>
                </a:lnTo>
                <a:close/>
                <a:moveTo>
                  <a:pt x="9768" y="3221"/>
                </a:moveTo>
                <a:lnTo>
                  <a:pt x="9753" y="3185"/>
                </a:lnTo>
                <a:lnTo>
                  <a:pt x="9646" y="3230"/>
                </a:lnTo>
                <a:lnTo>
                  <a:pt x="9661" y="3266"/>
                </a:lnTo>
                <a:lnTo>
                  <a:pt x="9768" y="3221"/>
                </a:lnTo>
                <a:close/>
                <a:moveTo>
                  <a:pt x="9824" y="3155"/>
                </a:moveTo>
                <a:lnTo>
                  <a:pt x="9839" y="3191"/>
                </a:lnTo>
                <a:lnTo>
                  <a:pt x="9946" y="3146"/>
                </a:lnTo>
                <a:lnTo>
                  <a:pt x="9931" y="3111"/>
                </a:lnTo>
                <a:lnTo>
                  <a:pt x="9824" y="3155"/>
                </a:lnTo>
                <a:close/>
                <a:moveTo>
                  <a:pt x="8399" y="3752"/>
                </a:moveTo>
                <a:lnTo>
                  <a:pt x="8414" y="3787"/>
                </a:lnTo>
                <a:lnTo>
                  <a:pt x="8521" y="3743"/>
                </a:lnTo>
                <a:lnTo>
                  <a:pt x="8506" y="3707"/>
                </a:lnTo>
                <a:lnTo>
                  <a:pt x="8399" y="3752"/>
                </a:lnTo>
                <a:close/>
                <a:moveTo>
                  <a:pt x="10195" y="3042"/>
                </a:moveTo>
                <a:lnTo>
                  <a:pt x="10302" y="2997"/>
                </a:lnTo>
                <a:lnTo>
                  <a:pt x="10287" y="2962"/>
                </a:lnTo>
                <a:lnTo>
                  <a:pt x="10180" y="3006"/>
                </a:lnTo>
                <a:lnTo>
                  <a:pt x="10195" y="3042"/>
                </a:lnTo>
                <a:close/>
                <a:moveTo>
                  <a:pt x="10002" y="3081"/>
                </a:moveTo>
                <a:lnTo>
                  <a:pt x="10017" y="3117"/>
                </a:lnTo>
                <a:lnTo>
                  <a:pt x="10124" y="3072"/>
                </a:lnTo>
                <a:lnTo>
                  <a:pt x="10109" y="3036"/>
                </a:lnTo>
                <a:lnTo>
                  <a:pt x="10002" y="3081"/>
                </a:lnTo>
                <a:close/>
                <a:moveTo>
                  <a:pt x="5387" y="5054"/>
                </a:moveTo>
                <a:lnTo>
                  <a:pt x="5494" y="5010"/>
                </a:lnTo>
                <a:lnTo>
                  <a:pt x="5479" y="4974"/>
                </a:lnTo>
                <a:lnTo>
                  <a:pt x="5372" y="5019"/>
                </a:lnTo>
                <a:lnTo>
                  <a:pt x="5387" y="5054"/>
                </a:lnTo>
                <a:close/>
                <a:moveTo>
                  <a:pt x="6634" y="4533"/>
                </a:moveTo>
                <a:lnTo>
                  <a:pt x="6741" y="4488"/>
                </a:lnTo>
                <a:lnTo>
                  <a:pt x="6726" y="4452"/>
                </a:lnTo>
                <a:lnTo>
                  <a:pt x="6619" y="4497"/>
                </a:lnTo>
                <a:lnTo>
                  <a:pt x="6634" y="4533"/>
                </a:lnTo>
                <a:close/>
                <a:moveTo>
                  <a:pt x="6028" y="4786"/>
                </a:moveTo>
                <a:lnTo>
                  <a:pt x="6013" y="4750"/>
                </a:lnTo>
                <a:lnTo>
                  <a:pt x="5906" y="4795"/>
                </a:lnTo>
                <a:lnTo>
                  <a:pt x="5921" y="4831"/>
                </a:lnTo>
                <a:lnTo>
                  <a:pt x="6028" y="4786"/>
                </a:lnTo>
                <a:close/>
                <a:moveTo>
                  <a:pt x="6084" y="4721"/>
                </a:moveTo>
                <a:lnTo>
                  <a:pt x="6099" y="4756"/>
                </a:lnTo>
                <a:lnTo>
                  <a:pt x="6206" y="4712"/>
                </a:lnTo>
                <a:lnTo>
                  <a:pt x="6191" y="4676"/>
                </a:lnTo>
                <a:lnTo>
                  <a:pt x="6084" y="4721"/>
                </a:lnTo>
                <a:close/>
                <a:moveTo>
                  <a:pt x="6441" y="4572"/>
                </a:moveTo>
                <a:lnTo>
                  <a:pt x="6456" y="4607"/>
                </a:lnTo>
                <a:lnTo>
                  <a:pt x="6562" y="4563"/>
                </a:lnTo>
                <a:lnTo>
                  <a:pt x="6547" y="4527"/>
                </a:lnTo>
                <a:lnTo>
                  <a:pt x="6441" y="4572"/>
                </a:lnTo>
                <a:close/>
                <a:moveTo>
                  <a:pt x="10729" y="2819"/>
                </a:moveTo>
                <a:lnTo>
                  <a:pt x="10836" y="2774"/>
                </a:lnTo>
                <a:lnTo>
                  <a:pt x="10821" y="2738"/>
                </a:lnTo>
                <a:lnTo>
                  <a:pt x="10714" y="2783"/>
                </a:lnTo>
                <a:lnTo>
                  <a:pt x="10729" y="2819"/>
                </a:lnTo>
                <a:close/>
                <a:moveTo>
                  <a:pt x="6263" y="4646"/>
                </a:moveTo>
                <a:lnTo>
                  <a:pt x="6277" y="4682"/>
                </a:lnTo>
                <a:lnTo>
                  <a:pt x="6384" y="4637"/>
                </a:lnTo>
                <a:lnTo>
                  <a:pt x="6369" y="4601"/>
                </a:lnTo>
                <a:lnTo>
                  <a:pt x="6263" y="4646"/>
                </a:lnTo>
                <a:close/>
                <a:moveTo>
                  <a:pt x="7972" y="3931"/>
                </a:moveTo>
                <a:lnTo>
                  <a:pt x="7865" y="3975"/>
                </a:lnTo>
                <a:lnTo>
                  <a:pt x="7880" y="4011"/>
                </a:lnTo>
                <a:lnTo>
                  <a:pt x="7987" y="3966"/>
                </a:lnTo>
                <a:lnTo>
                  <a:pt x="7972" y="3931"/>
                </a:lnTo>
                <a:close/>
                <a:moveTo>
                  <a:pt x="8150" y="3856"/>
                </a:moveTo>
                <a:lnTo>
                  <a:pt x="8043" y="3901"/>
                </a:lnTo>
                <a:lnTo>
                  <a:pt x="8058" y="3937"/>
                </a:lnTo>
                <a:lnTo>
                  <a:pt x="8165" y="3892"/>
                </a:lnTo>
                <a:lnTo>
                  <a:pt x="8150" y="3856"/>
                </a:lnTo>
                <a:close/>
                <a:moveTo>
                  <a:pt x="7794" y="4005"/>
                </a:moveTo>
                <a:lnTo>
                  <a:pt x="7687" y="4050"/>
                </a:lnTo>
                <a:lnTo>
                  <a:pt x="7702" y="4086"/>
                </a:lnTo>
                <a:lnTo>
                  <a:pt x="7809" y="4041"/>
                </a:lnTo>
                <a:lnTo>
                  <a:pt x="7794" y="4005"/>
                </a:lnTo>
                <a:close/>
                <a:moveTo>
                  <a:pt x="7438" y="4154"/>
                </a:moveTo>
                <a:lnTo>
                  <a:pt x="7331" y="4199"/>
                </a:lnTo>
                <a:lnTo>
                  <a:pt x="7346" y="4235"/>
                </a:lnTo>
                <a:lnTo>
                  <a:pt x="7453" y="4190"/>
                </a:lnTo>
                <a:lnTo>
                  <a:pt x="7438" y="4154"/>
                </a:lnTo>
                <a:close/>
                <a:moveTo>
                  <a:pt x="9233" y="3445"/>
                </a:moveTo>
                <a:lnTo>
                  <a:pt x="9218" y="3409"/>
                </a:lnTo>
                <a:lnTo>
                  <a:pt x="9111" y="3454"/>
                </a:lnTo>
                <a:lnTo>
                  <a:pt x="9126" y="3489"/>
                </a:lnTo>
                <a:lnTo>
                  <a:pt x="9233" y="3445"/>
                </a:lnTo>
                <a:close/>
                <a:moveTo>
                  <a:pt x="7616" y="4080"/>
                </a:moveTo>
                <a:lnTo>
                  <a:pt x="7509" y="4124"/>
                </a:lnTo>
                <a:lnTo>
                  <a:pt x="7524" y="4160"/>
                </a:lnTo>
                <a:lnTo>
                  <a:pt x="7631" y="4115"/>
                </a:lnTo>
                <a:lnTo>
                  <a:pt x="7616" y="4080"/>
                </a:lnTo>
                <a:close/>
                <a:moveTo>
                  <a:pt x="7260" y="4229"/>
                </a:moveTo>
                <a:lnTo>
                  <a:pt x="7153" y="4273"/>
                </a:lnTo>
                <a:lnTo>
                  <a:pt x="7168" y="4309"/>
                </a:lnTo>
                <a:lnTo>
                  <a:pt x="7275" y="4264"/>
                </a:lnTo>
                <a:lnTo>
                  <a:pt x="7260" y="4229"/>
                </a:lnTo>
                <a:close/>
                <a:moveTo>
                  <a:pt x="7097" y="4339"/>
                </a:moveTo>
                <a:lnTo>
                  <a:pt x="7082" y="4303"/>
                </a:lnTo>
                <a:lnTo>
                  <a:pt x="6975" y="4348"/>
                </a:lnTo>
                <a:lnTo>
                  <a:pt x="6990" y="4384"/>
                </a:lnTo>
                <a:lnTo>
                  <a:pt x="7097" y="4339"/>
                </a:lnTo>
                <a:close/>
                <a:moveTo>
                  <a:pt x="4482" y="5391"/>
                </a:moveTo>
                <a:lnTo>
                  <a:pt x="4497" y="5427"/>
                </a:lnTo>
                <a:lnTo>
                  <a:pt x="4604" y="5382"/>
                </a:lnTo>
                <a:lnTo>
                  <a:pt x="4589" y="5347"/>
                </a:lnTo>
                <a:lnTo>
                  <a:pt x="4482" y="5391"/>
                </a:lnTo>
                <a:close/>
                <a:moveTo>
                  <a:pt x="10373" y="2968"/>
                </a:moveTo>
                <a:lnTo>
                  <a:pt x="10480" y="2923"/>
                </a:lnTo>
                <a:lnTo>
                  <a:pt x="10465" y="2887"/>
                </a:lnTo>
                <a:lnTo>
                  <a:pt x="10358" y="2932"/>
                </a:lnTo>
                <a:lnTo>
                  <a:pt x="10373" y="2968"/>
                </a:lnTo>
                <a:close/>
                <a:moveTo>
                  <a:pt x="4426" y="5457"/>
                </a:moveTo>
                <a:lnTo>
                  <a:pt x="4411" y="5421"/>
                </a:lnTo>
                <a:lnTo>
                  <a:pt x="4330" y="5455"/>
                </a:lnTo>
                <a:cubicBezTo>
                  <a:pt x="4287" y="5397"/>
                  <a:pt x="4218" y="5358"/>
                  <a:pt x="4140" y="5358"/>
                </a:cubicBezTo>
                <a:cubicBezTo>
                  <a:pt x="4048" y="5358"/>
                  <a:pt x="3968" y="5411"/>
                  <a:pt x="3930" y="5488"/>
                </a:cubicBezTo>
                <a:lnTo>
                  <a:pt x="3889" y="5479"/>
                </a:lnTo>
                <a:lnTo>
                  <a:pt x="3880" y="5516"/>
                </a:lnTo>
                <a:lnTo>
                  <a:pt x="3915" y="5525"/>
                </a:lnTo>
                <a:cubicBezTo>
                  <a:pt x="3909" y="5546"/>
                  <a:pt x="3905" y="5569"/>
                  <a:pt x="3905" y="5593"/>
                </a:cubicBezTo>
                <a:cubicBezTo>
                  <a:pt x="3905" y="5723"/>
                  <a:pt x="4010" y="5828"/>
                  <a:pt x="4140" y="5828"/>
                </a:cubicBezTo>
                <a:cubicBezTo>
                  <a:pt x="4270" y="5828"/>
                  <a:pt x="4375" y="5723"/>
                  <a:pt x="4375" y="5593"/>
                </a:cubicBezTo>
                <a:cubicBezTo>
                  <a:pt x="4375" y="5591"/>
                  <a:pt x="4374" y="5588"/>
                  <a:pt x="4374" y="5585"/>
                </a:cubicBezTo>
                <a:lnTo>
                  <a:pt x="4385" y="5585"/>
                </a:lnTo>
                <a:lnTo>
                  <a:pt x="4386" y="5547"/>
                </a:lnTo>
                <a:lnTo>
                  <a:pt x="4370" y="5546"/>
                </a:lnTo>
                <a:cubicBezTo>
                  <a:pt x="4365" y="5526"/>
                  <a:pt x="4359" y="5507"/>
                  <a:pt x="4350" y="5489"/>
                </a:cubicBezTo>
                <a:lnTo>
                  <a:pt x="4426" y="5457"/>
                </a:lnTo>
                <a:close/>
                <a:moveTo>
                  <a:pt x="10551" y="2893"/>
                </a:moveTo>
                <a:lnTo>
                  <a:pt x="10658" y="2848"/>
                </a:lnTo>
                <a:lnTo>
                  <a:pt x="10643" y="2813"/>
                </a:lnTo>
                <a:lnTo>
                  <a:pt x="10536" y="2857"/>
                </a:lnTo>
                <a:lnTo>
                  <a:pt x="10551" y="2893"/>
                </a:lnTo>
                <a:close/>
                <a:moveTo>
                  <a:pt x="8577" y="3677"/>
                </a:moveTo>
                <a:lnTo>
                  <a:pt x="8592" y="3713"/>
                </a:lnTo>
                <a:lnTo>
                  <a:pt x="8699" y="3668"/>
                </a:lnTo>
                <a:lnTo>
                  <a:pt x="8684" y="3632"/>
                </a:lnTo>
                <a:lnTo>
                  <a:pt x="8577" y="3677"/>
                </a:lnTo>
                <a:close/>
                <a:moveTo>
                  <a:pt x="8755" y="3603"/>
                </a:moveTo>
                <a:lnTo>
                  <a:pt x="8770" y="3638"/>
                </a:lnTo>
                <a:lnTo>
                  <a:pt x="8877" y="3594"/>
                </a:lnTo>
                <a:lnTo>
                  <a:pt x="8862" y="3558"/>
                </a:lnTo>
                <a:lnTo>
                  <a:pt x="8755" y="3603"/>
                </a:lnTo>
                <a:close/>
                <a:moveTo>
                  <a:pt x="5016" y="5168"/>
                </a:moveTo>
                <a:lnTo>
                  <a:pt x="5031" y="5204"/>
                </a:lnTo>
                <a:lnTo>
                  <a:pt x="5138" y="5159"/>
                </a:lnTo>
                <a:lnTo>
                  <a:pt x="5123" y="5123"/>
                </a:lnTo>
                <a:lnTo>
                  <a:pt x="5016" y="5168"/>
                </a:lnTo>
                <a:close/>
                <a:moveTo>
                  <a:pt x="5565" y="4980"/>
                </a:moveTo>
                <a:lnTo>
                  <a:pt x="5672" y="4935"/>
                </a:lnTo>
                <a:lnTo>
                  <a:pt x="5657" y="4899"/>
                </a:lnTo>
                <a:lnTo>
                  <a:pt x="5550" y="4944"/>
                </a:lnTo>
                <a:lnTo>
                  <a:pt x="5565" y="4980"/>
                </a:lnTo>
                <a:close/>
                <a:moveTo>
                  <a:pt x="5209" y="5129"/>
                </a:moveTo>
                <a:lnTo>
                  <a:pt x="5316" y="5084"/>
                </a:lnTo>
                <a:lnTo>
                  <a:pt x="5301" y="5048"/>
                </a:lnTo>
                <a:lnTo>
                  <a:pt x="5194" y="5093"/>
                </a:lnTo>
                <a:lnTo>
                  <a:pt x="5209" y="5129"/>
                </a:lnTo>
                <a:close/>
                <a:moveTo>
                  <a:pt x="8236" y="3862"/>
                </a:moveTo>
                <a:lnTo>
                  <a:pt x="8343" y="3817"/>
                </a:lnTo>
                <a:lnTo>
                  <a:pt x="8328" y="3781"/>
                </a:lnTo>
                <a:lnTo>
                  <a:pt x="8221" y="3826"/>
                </a:lnTo>
                <a:lnTo>
                  <a:pt x="8236" y="3862"/>
                </a:lnTo>
                <a:close/>
                <a:moveTo>
                  <a:pt x="4960" y="5233"/>
                </a:moveTo>
                <a:lnTo>
                  <a:pt x="4945" y="5198"/>
                </a:lnTo>
                <a:lnTo>
                  <a:pt x="4838" y="5242"/>
                </a:lnTo>
                <a:lnTo>
                  <a:pt x="4853" y="5278"/>
                </a:lnTo>
                <a:lnTo>
                  <a:pt x="4960" y="5233"/>
                </a:lnTo>
                <a:close/>
                <a:moveTo>
                  <a:pt x="5743" y="4905"/>
                </a:moveTo>
                <a:lnTo>
                  <a:pt x="5850" y="4861"/>
                </a:lnTo>
                <a:lnTo>
                  <a:pt x="5835" y="4825"/>
                </a:lnTo>
                <a:lnTo>
                  <a:pt x="5728" y="4870"/>
                </a:lnTo>
                <a:lnTo>
                  <a:pt x="5743" y="4905"/>
                </a:lnTo>
                <a:close/>
                <a:moveTo>
                  <a:pt x="4660" y="5317"/>
                </a:moveTo>
                <a:lnTo>
                  <a:pt x="4675" y="5353"/>
                </a:lnTo>
                <a:lnTo>
                  <a:pt x="4782" y="5308"/>
                </a:lnTo>
                <a:lnTo>
                  <a:pt x="4767" y="5272"/>
                </a:lnTo>
                <a:lnTo>
                  <a:pt x="4660" y="5317"/>
                </a:lnTo>
                <a:close/>
                <a:moveTo>
                  <a:pt x="1110" y="4766"/>
                </a:moveTo>
                <a:lnTo>
                  <a:pt x="1107" y="4727"/>
                </a:lnTo>
                <a:cubicBezTo>
                  <a:pt x="1091" y="4613"/>
                  <a:pt x="994" y="4525"/>
                  <a:pt x="875" y="4525"/>
                </a:cubicBezTo>
                <a:cubicBezTo>
                  <a:pt x="745" y="4525"/>
                  <a:pt x="640" y="4630"/>
                  <a:pt x="640" y="4760"/>
                </a:cubicBezTo>
                <a:cubicBezTo>
                  <a:pt x="640" y="4772"/>
                  <a:pt x="641" y="4784"/>
                  <a:pt x="643" y="4795"/>
                </a:cubicBezTo>
                <a:lnTo>
                  <a:pt x="570" y="4824"/>
                </a:lnTo>
                <a:lnTo>
                  <a:pt x="584" y="4860"/>
                </a:lnTo>
                <a:lnTo>
                  <a:pt x="652" y="4833"/>
                </a:lnTo>
                <a:cubicBezTo>
                  <a:pt x="683" y="4927"/>
                  <a:pt x="771" y="4995"/>
                  <a:pt x="875" y="4995"/>
                </a:cubicBezTo>
                <a:cubicBezTo>
                  <a:pt x="979" y="4995"/>
                  <a:pt x="1067" y="4928"/>
                  <a:pt x="1098" y="4835"/>
                </a:cubicBezTo>
                <a:lnTo>
                  <a:pt x="1120" y="4840"/>
                </a:lnTo>
                <a:lnTo>
                  <a:pt x="1129" y="4802"/>
                </a:lnTo>
                <a:lnTo>
                  <a:pt x="1107" y="4797"/>
                </a:lnTo>
                <a:cubicBezTo>
                  <a:pt x="1108" y="4787"/>
                  <a:pt x="1109" y="4776"/>
                  <a:pt x="1110" y="4766"/>
                </a:cubicBezTo>
                <a:close/>
                <a:moveTo>
                  <a:pt x="13725" y="1920"/>
                </a:moveTo>
                <a:lnTo>
                  <a:pt x="13714" y="1883"/>
                </a:lnTo>
                <a:lnTo>
                  <a:pt x="13602" y="1916"/>
                </a:lnTo>
                <a:lnTo>
                  <a:pt x="13613" y="1953"/>
                </a:lnTo>
                <a:lnTo>
                  <a:pt x="13725" y="1920"/>
                </a:lnTo>
                <a:close/>
                <a:moveTo>
                  <a:pt x="14473" y="1703"/>
                </a:moveTo>
                <a:lnTo>
                  <a:pt x="14463" y="1666"/>
                </a:lnTo>
                <a:lnTo>
                  <a:pt x="14350" y="1698"/>
                </a:lnTo>
                <a:lnTo>
                  <a:pt x="14361" y="1736"/>
                </a:lnTo>
                <a:lnTo>
                  <a:pt x="14473" y="1703"/>
                </a:lnTo>
                <a:close/>
                <a:moveTo>
                  <a:pt x="14099" y="1812"/>
                </a:moveTo>
                <a:lnTo>
                  <a:pt x="14088" y="1774"/>
                </a:lnTo>
                <a:lnTo>
                  <a:pt x="13976" y="1807"/>
                </a:lnTo>
                <a:lnTo>
                  <a:pt x="13987" y="1844"/>
                </a:lnTo>
                <a:lnTo>
                  <a:pt x="14099" y="1812"/>
                </a:lnTo>
                <a:close/>
                <a:moveTo>
                  <a:pt x="14286" y="1757"/>
                </a:moveTo>
                <a:lnTo>
                  <a:pt x="14276" y="1720"/>
                </a:lnTo>
                <a:lnTo>
                  <a:pt x="14163" y="1753"/>
                </a:lnTo>
                <a:lnTo>
                  <a:pt x="14174" y="1790"/>
                </a:lnTo>
                <a:lnTo>
                  <a:pt x="14286" y="1757"/>
                </a:lnTo>
                <a:close/>
                <a:moveTo>
                  <a:pt x="13912" y="1866"/>
                </a:moveTo>
                <a:lnTo>
                  <a:pt x="13901" y="1829"/>
                </a:lnTo>
                <a:lnTo>
                  <a:pt x="13789" y="1861"/>
                </a:lnTo>
                <a:lnTo>
                  <a:pt x="13800" y="1898"/>
                </a:lnTo>
                <a:lnTo>
                  <a:pt x="13912" y="1866"/>
                </a:lnTo>
                <a:close/>
                <a:moveTo>
                  <a:pt x="15596" y="1377"/>
                </a:moveTo>
                <a:lnTo>
                  <a:pt x="15585" y="1340"/>
                </a:lnTo>
                <a:lnTo>
                  <a:pt x="15473" y="1373"/>
                </a:lnTo>
                <a:lnTo>
                  <a:pt x="15484" y="1410"/>
                </a:lnTo>
                <a:lnTo>
                  <a:pt x="15596" y="1377"/>
                </a:lnTo>
                <a:close/>
                <a:moveTo>
                  <a:pt x="15409" y="1432"/>
                </a:moveTo>
                <a:lnTo>
                  <a:pt x="15398" y="1394"/>
                </a:lnTo>
                <a:lnTo>
                  <a:pt x="15286" y="1427"/>
                </a:lnTo>
                <a:lnTo>
                  <a:pt x="15297" y="1464"/>
                </a:lnTo>
                <a:lnTo>
                  <a:pt x="15409" y="1432"/>
                </a:lnTo>
                <a:close/>
                <a:moveTo>
                  <a:pt x="15024" y="1503"/>
                </a:moveTo>
                <a:lnTo>
                  <a:pt x="14912" y="1535"/>
                </a:lnTo>
                <a:lnTo>
                  <a:pt x="14923" y="1573"/>
                </a:lnTo>
                <a:lnTo>
                  <a:pt x="15035" y="1540"/>
                </a:lnTo>
                <a:lnTo>
                  <a:pt x="15024" y="1503"/>
                </a:lnTo>
                <a:close/>
                <a:moveTo>
                  <a:pt x="14848" y="1594"/>
                </a:moveTo>
                <a:lnTo>
                  <a:pt x="14837" y="1557"/>
                </a:lnTo>
                <a:lnTo>
                  <a:pt x="14725" y="1590"/>
                </a:lnTo>
                <a:lnTo>
                  <a:pt x="14736" y="1627"/>
                </a:lnTo>
                <a:lnTo>
                  <a:pt x="14848" y="1594"/>
                </a:lnTo>
                <a:close/>
                <a:moveTo>
                  <a:pt x="15222" y="1486"/>
                </a:moveTo>
                <a:lnTo>
                  <a:pt x="15211" y="1449"/>
                </a:lnTo>
                <a:lnTo>
                  <a:pt x="15099" y="1481"/>
                </a:lnTo>
                <a:lnTo>
                  <a:pt x="15110" y="1518"/>
                </a:lnTo>
                <a:lnTo>
                  <a:pt x="15222" y="1486"/>
                </a:lnTo>
                <a:close/>
                <a:moveTo>
                  <a:pt x="14661" y="1649"/>
                </a:moveTo>
                <a:lnTo>
                  <a:pt x="14650" y="1611"/>
                </a:lnTo>
                <a:lnTo>
                  <a:pt x="14538" y="1644"/>
                </a:lnTo>
                <a:lnTo>
                  <a:pt x="14548" y="1681"/>
                </a:lnTo>
                <a:lnTo>
                  <a:pt x="14661" y="1649"/>
                </a:lnTo>
                <a:close/>
                <a:moveTo>
                  <a:pt x="13527" y="1937"/>
                </a:moveTo>
                <a:lnTo>
                  <a:pt x="13415" y="1970"/>
                </a:lnTo>
                <a:lnTo>
                  <a:pt x="13426" y="2007"/>
                </a:lnTo>
                <a:lnTo>
                  <a:pt x="13538" y="1975"/>
                </a:lnTo>
                <a:lnTo>
                  <a:pt x="13527" y="1937"/>
                </a:lnTo>
                <a:close/>
                <a:moveTo>
                  <a:pt x="11843" y="2426"/>
                </a:moveTo>
                <a:lnTo>
                  <a:pt x="11731" y="2458"/>
                </a:lnTo>
                <a:lnTo>
                  <a:pt x="11742" y="2496"/>
                </a:lnTo>
                <a:lnTo>
                  <a:pt x="11854" y="2463"/>
                </a:lnTo>
                <a:lnTo>
                  <a:pt x="11843" y="2426"/>
                </a:lnTo>
                <a:close/>
                <a:moveTo>
                  <a:pt x="11667" y="2517"/>
                </a:moveTo>
                <a:lnTo>
                  <a:pt x="11656" y="2480"/>
                </a:lnTo>
                <a:lnTo>
                  <a:pt x="11544" y="2513"/>
                </a:lnTo>
                <a:lnTo>
                  <a:pt x="11555" y="2550"/>
                </a:lnTo>
                <a:lnTo>
                  <a:pt x="11667" y="2517"/>
                </a:lnTo>
                <a:close/>
                <a:moveTo>
                  <a:pt x="13153" y="2046"/>
                </a:moveTo>
                <a:lnTo>
                  <a:pt x="13041" y="2078"/>
                </a:lnTo>
                <a:lnTo>
                  <a:pt x="13052" y="2116"/>
                </a:lnTo>
                <a:lnTo>
                  <a:pt x="13164" y="2083"/>
                </a:lnTo>
                <a:lnTo>
                  <a:pt x="13153" y="2046"/>
                </a:lnTo>
                <a:close/>
                <a:moveTo>
                  <a:pt x="12041" y="2409"/>
                </a:moveTo>
                <a:lnTo>
                  <a:pt x="12030" y="2372"/>
                </a:lnTo>
                <a:lnTo>
                  <a:pt x="11918" y="2404"/>
                </a:lnTo>
                <a:lnTo>
                  <a:pt x="11929" y="2441"/>
                </a:lnTo>
                <a:lnTo>
                  <a:pt x="12041" y="2409"/>
                </a:lnTo>
                <a:close/>
                <a:moveTo>
                  <a:pt x="12977" y="2137"/>
                </a:moveTo>
                <a:lnTo>
                  <a:pt x="12966" y="2100"/>
                </a:lnTo>
                <a:lnTo>
                  <a:pt x="12854" y="2133"/>
                </a:lnTo>
                <a:lnTo>
                  <a:pt x="12864" y="2170"/>
                </a:lnTo>
                <a:lnTo>
                  <a:pt x="12977" y="2137"/>
                </a:lnTo>
                <a:close/>
                <a:moveTo>
                  <a:pt x="12217" y="2317"/>
                </a:moveTo>
                <a:lnTo>
                  <a:pt x="12105" y="2350"/>
                </a:lnTo>
                <a:lnTo>
                  <a:pt x="12116" y="2387"/>
                </a:lnTo>
                <a:lnTo>
                  <a:pt x="12228" y="2355"/>
                </a:lnTo>
                <a:lnTo>
                  <a:pt x="12217" y="2317"/>
                </a:lnTo>
                <a:close/>
                <a:moveTo>
                  <a:pt x="12779" y="2154"/>
                </a:moveTo>
                <a:lnTo>
                  <a:pt x="12666" y="2187"/>
                </a:lnTo>
                <a:lnTo>
                  <a:pt x="12677" y="2224"/>
                </a:lnTo>
                <a:lnTo>
                  <a:pt x="12789" y="2192"/>
                </a:lnTo>
                <a:lnTo>
                  <a:pt x="12779" y="2154"/>
                </a:lnTo>
                <a:close/>
                <a:moveTo>
                  <a:pt x="13351" y="2029"/>
                </a:moveTo>
                <a:lnTo>
                  <a:pt x="13340" y="1992"/>
                </a:lnTo>
                <a:lnTo>
                  <a:pt x="13228" y="2024"/>
                </a:lnTo>
                <a:lnTo>
                  <a:pt x="13239" y="2061"/>
                </a:lnTo>
                <a:lnTo>
                  <a:pt x="13351" y="2029"/>
                </a:lnTo>
                <a:close/>
                <a:moveTo>
                  <a:pt x="12490" y="2279"/>
                </a:moveTo>
                <a:lnTo>
                  <a:pt x="12602" y="2246"/>
                </a:lnTo>
                <a:lnTo>
                  <a:pt x="12592" y="2209"/>
                </a:lnTo>
                <a:lnTo>
                  <a:pt x="12479" y="2241"/>
                </a:lnTo>
                <a:lnTo>
                  <a:pt x="12490" y="2279"/>
                </a:lnTo>
                <a:close/>
                <a:moveTo>
                  <a:pt x="12292" y="2296"/>
                </a:moveTo>
                <a:lnTo>
                  <a:pt x="12303" y="2333"/>
                </a:lnTo>
                <a:lnTo>
                  <a:pt x="12415" y="2300"/>
                </a:lnTo>
                <a:lnTo>
                  <a:pt x="12404" y="2263"/>
                </a:lnTo>
                <a:lnTo>
                  <a:pt x="12292" y="2296"/>
                </a:lnTo>
                <a:close/>
                <a:moveTo>
                  <a:pt x="15202" y="16915"/>
                </a:moveTo>
                <a:lnTo>
                  <a:pt x="15180" y="16883"/>
                </a:lnTo>
                <a:lnTo>
                  <a:pt x="15085" y="16950"/>
                </a:lnTo>
                <a:lnTo>
                  <a:pt x="15108" y="16982"/>
                </a:lnTo>
                <a:lnTo>
                  <a:pt x="15202" y="16915"/>
                </a:lnTo>
                <a:close/>
                <a:moveTo>
                  <a:pt x="15966" y="16327"/>
                </a:moveTo>
                <a:lnTo>
                  <a:pt x="15872" y="16394"/>
                </a:lnTo>
                <a:lnTo>
                  <a:pt x="15894" y="16425"/>
                </a:lnTo>
                <a:lnTo>
                  <a:pt x="15988" y="16358"/>
                </a:lnTo>
                <a:lnTo>
                  <a:pt x="15966" y="16327"/>
                </a:lnTo>
                <a:close/>
                <a:moveTo>
                  <a:pt x="16680" y="15869"/>
                </a:moveTo>
                <a:lnTo>
                  <a:pt x="16775" y="15802"/>
                </a:lnTo>
                <a:lnTo>
                  <a:pt x="16752" y="15770"/>
                </a:lnTo>
                <a:lnTo>
                  <a:pt x="16658" y="15837"/>
                </a:lnTo>
                <a:lnTo>
                  <a:pt x="16680" y="15869"/>
                </a:lnTo>
                <a:close/>
                <a:moveTo>
                  <a:pt x="18252" y="14755"/>
                </a:moveTo>
                <a:lnTo>
                  <a:pt x="18347" y="14689"/>
                </a:lnTo>
                <a:lnTo>
                  <a:pt x="18324" y="14657"/>
                </a:lnTo>
                <a:lnTo>
                  <a:pt x="18230" y="14724"/>
                </a:lnTo>
                <a:lnTo>
                  <a:pt x="18252" y="14755"/>
                </a:lnTo>
                <a:close/>
                <a:moveTo>
                  <a:pt x="17381" y="15325"/>
                </a:moveTo>
                <a:lnTo>
                  <a:pt x="17287" y="15392"/>
                </a:lnTo>
                <a:lnTo>
                  <a:pt x="17309" y="15423"/>
                </a:lnTo>
                <a:lnTo>
                  <a:pt x="17403" y="15356"/>
                </a:lnTo>
                <a:lnTo>
                  <a:pt x="17381" y="15325"/>
                </a:lnTo>
                <a:close/>
                <a:moveTo>
                  <a:pt x="17246" y="15468"/>
                </a:moveTo>
                <a:lnTo>
                  <a:pt x="17224" y="15436"/>
                </a:lnTo>
                <a:lnTo>
                  <a:pt x="17129" y="15503"/>
                </a:lnTo>
                <a:lnTo>
                  <a:pt x="17152" y="15535"/>
                </a:lnTo>
                <a:lnTo>
                  <a:pt x="17246" y="15468"/>
                </a:lnTo>
                <a:close/>
                <a:moveTo>
                  <a:pt x="16909" y="15659"/>
                </a:moveTo>
                <a:lnTo>
                  <a:pt x="16815" y="15726"/>
                </a:lnTo>
                <a:lnTo>
                  <a:pt x="16837" y="15757"/>
                </a:lnTo>
                <a:lnTo>
                  <a:pt x="16932" y="15690"/>
                </a:lnTo>
                <a:lnTo>
                  <a:pt x="16909" y="15659"/>
                </a:lnTo>
                <a:close/>
                <a:moveTo>
                  <a:pt x="15652" y="16549"/>
                </a:moveTo>
                <a:lnTo>
                  <a:pt x="15557" y="16616"/>
                </a:lnTo>
                <a:lnTo>
                  <a:pt x="15580" y="16648"/>
                </a:lnTo>
                <a:lnTo>
                  <a:pt x="15674" y="16581"/>
                </a:lnTo>
                <a:lnTo>
                  <a:pt x="15652" y="16549"/>
                </a:lnTo>
                <a:close/>
                <a:moveTo>
                  <a:pt x="17938" y="14978"/>
                </a:moveTo>
                <a:lnTo>
                  <a:pt x="18032" y="14911"/>
                </a:lnTo>
                <a:lnTo>
                  <a:pt x="18010" y="14879"/>
                </a:lnTo>
                <a:lnTo>
                  <a:pt x="17915" y="14946"/>
                </a:lnTo>
                <a:lnTo>
                  <a:pt x="17938" y="14978"/>
                </a:lnTo>
                <a:close/>
                <a:moveTo>
                  <a:pt x="16366" y="16091"/>
                </a:moveTo>
                <a:lnTo>
                  <a:pt x="16460" y="16024"/>
                </a:lnTo>
                <a:lnTo>
                  <a:pt x="16438" y="15993"/>
                </a:lnTo>
                <a:lnTo>
                  <a:pt x="16343" y="16060"/>
                </a:lnTo>
                <a:lnTo>
                  <a:pt x="16366" y="16091"/>
                </a:lnTo>
                <a:close/>
                <a:moveTo>
                  <a:pt x="18167" y="14768"/>
                </a:moveTo>
                <a:lnTo>
                  <a:pt x="18073" y="14835"/>
                </a:lnTo>
                <a:lnTo>
                  <a:pt x="18095" y="14867"/>
                </a:lnTo>
                <a:lnTo>
                  <a:pt x="18190" y="14800"/>
                </a:lnTo>
                <a:lnTo>
                  <a:pt x="18167" y="14768"/>
                </a:lnTo>
                <a:close/>
                <a:moveTo>
                  <a:pt x="15023" y="16995"/>
                </a:moveTo>
                <a:lnTo>
                  <a:pt x="14928" y="17062"/>
                </a:lnTo>
                <a:lnTo>
                  <a:pt x="14951" y="17093"/>
                </a:lnTo>
                <a:lnTo>
                  <a:pt x="15045" y="17026"/>
                </a:lnTo>
                <a:lnTo>
                  <a:pt x="15023" y="16995"/>
                </a:lnTo>
                <a:close/>
                <a:moveTo>
                  <a:pt x="15243" y="16839"/>
                </a:moveTo>
                <a:lnTo>
                  <a:pt x="15265" y="16871"/>
                </a:lnTo>
                <a:lnTo>
                  <a:pt x="15360" y="16804"/>
                </a:lnTo>
                <a:lnTo>
                  <a:pt x="15337" y="16772"/>
                </a:lnTo>
                <a:lnTo>
                  <a:pt x="15243" y="16839"/>
                </a:lnTo>
                <a:close/>
                <a:moveTo>
                  <a:pt x="17781" y="15089"/>
                </a:moveTo>
                <a:lnTo>
                  <a:pt x="17875" y="15022"/>
                </a:lnTo>
                <a:lnTo>
                  <a:pt x="17853" y="14991"/>
                </a:lnTo>
                <a:lnTo>
                  <a:pt x="17758" y="15058"/>
                </a:lnTo>
                <a:lnTo>
                  <a:pt x="17781" y="15089"/>
                </a:lnTo>
                <a:close/>
                <a:moveTo>
                  <a:pt x="16123" y="16215"/>
                </a:moveTo>
                <a:lnTo>
                  <a:pt x="16029" y="16282"/>
                </a:lnTo>
                <a:lnTo>
                  <a:pt x="16051" y="16314"/>
                </a:lnTo>
                <a:lnTo>
                  <a:pt x="16146" y="16247"/>
                </a:lnTo>
                <a:lnTo>
                  <a:pt x="16123" y="16215"/>
                </a:lnTo>
                <a:close/>
                <a:moveTo>
                  <a:pt x="15400" y="16728"/>
                </a:moveTo>
                <a:lnTo>
                  <a:pt x="15422" y="16759"/>
                </a:lnTo>
                <a:lnTo>
                  <a:pt x="15517" y="16692"/>
                </a:lnTo>
                <a:lnTo>
                  <a:pt x="15494" y="16661"/>
                </a:lnTo>
                <a:lnTo>
                  <a:pt x="15400" y="16728"/>
                </a:lnTo>
                <a:close/>
                <a:moveTo>
                  <a:pt x="16617" y="15913"/>
                </a:moveTo>
                <a:lnTo>
                  <a:pt x="16595" y="15881"/>
                </a:lnTo>
                <a:lnTo>
                  <a:pt x="16500" y="15948"/>
                </a:lnTo>
                <a:lnTo>
                  <a:pt x="16523" y="15980"/>
                </a:lnTo>
                <a:lnTo>
                  <a:pt x="16617" y="15913"/>
                </a:lnTo>
                <a:close/>
                <a:moveTo>
                  <a:pt x="15831" y="16470"/>
                </a:moveTo>
                <a:lnTo>
                  <a:pt x="15809" y="16438"/>
                </a:lnTo>
                <a:lnTo>
                  <a:pt x="15714" y="16505"/>
                </a:lnTo>
                <a:lnTo>
                  <a:pt x="15737" y="16537"/>
                </a:lnTo>
                <a:lnTo>
                  <a:pt x="15831" y="16470"/>
                </a:lnTo>
                <a:close/>
                <a:moveTo>
                  <a:pt x="17538" y="15213"/>
                </a:moveTo>
                <a:lnTo>
                  <a:pt x="17444" y="15280"/>
                </a:lnTo>
                <a:lnTo>
                  <a:pt x="17466" y="15312"/>
                </a:lnTo>
                <a:lnTo>
                  <a:pt x="17561" y="15245"/>
                </a:lnTo>
                <a:lnTo>
                  <a:pt x="17538" y="15213"/>
                </a:lnTo>
                <a:close/>
                <a:moveTo>
                  <a:pt x="17089" y="15579"/>
                </a:moveTo>
                <a:lnTo>
                  <a:pt x="17067" y="15547"/>
                </a:lnTo>
                <a:lnTo>
                  <a:pt x="16972" y="15614"/>
                </a:lnTo>
                <a:lnTo>
                  <a:pt x="16995" y="15646"/>
                </a:lnTo>
                <a:lnTo>
                  <a:pt x="17089" y="15579"/>
                </a:lnTo>
                <a:close/>
                <a:moveTo>
                  <a:pt x="16280" y="16104"/>
                </a:moveTo>
                <a:lnTo>
                  <a:pt x="16186" y="16171"/>
                </a:lnTo>
                <a:lnTo>
                  <a:pt x="16208" y="16203"/>
                </a:lnTo>
                <a:lnTo>
                  <a:pt x="16303" y="16136"/>
                </a:lnTo>
                <a:lnTo>
                  <a:pt x="16280" y="16104"/>
                </a:lnTo>
                <a:close/>
                <a:moveTo>
                  <a:pt x="17623" y="15201"/>
                </a:moveTo>
                <a:lnTo>
                  <a:pt x="17718" y="15134"/>
                </a:lnTo>
                <a:lnTo>
                  <a:pt x="17695" y="15102"/>
                </a:lnTo>
                <a:lnTo>
                  <a:pt x="17601" y="15169"/>
                </a:lnTo>
                <a:lnTo>
                  <a:pt x="17623" y="15201"/>
                </a:lnTo>
                <a:close/>
                <a:moveTo>
                  <a:pt x="17583" y="16286"/>
                </a:moveTo>
                <a:lnTo>
                  <a:pt x="17525" y="16386"/>
                </a:lnTo>
                <a:lnTo>
                  <a:pt x="17559" y="16405"/>
                </a:lnTo>
                <a:lnTo>
                  <a:pt x="17616" y="16306"/>
                </a:lnTo>
                <a:lnTo>
                  <a:pt x="17583" y="16286"/>
                </a:lnTo>
                <a:close/>
                <a:moveTo>
                  <a:pt x="17621" y="16221"/>
                </a:moveTo>
                <a:lnTo>
                  <a:pt x="17654" y="16240"/>
                </a:lnTo>
                <a:lnTo>
                  <a:pt x="17712" y="16141"/>
                </a:lnTo>
                <a:lnTo>
                  <a:pt x="17678" y="16122"/>
                </a:lnTo>
                <a:lnTo>
                  <a:pt x="17621" y="16221"/>
                </a:lnTo>
                <a:close/>
                <a:moveTo>
                  <a:pt x="17391" y="16616"/>
                </a:moveTo>
                <a:lnTo>
                  <a:pt x="17334" y="16716"/>
                </a:lnTo>
                <a:lnTo>
                  <a:pt x="17367" y="16735"/>
                </a:lnTo>
                <a:lnTo>
                  <a:pt x="17425" y="16636"/>
                </a:lnTo>
                <a:lnTo>
                  <a:pt x="17391" y="16616"/>
                </a:lnTo>
                <a:close/>
                <a:moveTo>
                  <a:pt x="16946" y="17461"/>
                </a:moveTo>
                <a:lnTo>
                  <a:pt x="16912" y="17441"/>
                </a:lnTo>
                <a:lnTo>
                  <a:pt x="16855" y="17540"/>
                </a:lnTo>
                <a:lnTo>
                  <a:pt x="16888" y="17560"/>
                </a:lnTo>
                <a:lnTo>
                  <a:pt x="16946" y="17461"/>
                </a:lnTo>
                <a:close/>
                <a:moveTo>
                  <a:pt x="17200" y="16946"/>
                </a:moveTo>
                <a:lnTo>
                  <a:pt x="17142" y="17046"/>
                </a:lnTo>
                <a:lnTo>
                  <a:pt x="17176" y="17065"/>
                </a:lnTo>
                <a:lnTo>
                  <a:pt x="17233" y="16966"/>
                </a:lnTo>
                <a:lnTo>
                  <a:pt x="17200" y="16946"/>
                </a:lnTo>
                <a:close/>
                <a:moveTo>
                  <a:pt x="17774" y="15957"/>
                </a:moveTo>
                <a:lnTo>
                  <a:pt x="17717" y="16056"/>
                </a:lnTo>
                <a:lnTo>
                  <a:pt x="17750" y="16075"/>
                </a:lnTo>
                <a:lnTo>
                  <a:pt x="17808" y="15976"/>
                </a:lnTo>
                <a:lnTo>
                  <a:pt x="17774" y="15957"/>
                </a:lnTo>
                <a:close/>
                <a:moveTo>
                  <a:pt x="17008" y="17276"/>
                </a:moveTo>
                <a:lnTo>
                  <a:pt x="16951" y="17375"/>
                </a:lnTo>
                <a:lnTo>
                  <a:pt x="16984" y="17395"/>
                </a:lnTo>
                <a:lnTo>
                  <a:pt x="17042" y="17296"/>
                </a:lnTo>
                <a:lnTo>
                  <a:pt x="17008" y="17276"/>
                </a:lnTo>
                <a:close/>
                <a:moveTo>
                  <a:pt x="17463" y="16570"/>
                </a:moveTo>
                <a:lnTo>
                  <a:pt x="17521" y="16471"/>
                </a:lnTo>
                <a:lnTo>
                  <a:pt x="17487" y="16451"/>
                </a:lnTo>
                <a:lnTo>
                  <a:pt x="17429" y="16551"/>
                </a:lnTo>
                <a:lnTo>
                  <a:pt x="17463" y="16570"/>
                </a:lnTo>
                <a:close/>
                <a:moveTo>
                  <a:pt x="18382" y="14986"/>
                </a:moveTo>
                <a:lnTo>
                  <a:pt x="18349" y="14967"/>
                </a:lnTo>
                <a:lnTo>
                  <a:pt x="18291" y="15066"/>
                </a:lnTo>
                <a:lnTo>
                  <a:pt x="18325" y="15086"/>
                </a:lnTo>
                <a:lnTo>
                  <a:pt x="18382" y="14986"/>
                </a:lnTo>
                <a:close/>
                <a:moveTo>
                  <a:pt x="18387" y="14901"/>
                </a:moveTo>
                <a:lnTo>
                  <a:pt x="18420" y="14921"/>
                </a:lnTo>
                <a:lnTo>
                  <a:pt x="18478" y="14822"/>
                </a:lnTo>
                <a:lnTo>
                  <a:pt x="18444" y="14802"/>
                </a:lnTo>
                <a:lnTo>
                  <a:pt x="18387" y="14901"/>
                </a:lnTo>
                <a:close/>
                <a:moveTo>
                  <a:pt x="17329" y="16801"/>
                </a:moveTo>
                <a:lnTo>
                  <a:pt x="17295" y="16781"/>
                </a:lnTo>
                <a:lnTo>
                  <a:pt x="17238" y="16881"/>
                </a:lnTo>
                <a:lnTo>
                  <a:pt x="17271" y="16900"/>
                </a:lnTo>
                <a:lnTo>
                  <a:pt x="17329" y="16801"/>
                </a:lnTo>
                <a:close/>
                <a:moveTo>
                  <a:pt x="17138" y="17131"/>
                </a:moveTo>
                <a:lnTo>
                  <a:pt x="17104" y="17111"/>
                </a:lnTo>
                <a:lnTo>
                  <a:pt x="17046" y="17210"/>
                </a:lnTo>
                <a:lnTo>
                  <a:pt x="17080" y="17230"/>
                </a:lnTo>
                <a:lnTo>
                  <a:pt x="17138" y="17131"/>
                </a:lnTo>
                <a:close/>
                <a:moveTo>
                  <a:pt x="17812" y="15891"/>
                </a:moveTo>
                <a:lnTo>
                  <a:pt x="17846" y="15910"/>
                </a:lnTo>
                <a:lnTo>
                  <a:pt x="17903" y="15811"/>
                </a:lnTo>
                <a:lnTo>
                  <a:pt x="17870" y="15792"/>
                </a:lnTo>
                <a:lnTo>
                  <a:pt x="17812" y="15891"/>
                </a:lnTo>
                <a:close/>
                <a:moveTo>
                  <a:pt x="18004" y="15561"/>
                </a:moveTo>
                <a:lnTo>
                  <a:pt x="18037" y="15581"/>
                </a:lnTo>
                <a:lnTo>
                  <a:pt x="18095" y="15481"/>
                </a:lnTo>
                <a:lnTo>
                  <a:pt x="18061" y="15462"/>
                </a:lnTo>
                <a:lnTo>
                  <a:pt x="18004" y="15561"/>
                </a:lnTo>
                <a:close/>
                <a:moveTo>
                  <a:pt x="18195" y="15231"/>
                </a:moveTo>
                <a:lnTo>
                  <a:pt x="18229" y="15251"/>
                </a:lnTo>
                <a:lnTo>
                  <a:pt x="18286" y="15151"/>
                </a:lnTo>
                <a:lnTo>
                  <a:pt x="18253" y="15132"/>
                </a:lnTo>
                <a:lnTo>
                  <a:pt x="18195" y="15231"/>
                </a:lnTo>
                <a:close/>
                <a:moveTo>
                  <a:pt x="17966" y="15627"/>
                </a:moveTo>
                <a:lnTo>
                  <a:pt x="17908" y="15726"/>
                </a:lnTo>
                <a:lnTo>
                  <a:pt x="17942" y="15745"/>
                </a:lnTo>
                <a:lnTo>
                  <a:pt x="17999" y="15646"/>
                </a:lnTo>
                <a:lnTo>
                  <a:pt x="17966" y="15627"/>
                </a:lnTo>
                <a:close/>
                <a:moveTo>
                  <a:pt x="18191" y="15316"/>
                </a:moveTo>
                <a:lnTo>
                  <a:pt x="18157" y="15297"/>
                </a:lnTo>
                <a:lnTo>
                  <a:pt x="18099" y="15396"/>
                </a:lnTo>
                <a:lnTo>
                  <a:pt x="18133" y="15416"/>
                </a:lnTo>
                <a:lnTo>
                  <a:pt x="18191" y="15316"/>
                </a:lnTo>
                <a:close/>
                <a:moveTo>
                  <a:pt x="9664" y="18226"/>
                </a:moveTo>
                <a:lnTo>
                  <a:pt x="9670" y="18264"/>
                </a:lnTo>
                <a:lnTo>
                  <a:pt x="9784" y="18245"/>
                </a:lnTo>
                <a:lnTo>
                  <a:pt x="9778" y="18206"/>
                </a:lnTo>
                <a:lnTo>
                  <a:pt x="9664" y="18226"/>
                </a:lnTo>
                <a:close/>
                <a:moveTo>
                  <a:pt x="9854" y="18193"/>
                </a:moveTo>
                <a:lnTo>
                  <a:pt x="9860" y="18231"/>
                </a:lnTo>
                <a:lnTo>
                  <a:pt x="9974" y="18212"/>
                </a:lnTo>
                <a:lnTo>
                  <a:pt x="9968" y="18174"/>
                </a:lnTo>
                <a:lnTo>
                  <a:pt x="9854" y="18193"/>
                </a:lnTo>
                <a:close/>
                <a:moveTo>
                  <a:pt x="8714" y="18390"/>
                </a:moveTo>
                <a:lnTo>
                  <a:pt x="8721" y="18428"/>
                </a:lnTo>
                <a:lnTo>
                  <a:pt x="8835" y="18408"/>
                </a:lnTo>
                <a:lnTo>
                  <a:pt x="8828" y="18370"/>
                </a:lnTo>
                <a:lnTo>
                  <a:pt x="8714" y="18390"/>
                </a:lnTo>
                <a:close/>
                <a:moveTo>
                  <a:pt x="10423" y="18095"/>
                </a:moveTo>
                <a:lnTo>
                  <a:pt x="10430" y="18133"/>
                </a:lnTo>
                <a:lnTo>
                  <a:pt x="10544" y="18114"/>
                </a:lnTo>
                <a:lnTo>
                  <a:pt x="10538" y="18075"/>
                </a:lnTo>
                <a:lnTo>
                  <a:pt x="10423" y="18095"/>
                </a:lnTo>
                <a:close/>
                <a:moveTo>
                  <a:pt x="10044" y="18161"/>
                </a:moveTo>
                <a:lnTo>
                  <a:pt x="10050" y="18199"/>
                </a:lnTo>
                <a:lnTo>
                  <a:pt x="10164" y="18179"/>
                </a:lnTo>
                <a:lnTo>
                  <a:pt x="10158" y="18141"/>
                </a:lnTo>
                <a:lnTo>
                  <a:pt x="10044" y="18161"/>
                </a:lnTo>
                <a:close/>
                <a:moveTo>
                  <a:pt x="8904" y="18357"/>
                </a:moveTo>
                <a:lnTo>
                  <a:pt x="8911" y="18395"/>
                </a:lnTo>
                <a:lnTo>
                  <a:pt x="9025" y="18375"/>
                </a:lnTo>
                <a:lnTo>
                  <a:pt x="9018" y="18337"/>
                </a:lnTo>
                <a:lnTo>
                  <a:pt x="8904" y="18357"/>
                </a:lnTo>
                <a:close/>
                <a:moveTo>
                  <a:pt x="9284" y="18291"/>
                </a:moveTo>
                <a:lnTo>
                  <a:pt x="9291" y="18330"/>
                </a:lnTo>
                <a:lnTo>
                  <a:pt x="9405" y="18310"/>
                </a:lnTo>
                <a:lnTo>
                  <a:pt x="9398" y="18272"/>
                </a:lnTo>
                <a:lnTo>
                  <a:pt x="9284" y="18291"/>
                </a:lnTo>
                <a:close/>
                <a:moveTo>
                  <a:pt x="9094" y="18324"/>
                </a:moveTo>
                <a:lnTo>
                  <a:pt x="9101" y="18362"/>
                </a:lnTo>
                <a:lnTo>
                  <a:pt x="9215" y="18343"/>
                </a:lnTo>
                <a:lnTo>
                  <a:pt x="9208" y="18304"/>
                </a:lnTo>
                <a:lnTo>
                  <a:pt x="9094" y="18324"/>
                </a:lnTo>
                <a:close/>
                <a:moveTo>
                  <a:pt x="9474" y="18259"/>
                </a:moveTo>
                <a:lnTo>
                  <a:pt x="9480" y="18297"/>
                </a:lnTo>
                <a:lnTo>
                  <a:pt x="9595" y="18277"/>
                </a:lnTo>
                <a:lnTo>
                  <a:pt x="9588" y="18239"/>
                </a:lnTo>
                <a:lnTo>
                  <a:pt x="9474" y="18259"/>
                </a:lnTo>
                <a:close/>
                <a:moveTo>
                  <a:pt x="10234" y="18128"/>
                </a:moveTo>
                <a:lnTo>
                  <a:pt x="10240" y="18166"/>
                </a:lnTo>
                <a:lnTo>
                  <a:pt x="10354" y="18146"/>
                </a:lnTo>
                <a:lnTo>
                  <a:pt x="10348" y="18108"/>
                </a:lnTo>
                <a:lnTo>
                  <a:pt x="10234" y="18128"/>
                </a:lnTo>
                <a:close/>
                <a:moveTo>
                  <a:pt x="11753" y="17866"/>
                </a:moveTo>
                <a:lnTo>
                  <a:pt x="11759" y="17904"/>
                </a:lnTo>
                <a:lnTo>
                  <a:pt x="11873" y="17885"/>
                </a:lnTo>
                <a:lnTo>
                  <a:pt x="11867" y="17846"/>
                </a:lnTo>
                <a:lnTo>
                  <a:pt x="11753" y="17866"/>
                </a:lnTo>
                <a:close/>
                <a:moveTo>
                  <a:pt x="11563" y="17899"/>
                </a:moveTo>
                <a:lnTo>
                  <a:pt x="11569" y="17937"/>
                </a:lnTo>
                <a:lnTo>
                  <a:pt x="11684" y="17917"/>
                </a:lnTo>
                <a:lnTo>
                  <a:pt x="11677" y="17879"/>
                </a:lnTo>
                <a:lnTo>
                  <a:pt x="11563" y="17899"/>
                </a:lnTo>
                <a:close/>
                <a:moveTo>
                  <a:pt x="11183" y="17964"/>
                </a:moveTo>
                <a:lnTo>
                  <a:pt x="11190" y="18002"/>
                </a:lnTo>
                <a:lnTo>
                  <a:pt x="11304" y="17983"/>
                </a:lnTo>
                <a:lnTo>
                  <a:pt x="11297" y="17945"/>
                </a:lnTo>
                <a:lnTo>
                  <a:pt x="11183" y="17964"/>
                </a:lnTo>
                <a:close/>
                <a:moveTo>
                  <a:pt x="10803" y="18030"/>
                </a:moveTo>
                <a:lnTo>
                  <a:pt x="10810" y="18068"/>
                </a:lnTo>
                <a:lnTo>
                  <a:pt x="10924" y="18048"/>
                </a:lnTo>
                <a:lnTo>
                  <a:pt x="10917" y="18010"/>
                </a:lnTo>
                <a:lnTo>
                  <a:pt x="10803" y="18030"/>
                </a:lnTo>
                <a:close/>
                <a:moveTo>
                  <a:pt x="11373" y="17931"/>
                </a:moveTo>
                <a:lnTo>
                  <a:pt x="11380" y="17970"/>
                </a:lnTo>
                <a:lnTo>
                  <a:pt x="11494" y="17950"/>
                </a:lnTo>
                <a:lnTo>
                  <a:pt x="11487" y="17912"/>
                </a:lnTo>
                <a:lnTo>
                  <a:pt x="11373" y="17931"/>
                </a:lnTo>
                <a:close/>
                <a:moveTo>
                  <a:pt x="10613" y="18062"/>
                </a:moveTo>
                <a:lnTo>
                  <a:pt x="10620" y="18101"/>
                </a:lnTo>
                <a:lnTo>
                  <a:pt x="10734" y="18081"/>
                </a:lnTo>
                <a:lnTo>
                  <a:pt x="10727" y="18043"/>
                </a:lnTo>
                <a:lnTo>
                  <a:pt x="10613" y="18062"/>
                </a:lnTo>
                <a:close/>
                <a:moveTo>
                  <a:pt x="10993" y="17997"/>
                </a:moveTo>
                <a:lnTo>
                  <a:pt x="11000" y="18035"/>
                </a:lnTo>
                <a:lnTo>
                  <a:pt x="11114" y="18015"/>
                </a:lnTo>
                <a:lnTo>
                  <a:pt x="11107" y="17977"/>
                </a:lnTo>
                <a:lnTo>
                  <a:pt x="10993" y="17997"/>
                </a:lnTo>
                <a:close/>
                <a:moveTo>
                  <a:pt x="7385" y="18619"/>
                </a:moveTo>
                <a:lnTo>
                  <a:pt x="7391" y="18657"/>
                </a:lnTo>
                <a:lnTo>
                  <a:pt x="7505" y="18637"/>
                </a:lnTo>
                <a:lnTo>
                  <a:pt x="7499" y="18599"/>
                </a:lnTo>
                <a:lnTo>
                  <a:pt x="7385" y="18619"/>
                </a:lnTo>
                <a:close/>
                <a:moveTo>
                  <a:pt x="5676" y="18913"/>
                </a:moveTo>
                <a:lnTo>
                  <a:pt x="5682" y="18951"/>
                </a:lnTo>
                <a:lnTo>
                  <a:pt x="5796" y="18932"/>
                </a:lnTo>
                <a:lnTo>
                  <a:pt x="5790" y="18894"/>
                </a:lnTo>
                <a:lnTo>
                  <a:pt x="5676" y="18913"/>
                </a:lnTo>
                <a:close/>
                <a:moveTo>
                  <a:pt x="5866" y="18880"/>
                </a:moveTo>
                <a:lnTo>
                  <a:pt x="5872" y="18919"/>
                </a:lnTo>
                <a:lnTo>
                  <a:pt x="5986" y="18899"/>
                </a:lnTo>
                <a:lnTo>
                  <a:pt x="5980" y="18861"/>
                </a:lnTo>
                <a:lnTo>
                  <a:pt x="5866" y="18880"/>
                </a:lnTo>
                <a:close/>
                <a:moveTo>
                  <a:pt x="6245" y="18815"/>
                </a:moveTo>
                <a:lnTo>
                  <a:pt x="6252" y="18853"/>
                </a:lnTo>
                <a:lnTo>
                  <a:pt x="6366" y="18834"/>
                </a:lnTo>
                <a:lnTo>
                  <a:pt x="6359" y="18795"/>
                </a:lnTo>
                <a:lnTo>
                  <a:pt x="6245" y="18815"/>
                </a:lnTo>
                <a:close/>
                <a:moveTo>
                  <a:pt x="6055" y="18848"/>
                </a:moveTo>
                <a:lnTo>
                  <a:pt x="6062" y="18886"/>
                </a:lnTo>
                <a:lnTo>
                  <a:pt x="6176" y="18866"/>
                </a:lnTo>
                <a:lnTo>
                  <a:pt x="6170" y="18828"/>
                </a:lnTo>
                <a:lnTo>
                  <a:pt x="6055" y="18848"/>
                </a:lnTo>
                <a:close/>
                <a:moveTo>
                  <a:pt x="5486" y="18946"/>
                </a:moveTo>
                <a:lnTo>
                  <a:pt x="5492" y="18984"/>
                </a:lnTo>
                <a:lnTo>
                  <a:pt x="5606" y="18964"/>
                </a:lnTo>
                <a:lnTo>
                  <a:pt x="5600" y="18926"/>
                </a:lnTo>
                <a:lnTo>
                  <a:pt x="5486" y="18946"/>
                </a:lnTo>
                <a:close/>
                <a:moveTo>
                  <a:pt x="8524" y="18422"/>
                </a:moveTo>
                <a:lnTo>
                  <a:pt x="8531" y="18461"/>
                </a:lnTo>
                <a:lnTo>
                  <a:pt x="8645" y="18441"/>
                </a:lnTo>
                <a:lnTo>
                  <a:pt x="8638" y="18403"/>
                </a:lnTo>
                <a:lnTo>
                  <a:pt x="8524" y="18422"/>
                </a:lnTo>
                <a:close/>
                <a:moveTo>
                  <a:pt x="4916" y="19044"/>
                </a:moveTo>
                <a:lnTo>
                  <a:pt x="4917" y="19050"/>
                </a:lnTo>
                <a:lnTo>
                  <a:pt x="5034" y="19050"/>
                </a:lnTo>
                <a:lnTo>
                  <a:pt x="5030" y="19024"/>
                </a:lnTo>
                <a:lnTo>
                  <a:pt x="4916" y="19044"/>
                </a:lnTo>
                <a:close/>
                <a:moveTo>
                  <a:pt x="5296" y="18979"/>
                </a:moveTo>
                <a:lnTo>
                  <a:pt x="5302" y="19017"/>
                </a:lnTo>
                <a:lnTo>
                  <a:pt x="5416" y="18997"/>
                </a:lnTo>
                <a:lnTo>
                  <a:pt x="5410" y="18959"/>
                </a:lnTo>
                <a:lnTo>
                  <a:pt x="5296" y="18979"/>
                </a:lnTo>
                <a:close/>
                <a:moveTo>
                  <a:pt x="5106" y="19011"/>
                </a:moveTo>
                <a:lnTo>
                  <a:pt x="5112" y="19050"/>
                </a:lnTo>
                <a:lnTo>
                  <a:pt x="5227" y="19030"/>
                </a:lnTo>
                <a:lnTo>
                  <a:pt x="5220" y="18992"/>
                </a:lnTo>
                <a:lnTo>
                  <a:pt x="5106" y="19011"/>
                </a:lnTo>
                <a:close/>
                <a:moveTo>
                  <a:pt x="6435" y="18782"/>
                </a:moveTo>
                <a:lnTo>
                  <a:pt x="6442" y="18821"/>
                </a:lnTo>
                <a:lnTo>
                  <a:pt x="6556" y="18801"/>
                </a:lnTo>
                <a:lnTo>
                  <a:pt x="6549" y="18763"/>
                </a:lnTo>
                <a:lnTo>
                  <a:pt x="6435" y="18782"/>
                </a:lnTo>
                <a:close/>
                <a:moveTo>
                  <a:pt x="7765" y="18553"/>
                </a:moveTo>
                <a:lnTo>
                  <a:pt x="7771" y="18591"/>
                </a:lnTo>
                <a:lnTo>
                  <a:pt x="7885" y="18572"/>
                </a:lnTo>
                <a:lnTo>
                  <a:pt x="7879" y="18534"/>
                </a:lnTo>
                <a:lnTo>
                  <a:pt x="7765" y="18553"/>
                </a:lnTo>
                <a:close/>
                <a:moveTo>
                  <a:pt x="7955" y="18520"/>
                </a:moveTo>
                <a:lnTo>
                  <a:pt x="7961" y="18559"/>
                </a:lnTo>
                <a:lnTo>
                  <a:pt x="8075" y="18539"/>
                </a:lnTo>
                <a:lnTo>
                  <a:pt x="8069" y="18501"/>
                </a:lnTo>
                <a:lnTo>
                  <a:pt x="7955" y="18520"/>
                </a:lnTo>
                <a:close/>
                <a:moveTo>
                  <a:pt x="8144" y="18488"/>
                </a:moveTo>
                <a:lnTo>
                  <a:pt x="8151" y="18526"/>
                </a:lnTo>
                <a:lnTo>
                  <a:pt x="8265" y="18506"/>
                </a:lnTo>
                <a:lnTo>
                  <a:pt x="8259" y="18468"/>
                </a:lnTo>
                <a:lnTo>
                  <a:pt x="8144" y="18488"/>
                </a:lnTo>
                <a:close/>
                <a:moveTo>
                  <a:pt x="8334" y="18455"/>
                </a:moveTo>
                <a:lnTo>
                  <a:pt x="8341" y="18493"/>
                </a:lnTo>
                <a:lnTo>
                  <a:pt x="8455" y="18474"/>
                </a:lnTo>
                <a:lnTo>
                  <a:pt x="8448" y="18435"/>
                </a:lnTo>
                <a:lnTo>
                  <a:pt x="8334" y="18455"/>
                </a:lnTo>
                <a:close/>
                <a:moveTo>
                  <a:pt x="7195" y="18651"/>
                </a:moveTo>
                <a:lnTo>
                  <a:pt x="7202" y="18690"/>
                </a:lnTo>
                <a:lnTo>
                  <a:pt x="7316" y="18670"/>
                </a:lnTo>
                <a:lnTo>
                  <a:pt x="7309" y="18632"/>
                </a:lnTo>
                <a:lnTo>
                  <a:pt x="7195" y="18651"/>
                </a:lnTo>
                <a:close/>
                <a:moveTo>
                  <a:pt x="7005" y="18684"/>
                </a:moveTo>
                <a:lnTo>
                  <a:pt x="7012" y="18722"/>
                </a:lnTo>
                <a:lnTo>
                  <a:pt x="7126" y="18703"/>
                </a:lnTo>
                <a:lnTo>
                  <a:pt x="7119" y="18664"/>
                </a:lnTo>
                <a:lnTo>
                  <a:pt x="7005" y="18684"/>
                </a:lnTo>
                <a:close/>
                <a:moveTo>
                  <a:pt x="6815" y="18717"/>
                </a:moveTo>
                <a:lnTo>
                  <a:pt x="6822" y="18755"/>
                </a:lnTo>
                <a:lnTo>
                  <a:pt x="6936" y="18735"/>
                </a:lnTo>
                <a:lnTo>
                  <a:pt x="6929" y="18697"/>
                </a:lnTo>
                <a:lnTo>
                  <a:pt x="6815" y="18717"/>
                </a:lnTo>
                <a:close/>
                <a:moveTo>
                  <a:pt x="6625" y="18750"/>
                </a:moveTo>
                <a:lnTo>
                  <a:pt x="6632" y="18788"/>
                </a:lnTo>
                <a:lnTo>
                  <a:pt x="6746" y="18768"/>
                </a:lnTo>
                <a:lnTo>
                  <a:pt x="6739" y="18730"/>
                </a:lnTo>
                <a:lnTo>
                  <a:pt x="6625" y="18750"/>
                </a:lnTo>
                <a:close/>
                <a:moveTo>
                  <a:pt x="7575" y="18586"/>
                </a:moveTo>
                <a:lnTo>
                  <a:pt x="7581" y="18624"/>
                </a:lnTo>
                <a:lnTo>
                  <a:pt x="7695" y="18605"/>
                </a:lnTo>
                <a:lnTo>
                  <a:pt x="7689" y="18566"/>
                </a:lnTo>
                <a:lnTo>
                  <a:pt x="7575" y="18586"/>
                </a:lnTo>
                <a:close/>
                <a:moveTo>
                  <a:pt x="16332" y="18280"/>
                </a:moveTo>
                <a:lnTo>
                  <a:pt x="16361" y="18306"/>
                </a:lnTo>
                <a:lnTo>
                  <a:pt x="16438" y="18219"/>
                </a:lnTo>
                <a:lnTo>
                  <a:pt x="16409" y="18193"/>
                </a:lnTo>
                <a:lnTo>
                  <a:pt x="16332" y="18280"/>
                </a:lnTo>
                <a:close/>
                <a:moveTo>
                  <a:pt x="16203" y="18425"/>
                </a:moveTo>
                <a:lnTo>
                  <a:pt x="16232" y="18451"/>
                </a:lnTo>
                <a:lnTo>
                  <a:pt x="16309" y="18364"/>
                </a:lnTo>
                <a:lnTo>
                  <a:pt x="16280" y="18338"/>
                </a:lnTo>
                <a:lnTo>
                  <a:pt x="16203" y="18425"/>
                </a:lnTo>
                <a:close/>
                <a:moveTo>
                  <a:pt x="15818" y="18858"/>
                </a:moveTo>
                <a:lnTo>
                  <a:pt x="15847" y="18884"/>
                </a:lnTo>
                <a:lnTo>
                  <a:pt x="15924" y="18797"/>
                </a:lnTo>
                <a:lnTo>
                  <a:pt x="15895" y="18772"/>
                </a:lnTo>
                <a:lnTo>
                  <a:pt x="15818" y="18858"/>
                </a:lnTo>
                <a:close/>
                <a:moveTo>
                  <a:pt x="16075" y="18569"/>
                </a:moveTo>
                <a:lnTo>
                  <a:pt x="16104" y="18595"/>
                </a:lnTo>
                <a:lnTo>
                  <a:pt x="16181" y="18508"/>
                </a:lnTo>
                <a:lnTo>
                  <a:pt x="16152" y="18483"/>
                </a:lnTo>
                <a:lnTo>
                  <a:pt x="16075" y="18569"/>
                </a:lnTo>
                <a:close/>
                <a:moveTo>
                  <a:pt x="15946" y="18714"/>
                </a:moveTo>
                <a:lnTo>
                  <a:pt x="15975" y="18740"/>
                </a:lnTo>
                <a:lnTo>
                  <a:pt x="16053" y="18653"/>
                </a:lnTo>
                <a:lnTo>
                  <a:pt x="16024" y="18627"/>
                </a:lnTo>
                <a:lnTo>
                  <a:pt x="15946" y="18714"/>
                </a:lnTo>
                <a:close/>
                <a:moveTo>
                  <a:pt x="15690" y="19003"/>
                </a:moveTo>
                <a:lnTo>
                  <a:pt x="15719" y="19029"/>
                </a:lnTo>
                <a:lnTo>
                  <a:pt x="15796" y="18942"/>
                </a:lnTo>
                <a:lnTo>
                  <a:pt x="15767" y="18916"/>
                </a:lnTo>
                <a:lnTo>
                  <a:pt x="15690" y="19003"/>
                </a:lnTo>
                <a:close/>
                <a:moveTo>
                  <a:pt x="14712" y="17676"/>
                </a:moveTo>
                <a:lnTo>
                  <a:pt x="14674" y="17680"/>
                </a:lnTo>
                <a:lnTo>
                  <a:pt x="14687" y="17797"/>
                </a:lnTo>
                <a:lnTo>
                  <a:pt x="14726" y="17792"/>
                </a:lnTo>
                <a:lnTo>
                  <a:pt x="14712" y="17676"/>
                </a:lnTo>
                <a:close/>
                <a:moveTo>
                  <a:pt x="14830" y="19040"/>
                </a:moveTo>
                <a:lnTo>
                  <a:pt x="14832" y="19050"/>
                </a:lnTo>
                <a:lnTo>
                  <a:pt x="14871" y="19050"/>
                </a:lnTo>
                <a:lnTo>
                  <a:pt x="14869" y="19035"/>
                </a:lnTo>
                <a:lnTo>
                  <a:pt x="14830" y="19040"/>
                </a:lnTo>
                <a:close/>
                <a:moveTo>
                  <a:pt x="14735" y="17870"/>
                </a:moveTo>
                <a:lnTo>
                  <a:pt x="14696" y="17874"/>
                </a:lnTo>
                <a:lnTo>
                  <a:pt x="14710" y="17991"/>
                </a:lnTo>
                <a:lnTo>
                  <a:pt x="14748" y="17986"/>
                </a:lnTo>
                <a:lnTo>
                  <a:pt x="14735" y="17870"/>
                </a:lnTo>
                <a:close/>
                <a:moveTo>
                  <a:pt x="14757" y="18064"/>
                </a:moveTo>
                <a:lnTo>
                  <a:pt x="14718" y="18069"/>
                </a:lnTo>
                <a:lnTo>
                  <a:pt x="14732" y="18185"/>
                </a:lnTo>
                <a:lnTo>
                  <a:pt x="14770" y="18181"/>
                </a:lnTo>
                <a:lnTo>
                  <a:pt x="14757" y="18064"/>
                </a:lnTo>
                <a:close/>
                <a:moveTo>
                  <a:pt x="14847" y="18841"/>
                </a:moveTo>
                <a:lnTo>
                  <a:pt x="14808" y="18846"/>
                </a:lnTo>
                <a:lnTo>
                  <a:pt x="14821" y="18962"/>
                </a:lnTo>
                <a:lnTo>
                  <a:pt x="14860" y="18957"/>
                </a:lnTo>
                <a:lnTo>
                  <a:pt x="14847" y="18841"/>
                </a:lnTo>
                <a:close/>
                <a:moveTo>
                  <a:pt x="14824" y="18647"/>
                </a:moveTo>
                <a:lnTo>
                  <a:pt x="14786" y="18651"/>
                </a:lnTo>
                <a:lnTo>
                  <a:pt x="14799" y="18768"/>
                </a:lnTo>
                <a:lnTo>
                  <a:pt x="14838" y="18763"/>
                </a:lnTo>
                <a:lnTo>
                  <a:pt x="14824" y="18647"/>
                </a:lnTo>
                <a:close/>
                <a:moveTo>
                  <a:pt x="14802" y="18453"/>
                </a:moveTo>
                <a:lnTo>
                  <a:pt x="14763" y="18457"/>
                </a:lnTo>
                <a:lnTo>
                  <a:pt x="14777" y="18573"/>
                </a:lnTo>
                <a:lnTo>
                  <a:pt x="14815" y="18569"/>
                </a:lnTo>
                <a:lnTo>
                  <a:pt x="14802" y="18453"/>
                </a:lnTo>
                <a:close/>
                <a:moveTo>
                  <a:pt x="14779" y="18258"/>
                </a:moveTo>
                <a:lnTo>
                  <a:pt x="14741" y="18263"/>
                </a:lnTo>
                <a:lnTo>
                  <a:pt x="14754" y="18379"/>
                </a:lnTo>
                <a:lnTo>
                  <a:pt x="14793" y="18375"/>
                </a:lnTo>
                <a:lnTo>
                  <a:pt x="14779" y="18258"/>
                </a:lnTo>
                <a:close/>
                <a:moveTo>
                  <a:pt x="23165" y="11090"/>
                </a:moveTo>
                <a:cubicBezTo>
                  <a:pt x="23035" y="11090"/>
                  <a:pt x="22930" y="11195"/>
                  <a:pt x="22930" y="11325"/>
                </a:cubicBezTo>
                <a:cubicBezTo>
                  <a:pt x="22930" y="11429"/>
                  <a:pt x="22998" y="11518"/>
                  <a:pt x="23092" y="11548"/>
                </a:cubicBezTo>
                <a:lnTo>
                  <a:pt x="23074" y="11625"/>
                </a:lnTo>
                <a:lnTo>
                  <a:pt x="23112" y="11634"/>
                </a:lnTo>
                <a:lnTo>
                  <a:pt x="23130" y="11557"/>
                </a:lnTo>
                <a:cubicBezTo>
                  <a:pt x="23141" y="11559"/>
                  <a:pt x="23153" y="11560"/>
                  <a:pt x="23165" y="11560"/>
                </a:cubicBezTo>
                <a:cubicBezTo>
                  <a:pt x="23295" y="11560"/>
                  <a:pt x="23400" y="11455"/>
                  <a:pt x="23400" y="11325"/>
                </a:cubicBezTo>
                <a:cubicBezTo>
                  <a:pt x="23400" y="11195"/>
                  <a:pt x="23295" y="11090"/>
                  <a:pt x="23165" y="11090"/>
                </a:cubicBezTo>
                <a:close/>
                <a:moveTo>
                  <a:pt x="16650" y="10785"/>
                </a:moveTo>
                <a:lnTo>
                  <a:pt x="16611" y="10846"/>
                </a:lnTo>
                <a:lnTo>
                  <a:pt x="16644" y="10866"/>
                </a:lnTo>
                <a:lnTo>
                  <a:pt x="16682" y="10806"/>
                </a:lnTo>
                <a:cubicBezTo>
                  <a:pt x="16716" y="10824"/>
                  <a:pt x="16754" y="10835"/>
                  <a:pt x="16795" y="10835"/>
                </a:cubicBezTo>
                <a:cubicBezTo>
                  <a:pt x="16824" y="10835"/>
                  <a:pt x="16852" y="10830"/>
                  <a:pt x="16877" y="10820"/>
                </a:cubicBezTo>
                <a:lnTo>
                  <a:pt x="16908" y="10885"/>
                </a:lnTo>
                <a:lnTo>
                  <a:pt x="16943" y="10868"/>
                </a:lnTo>
                <a:lnTo>
                  <a:pt x="16912" y="10803"/>
                </a:lnTo>
                <a:cubicBezTo>
                  <a:pt x="16983" y="10763"/>
                  <a:pt x="17030" y="10687"/>
                  <a:pt x="17030" y="10600"/>
                </a:cubicBezTo>
                <a:cubicBezTo>
                  <a:pt x="17030" y="10470"/>
                  <a:pt x="16925" y="10365"/>
                  <a:pt x="16795" y="10365"/>
                </a:cubicBezTo>
                <a:cubicBezTo>
                  <a:pt x="16665" y="10365"/>
                  <a:pt x="16560" y="10470"/>
                  <a:pt x="16560" y="10600"/>
                </a:cubicBezTo>
                <a:cubicBezTo>
                  <a:pt x="16560" y="10675"/>
                  <a:pt x="16595" y="10741"/>
                  <a:pt x="16650" y="10785"/>
                </a:cubicBezTo>
                <a:close/>
                <a:moveTo>
                  <a:pt x="15735" y="1297"/>
                </a:moveTo>
                <a:lnTo>
                  <a:pt x="15660" y="1318"/>
                </a:lnTo>
                <a:lnTo>
                  <a:pt x="15671" y="1355"/>
                </a:lnTo>
                <a:lnTo>
                  <a:pt x="15746" y="1334"/>
                </a:lnTo>
                <a:cubicBezTo>
                  <a:pt x="15779" y="1422"/>
                  <a:pt x="15865" y="1485"/>
                  <a:pt x="15965" y="1485"/>
                </a:cubicBezTo>
                <a:cubicBezTo>
                  <a:pt x="16095" y="1485"/>
                  <a:pt x="16200" y="1380"/>
                  <a:pt x="16200" y="1250"/>
                </a:cubicBezTo>
                <a:cubicBezTo>
                  <a:pt x="16200" y="1120"/>
                  <a:pt x="16095" y="1015"/>
                  <a:pt x="15965" y="1015"/>
                </a:cubicBezTo>
                <a:cubicBezTo>
                  <a:pt x="15914" y="1015"/>
                  <a:pt x="15866" y="1032"/>
                  <a:pt x="15827" y="1060"/>
                </a:cubicBezTo>
                <a:lnTo>
                  <a:pt x="15779" y="1006"/>
                </a:lnTo>
                <a:lnTo>
                  <a:pt x="15750" y="1032"/>
                </a:lnTo>
                <a:lnTo>
                  <a:pt x="15798" y="1085"/>
                </a:lnTo>
                <a:cubicBezTo>
                  <a:pt x="15756" y="1127"/>
                  <a:pt x="15730" y="1186"/>
                  <a:pt x="15730" y="1250"/>
                </a:cubicBezTo>
                <a:cubicBezTo>
                  <a:pt x="15730" y="1266"/>
                  <a:pt x="15732" y="1282"/>
                  <a:pt x="15735" y="1297"/>
                </a:cubicBezTo>
                <a:close/>
                <a:moveTo>
                  <a:pt x="12935" y="4080"/>
                </a:moveTo>
                <a:cubicBezTo>
                  <a:pt x="12935" y="3950"/>
                  <a:pt x="12830" y="3845"/>
                  <a:pt x="12700" y="3845"/>
                </a:cubicBezTo>
                <a:cubicBezTo>
                  <a:pt x="12640" y="3845"/>
                  <a:pt x="12585" y="3868"/>
                  <a:pt x="12543" y="3905"/>
                </a:cubicBezTo>
                <a:lnTo>
                  <a:pt x="12533" y="3895"/>
                </a:lnTo>
                <a:lnTo>
                  <a:pt x="12506" y="3924"/>
                </a:lnTo>
                <a:lnTo>
                  <a:pt x="12517" y="3933"/>
                </a:lnTo>
                <a:cubicBezTo>
                  <a:pt x="12486" y="3972"/>
                  <a:pt x="12467" y="4021"/>
                  <a:pt x="12465" y="4074"/>
                </a:cubicBezTo>
                <a:lnTo>
                  <a:pt x="12468" y="4113"/>
                </a:lnTo>
                <a:cubicBezTo>
                  <a:pt x="12470" y="4133"/>
                  <a:pt x="12476" y="4152"/>
                  <a:pt x="12484" y="4171"/>
                </a:cubicBezTo>
                <a:lnTo>
                  <a:pt x="12418" y="4204"/>
                </a:lnTo>
                <a:lnTo>
                  <a:pt x="12436" y="4239"/>
                </a:lnTo>
                <a:lnTo>
                  <a:pt x="12501" y="4205"/>
                </a:lnTo>
                <a:cubicBezTo>
                  <a:pt x="12543" y="4271"/>
                  <a:pt x="12616" y="4315"/>
                  <a:pt x="12700" y="4315"/>
                </a:cubicBezTo>
                <a:cubicBezTo>
                  <a:pt x="12830" y="4315"/>
                  <a:pt x="12935" y="4210"/>
                  <a:pt x="12935" y="4080"/>
                </a:cubicBezTo>
                <a:close/>
                <a:moveTo>
                  <a:pt x="25173" y="16313"/>
                </a:moveTo>
                <a:lnTo>
                  <a:pt x="25103" y="16301"/>
                </a:lnTo>
                <a:lnTo>
                  <a:pt x="25096" y="16339"/>
                </a:lnTo>
                <a:lnTo>
                  <a:pt x="25166" y="16351"/>
                </a:lnTo>
                <a:cubicBezTo>
                  <a:pt x="25165" y="16357"/>
                  <a:pt x="25165" y="16364"/>
                  <a:pt x="25165" y="16371"/>
                </a:cubicBezTo>
                <a:cubicBezTo>
                  <a:pt x="25165" y="16501"/>
                  <a:pt x="25270" y="16606"/>
                  <a:pt x="25400" y="16606"/>
                </a:cubicBezTo>
                <a:lnTo>
                  <a:pt x="25400" y="16136"/>
                </a:lnTo>
                <a:cubicBezTo>
                  <a:pt x="25290" y="16136"/>
                  <a:pt x="25199" y="16211"/>
                  <a:pt x="25173" y="16313"/>
                </a:cubicBezTo>
                <a:close/>
                <a:moveTo>
                  <a:pt x="5140" y="780"/>
                </a:moveTo>
                <a:cubicBezTo>
                  <a:pt x="5140" y="910"/>
                  <a:pt x="5245" y="1015"/>
                  <a:pt x="5375" y="1015"/>
                </a:cubicBezTo>
                <a:cubicBezTo>
                  <a:pt x="5505" y="1015"/>
                  <a:pt x="5610" y="910"/>
                  <a:pt x="5610" y="780"/>
                </a:cubicBezTo>
                <a:cubicBezTo>
                  <a:pt x="5610" y="734"/>
                  <a:pt x="5596" y="691"/>
                  <a:pt x="5573" y="654"/>
                </a:cubicBezTo>
                <a:lnTo>
                  <a:pt x="5593" y="640"/>
                </a:lnTo>
                <a:lnTo>
                  <a:pt x="5570" y="609"/>
                </a:lnTo>
                <a:lnTo>
                  <a:pt x="5550" y="623"/>
                </a:lnTo>
                <a:cubicBezTo>
                  <a:pt x="5507" y="575"/>
                  <a:pt x="5445" y="545"/>
                  <a:pt x="5375" y="545"/>
                </a:cubicBezTo>
                <a:cubicBezTo>
                  <a:pt x="5245" y="545"/>
                  <a:pt x="5140" y="650"/>
                  <a:pt x="5140" y="780"/>
                </a:cubicBezTo>
                <a:close/>
                <a:moveTo>
                  <a:pt x="6684" y="131"/>
                </a:moveTo>
                <a:lnTo>
                  <a:pt x="6611" y="92"/>
                </a:lnTo>
                <a:cubicBezTo>
                  <a:pt x="6623" y="64"/>
                  <a:pt x="6630" y="33"/>
                  <a:pt x="6630" y="0"/>
                </a:cubicBezTo>
                <a:lnTo>
                  <a:pt x="6160" y="0"/>
                </a:lnTo>
                <a:cubicBezTo>
                  <a:pt x="6160" y="130"/>
                  <a:pt x="6265" y="235"/>
                  <a:pt x="6395" y="235"/>
                </a:cubicBezTo>
                <a:cubicBezTo>
                  <a:pt x="6478" y="235"/>
                  <a:pt x="6551" y="192"/>
                  <a:pt x="6593" y="126"/>
                </a:cubicBezTo>
                <a:lnTo>
                  <a:pt x="6665" y="165"/>
                </a:lnTo>
                <a:lnTo>
                  <a:pt x="6684" y="131"/>
                </a:lnTo>
                <a:close/>
                <a:moveTo>
                  <a:pt x="10945" y="2686"/>
                </a:moveTo>
                <a:lnTo>
                  <a:pt x="10892" y="2708"/>
                </a:lnTo>
                <a:lnTo>
                  <a:pt x="10907" y="2744"/>
                </a:lnTo>
                <a:lnTo>
                  <a:pt x="10956" y="2724"/>
                </a:lnTo>
                <a:cubicBezTo>
                  <a:pt x="10974" y="2771"/>
                  <a:pt x="11007" y="2811"/>
                  <a:pt x="11050" y="2838"/>
                </a:cubicBezTo>
                <a:lnTo>
                  <a:pt x="11042" y="2854"/>
                </a:lnTo>
                <a:lnTo>
                  <a:pt x="11076" y="2872"/>
                </a:lnTo>
                <a:lnTo>
                  <a:pt x="11084" y="2856"/>
                </a:lnTo>
                <a:cubicBezTo>
                  <a:pt x="11112" y="2868"/>
                  <a:pt x="11143" y="2875"/>
                  <a:pt x="11175" y="2875"/>
                </a:cubicBezTo>
                <a:cubicBezTo>
                  <a:pt x="11235" y="2875"/>
                  <a:pt x="11290" y="2852"/>
                  <a:pt x="11332" y="2815"/>
                </a:cubicBezTo>
                <a:lnTo>
                  <a:pt x="11342" y="2824"/>
                </a:lnTo>
                <a:lnTo>
                  <a:pt x="11369" y="2796"/>
                </a:lnTo>
                <a:lnTo>
                  <a:pt x="11359" y="2787"/>
                </a:lnTo>
                <a:cubicBezTo>
                  <a:pt x="11391" y="2746"/>
                  <a:pt x="11410" y="2695"/>
                  <a:pt x="11410" y="2640"/>
                </a:cubicBezTo>
                <a:cubicBezTo>
                  <a:pt x="11410" y="2624"/>
                  <a:pt x="11408" y="2608"/>
                  <a:pt x="11405" y="2593"/>
                </a:cubicBezTo>
                <a:lnTo>
                  <a:pt x="11480" y="2572"/>
                </a:lnTo>
                <a:lnTo>
                  <a:pt x="11469" y="2535"/>
                </a:lnTo>
                <a:lnTo>
                  <a:pt x="11394" y="2556"/>
                </a:lnTo>
                <a:cubicBezTo>
                  <a:pt x="11383" y="2526"/>
                  <a:pt x="11366" y="2499"/>
                  <a:pt x="11344" y="2477"/>
                </a:cubicBezTo>
                <a:lnTo>
                  <a:pt x="11393" y="2421"/>
                </a:lnTo>
                <a:lnTo>
                  <a:pt x="11365" y="2395"/>
                </a:lnTo>
                <a:lnTo>
                  <a:pt x="11314" y="2451"/>
                </a:lnTo>
                <a:cubicBezTo>
                  <a:pt x="11275" y="2422"/>
                  <a:pt x="11227" y="2405"/>
                  <a:pt x="11175" y="2405"/>
                </a:cubicBezTo>
                <a:cubicBezTo>
                  <a:pt x="11045" y="2405"/>
                  <a:pt x="10940" y="2510"/>
                  <a:pt x="10940" y="2640"/>
                </a:cubicBezTo>
                <a:cubicBezTo>
                  <a:pt x="10940" y="2656"/>
                  <a:pt x="10942" y="2671"/>
                  <a:pt x="10945" y="2686"/>
                </a:cubicBezTo>
                <a:close/>
                <a:moveTo>
                  <a:pt x="18939" y="14594"/>
                </a:moveTo>
                <a:lnTo>
                  <a:pt x="18861" y="14565"/>
                </a:lnTo>
                <a:cubicBezTo>
                  <a:pt x="18867" y="14544"/>
                  <a:pt x="18870" y="14522"/>
                  <a:pt x="18870" y="14500"/>
                </a:cubicBezTo>
                <a:cubicBezTo>
                  <a:pt x="18870" y="14370"/>
                  <a:pt x="18765" y="14265"/>
                  <a:pt x="18635" y="14265"/>
                </a:cubicBezTo>
                <a:cubicBezTo>
                  <a:pt x="18606" y="14265"/>
                  <a:pt x="18578" y="14271"/>
                  <a:pt x="18553" y="14280"/>
                </a:cubicBezTo>
                <a:lnTo>
                  <a:pt x="18522" y="14215"/>
                </a:lnTo>
                <a:lnTo>
                  <a:pt x="18487" y="14232"/>
                </a:lnTo>
                <a:lnTo>
                  <a:pt x="18518" y="14297"/>
                </a:lnTo>
                <a:cubicBezTo>
                  <a:pt x="18447" y="14337"/>
                  <a:pt x="18400" y="14413"/>
                  <a:pt x="18400" y="14500"/>
                </a:cubicBezTo>
                <a:cubicBezTo>
                  <a:pt x="18400" y="14532"/>
                  <a:pt x="18406" y="14563"/>
                  <a:pt x="18418" y="14590"/>
                </a:cubicBezTo>
                <a:lnTo>
                  <a:pt x="18387" y="14612"/>
                </a:lnTo>
                <a:lnTo>
                  <a:pt x="18410" y="14644"/>
                </a:lnTo>
                <a:lnTo>
                  <a:pt x="18436" y="14625"/>
                </a:lnTo>
                <a:cubicBezTo>
                  <a:pt x="18454" y="14653"/>
                  <a:pt x="18478" y="14678"/>
                  <a:pt x="18506" y="14696"/>
                </a:cubicBezTo>
                <a:lnTo>
                  <a:pt x="18482" y="14736"/>
                </a:lnTo>
                <a:lnTo>
                  <a:pt x="18516" y="14756"/>
                </a:lnTo>
                <a:lnTo>
                  <a:pt x="18540" y="14715"/>
                </a:lnTo>
                <a:cubicBezTo>
                  <a:pt x="18569" y="14728"/>
                  <a:pt x="18601" y="14735"/>
                  <a:pt x="18635" y="14735"/>
                </a:cubicBezTo>
                <a:cubicBezTo>
                  <a:pt x="18729" y="14735"/>
                  <a:pt x="18809" y="14680"/>
                  <a:pt x="18847" y="14601"/>
                </a:cubicBezTo>
                <a:lnTo>
                  <a:pt x="18925" y="14630"/>
                </a:lnTo>
                <a:lnTo>
                  <a:pt x="18939" y="14594"/>
                </a:lnTo>
                <a:close/>
                <a:moveTo>
                  <a:pt x="14850" y="17308"/>
                </a:moveTo>
                <a:cubicBezTo>
                  <a:pt x="14850" y="17264"/>
                  <a:pt x="14838" y="17223"/>
                  <a:pt x="14817" y="17188"/>
                </a:cubicBezTo>
                <a:lnTo>
                  <a:pt x="14888" y="17138"/>
                </a:lnTo>
                <a:lnTo>
                  <a:pt x="14865" y="17106"/>
                </a:lnTo>
                <a:lnTo>
                  <a:pt x="14794" y="17156"/>
                </a:lnTo>
                <a:cubicBezTo>
                  <a:pt x="14751" y="17106"/>
                  <a:pt x="14687" y="17073"/>
                  <a:pt x="14615" y="17073"/>
                </a:cubicBezTo>
                <a:cubicBezTo>
                  <a:pt x="14485" y="17073"/>
                  <a:pt x="14380" y="17178"/>
                  <a:pt x="14380" y="17308"/>
                </a:cubicBezTo>
                <a:cubicBezTo>
                  <a:pt x="14380" y="17318"/>
                  <a:pt x="14381" y="17328"/>
                  <a:pt x="14382" y="17337"/>
                </a:cubicBezTo>
                <a:lnTo>
                  <a:pt x="14347" y="17345"/>
                </a:lnTo>
                <a:lnTo>
                  <a:pt x="14355" y="17383"/>
                </a:lnTo>
                <a:lnTo>
                  <a:pt x="14390" y="17375"/>
                </a:lnTo>
                <a:cubicBezTo>
                  <a:pt x="14419" y="17472"/>
                  <a:pt x="14509" y="17543"/>
                  <a:pt x="14615" y="17543"/>
                </a:cubicBezTo>
                <a:cubicBezTo>
                  <a:pt x="14629" y="17543"/>
                  <a:pt x="14644" y="17542"/>
                  <a:pt x="14657" y="17539"/>
                </a:cubicBezTo>
                <a:lnTo>
                  <a:pt x="14665" y="17602"/>
                </a:lnTo>
                <a:lnTo>
                  <a:pt x="14703" y="17598"/>
                </a:lnTo>
                <a:lnTo>
                  <a:pt x="14695" y="17529"/>
                </a:lnTo>
                <a:cubicBezTo>
                  <a:pt x="14760" y="17505"/>
                  <a:pt x="14811" y="17454"/>
                  <a:pt x="14835" y="17390"/>
                </a:cubicBezTo>
                <a:lnTo>
                  <a:pt x="14920" y="17413"/>
                </a:lnTo>
                <a:lnTo>
                  <a:pt x="14931" y="17376"/>
                </a:lnTo>
                <a:lnTo>
                  <a:pt x="14846" y="17352"/>
                </a:lnTo>
                <a:cubicBezTo>
                  <a:pt x="14848" y="17338"/>
                  <a:pt x="14850" y="17323"/>
                  <a:pt x="14850" y="17308"/>
                </a:cubicBezTo>
                <a:close/>
              </a:path>
            </a:pathLst>
          </a:custGeom>
          <a:solidFill>
            <a:srgbClr val="EBEBEB"/>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5" name="Logo UPD"/>
          <p:cNvSpPr>
            <a:spLocks noChangeAspect="1" noEditPoints="1"/>
          </p:cNvSpPr>
          <p:nvPr userDrawn="1"/>
        </p:nvSpPr>
        <p:spPr bwMode="auto">
          <a:xfrm>
            <a:off x="450850" y="450000"/>
            <a:ext cx="2080800" cy="716264"/>
          </a:xfrm>
          <a:custGeom>
            <a:avLst/>
            <a:gdLst>
              <a:gd name="T0" fmla="*/ 1928 w 5780"/>
              <a:gd name="T1" fmla="*/ 1975 h 1982"/>
              <a:gd name="T2" fmla="*/ 1430 w 5780"/>
              <a:gd name="T3" fmla="*/ 1979 h 1982"/>
              <a:gd name="T4" fmla="*/ 1430 w 5780"/>
              <a:gd name="T5" fmla="*/ 1979 h 1982"/>
              <a:gd name="T6" fmla="*/ 700 w 5780"/>
              <a:gd name="T7" fmla="*/ 1409 h 1982"/>
              <a:gd name="T8" fmla="*/ 1502 w 5780"/>
              <a:gd name="T9" fmla="*/ 1906 h 1982"/>
              <a:gd name="T10" fmla="*/ 1464 w 5780"/>
              <a:gd name="T11" fmla="*/ 1919 h 1982"/>
              <a:gd name="T12" fmla="*/ 5452 w 5780"/>
              <a:gd name="T13" fmla="*/ 883 h 1982"/>
              <a:gd name="T14" fmla="*/ 5769 w 5780"/>
              <a:gd name="T15" fmla="*/ 883 h 1982"/>
              <a:gd name="T16" fmla="*/ 5065 w 5780"/>
              <a:gd name="T17" fmla="*/ 1291 h 1982"/>
              <a:gd name="T18" fmla="*/ 5462 w 5780"/>
              <a:gd name="T19" fmla="*/ 1291 h 1982"/>
              <a:gd name="T20" fmla="*/ 5320 w 5780"/>
              <a:gd name="T21" fmla="*/ 1101 h 1982"/>
              <a:gd name="T22" fmla="*/ 5383 w 5780"/>
              <a:gd name="T23" fmla="*/ 751 h 1982"/>
              <a:gd name="T24" fmla="*/ 5240 w 5780"/>
              <a:gd name="T25" fmla="*/ 751 h 1982"/>
              <a:gd name="T26" fmla="*/ 4884 w 5780"/>
              <a:gd name="T27" fmla="*/ 1291 h 1982"/>
              <a:gd name="T28" fmla="*/ 4603 w 5780"/>
              <a:gd name="T29" fmla="*/ 1291 h 1982"/>
              <a:gd name="T30" fmla="*/ 4502 w 5780"/>
              <a:gd name="T31" fmla="*/ 1148 h 1982"/>
              <a:gd name="T32" fmla="*/ 4455 w 5780"/>
              <a:gd name="T33" fmla="*/ 911 h 1982"/>
              <a:gd name="T34" fmla="*/ 4292 w 5780"/>
              <a:gd name="T35" fmla="*/ 1076 h 1982"/>
              <a:gd name="T36" fmla="*/ 4162 w 5780"/>
              <a:gd name="T37" fmla="*/ 1257 h 1982"/>
              <a:gd name="T38" fmla="*/ 3959 w 5780"/>
              <a:gd name="T39" fmla="*/ 1083 h 1982"/>
              <a:gd name="T40" fmla="*/ 3856 w 5780"/>
              <a:gd name="T41" fmla="*/ 1291 h 1982"/>
              <a:gd name="T42" fmla="*/ 4102 w 5780"/>
              <a:gd name="T43" fmla="*/ 1291 h 1982"/>
              <a:gd name="T44" fmla="*/ 3856 w 5780"/>
              <a:gd name="T45" fmla="*/ 881 h 1982"/>
              <a:gd name="T46" fmla="*/ 3502 w 5780"/>
              <a:gd name="T47" fmla="*/ 1224 h 1982"/>
              <a:gd name="T48" fmla="*/ 3500 w 5780"/>
              <a:gd name="T49" fmla="*/ 882 h 1982"/>
              <a:gd name="T50" fmla="*/ 3691 w 5780"/>
              <a:gd name="T51" fmla="*/ 1291 h 1982"/>
              <a:gd name="T52" fmla="*/ 3159 w 5780"/>
              <a:gd name="T53" fmla="*/ 1181 h 1982"/>
              <a:gd name="T54" fmla="*/ 3196 w 5780"/>
              <a:gd name="T55" fmla="*/ 1293 h 1982"/>
              <a:gd name="T56" fmla="*/ 2819 w 5780"/>
              <a:gd name="T57" fmla="*/ 818 h 1982"/>
              <a:gd name="T58" fmla="*/ 2621 w 5780"/>
              <a:gd name="T59" fmla="*/ 1034 h 1982"/>
              <a:gd name="T60" fmla="*/ 2373 w 5780"/>
              <a:gd name="T61" fmla="*/ 818 h 1982"/>
              <a:gd name="T62" fmla="*/ 2445 w 5780"/>
              <a:gd name="T63" fmla="*/ 928 h 1982"/>
              <a:gd name="T64" fmla="*/ 2252 w 5780"/>
              <a:gd name="T65" fmla="*/ 818 h 1982"/>
              <a:gd name="T66" fmla="*/ 2004 w 5780"/>
              <a:gd name="T67" fmla="*/ 818 h 1982"/>
              <a:gd name="T68" fmla="*/ 5711 w 5780"/>
              <a:gd name="T69" fmla="*/ 1975 h 1982"/>
              <a:gd name="T70" fmla="*/ 5643 w 5780"/>
              <a:gd name="T71" fmla="*/ 1854 h 1982"/>
              <a:gd name="T72" fmla="*/ 5468 w 5780"/>
              <a:gd name="T73" fmla="*/ 1975 h 1982"/>
              <a:gd name="T74" fmla="*/ 5629 w 5780"/>
              <a:gd name="T75" fmla="*/ 1975 h 1982"/>
              <a:gd name="T76" fmla="*/ 5261 w 5780"/>
              <a:gd name="T77" fmla="*/ 1637 h 1982"/>
              <a:gd name="T78" fmla="*/ 5040 w 5780"/>
              <a:gd name="T79" fmla="*/ 1770 h 1982"/>
              <a:gd name="T80" fmla="*/ 5179 w 5780"/>
              <a:gd name="T81" fmla="*/ 1638 h 1982"/>
              <a:gd name="T82" fmla="*/ 5083 w 5780"/>
              <a:gd name="T83" fmla="*/ 1565 h 1982"/>
              <a:gd name="T84" fmla="*/ 4643 w 5780"/>
              <a:gd name="T85" fmla="*/ 1982 h 1982"/>
              <a:gd name="T86" fmla="*/ 4639 w 5780"/>
              <a:gd name="T87" fmla="*/ 1555 h 1982"/>
              <a:gd name="T88" fmla="*/ 4264 w 5780"/>
              <a:gd name="T89" fmla="*/ 1525 h 1982"/>
              <a:gd name="T90" fmla="*/ 4337 w 5780"/>
              <a:gd name="T91" fmla="*/ 1841 h 1982"/>
              <a:gd name="T92" fmla="*/ 4162 w 5780"/>
              <a:gd name="T93" fmla="*/ 1760 h 1982"/>
              <a:gd name="T94" fmla="*/ 4158 w 5780"/>
              <a:gd name="T95" fmla="*/ 1695 h 1982"/>
              <a:gd name="T96" fmla="*/ 4235 w 5780"/>
              <a:gd name="T97" fmla="*/ 1630 h 1982"/>
              <a:gd name="T98" fmla="*/ 3731 w 5780"/>
              <a:gd name="T99" fmla="*/ 1501 h 1982"/>
              <a:gd name="T100" fmla="*/ 3694 w 5780"/>
              <a:gd name="T101" fmla="*/ 1785 h 1982"/>
              <a:gd name="T102" fmla="*/ 3781 w 5780"/>
              <a:gd name="T103" fmla="*/ 1695 h 1982"/>
              <a:gd name="T104" fmla="*/ 3802 w 5780"/>
              <a:gd name="T105" fmla="*/ 1638 h 1982"/>
              <a:gd name="T106" fmla="*/ 3433 w 5780"/>
              <a:gd name="T107" fmla="*/ 1760 h 1982"/>
              <a:gd name="T108" fmla="*/ 3471 w 5780"/>
              <a:gd name="T109" fmla="*/ 1501 h 1982"/>
              <a:gd name="T110" fmla="*/ 3032 w 5780"/>
              <a:gd name="T111" fmla="*/ 1568 h 1982"/>
              <a:gd name="T112" fmla="*/ 3033 w 5780"/>
              <a:gd name="T113" fmla="*/ 1908 h 1982"/>
              <a:gd name="T114" fmla="*/ 2827 w 5780"/>
              <a:gd name="T115" fmla="*/ 1564 h 1982"/>
              <a:gd name="T116" fmla="*/ 2507 w 5780"/>
              <a:gd name="T117" fmla="*/ 1501 h 1982"/>
              <a:gd name="T118" fmla="*/ 2533 w 5780"/>
              <a:gd name="T119" fmla="*/ 1850 h 1982"/>
              <a:gd name="T120" fmla="*/ 2459 w 5780"/>
              <a:gd name="T121" fmla="*/ 1579 h 1982"/>
              <a:gd name="T122" fmla="*/ 2006 w 5780"/>
              <a:gd name="T123" fmla="*/ 1731 h 1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80" h="1982" extrusionOk="0">
                <a:moveTo>
                  <a:pt x="2239" y="1643"/>
                </a:moveTo>
                <a:cubicBezTo>
                  <a:pt x="2239" y="1591"/>
                  <a:pt x="2216" y="1549"/>
                  <a:pt x="2174" y="1524"/>
                </a:cubicBezTo>
                <a:cubicBezTo>
                  <a:pt x="2148" y="1508"/>
                  <a:pt x="2123" y="1501"/>
                  <a:pt x="2054" y="1501"/>
                </a:cubicBezTo>
                <a:lnTo>
                  <a:pt x="1928" y="1501"/>
                </a:lnTo>
                <a:lnTo>
                  <a:pt x="1928" y="1975"/>
                </a:lnTo>
                <a:lnTo>
                  <a:pt x="2006" y="1975"/>
                </a:lnTo>
                <a:lnTo>
                  <a:pt x="2006" y="1794"/>
                </a:lnTo>
                <a:lnTo>
                  <a:pt x="2086" y="1794"/>
                </a:lnTo>
                <a:cubicBezTo>
                  <a:pt x="2171" y="1794"/>
                  <a:pt x="2239" y="1736"/>
                  <a:pt x="2239" y="1643"/>
                </a:cubicBezTo>
                <a:close/>
                <a:moveTo>
                  <a:pt x="1430" y="1979"/>
                </a:moveTo>
                <a:lnTo>
                  <a:pt x="0" y="1979"/>
                </a:lnTo>
                <a:lnTo>
                  <a:pt x="0" y="1397"/>
                </a:lnTo>
                <a:lnTo>
                  <a:pt x="299" y="1164"/>
                </a:lnTo>
                <a:lnTo>
                  <a:pt x="299" y="1747"/>
                </a:lnTo>
                <a:lnTo>
                  <a:pt x="1430" y="1979"/>
                </a:lnTo>
                <a:close/>
                <a:moveTo>
                  <a:pt x="700" y="583"/>
                </a:moveTo>
                <a:lnTo>
                  <a:pt x="413" y="815"/>
                </a:lnTo>
                <a:lnTo>
                  <a:pt x="413" y="1641"/>
                </a:lnTo>
                <a:lnTo>
                  <a:pt x="1438" y="1945"/>
                </a:lnTo>
                <a:lnTo>
                  <a:pt x="700" y="1409"/>
                </a:lnTo>
                <a:lnTo>
                  <a:pt x="700" y="583"/>
                </a:lnTo>
                <a:close/>
                <a:moveTo>
                  <a:pt x="1502" y="815"/>
                </a:moveTo>
                <a:lnTo>
                  <a:pt x="1227" y="594"/>
                </a:lnTo>
                <a:lnTo>
                  <a:pt x="1227" y="1025"/>
                </a:lnTo>
                <a:lnTo>
                  <a:pt x="1502" y="1906"/>
                </a:lnTo>
                <a:lnTo>
                  <a:pt x="1502" y="815"/>
                </a:lnTo>
                <a:close/>
                <a:moveTo>
                  <a:pt x="1112" y="0"/>
                </a:moveTo>
                <a:lnTo>
                  <a:pt x="815" y="233"/>
                </a:lnTo>
                <a:lnTo>
                  <a:pt x="815" y="1316"/>
                </a:lnTo>
                <a:lnTo>
                  <a:pt x="1464" y="1919"/>
                </a:lnTo>
                <a:lnTo>
                  <a:pt x="1112" y="1107"/>
                </a:lnTo>
                <a:lnTo>
                  <a:pt x="1112" y="0"/>
                </a:lnTo>
                <a:close/>
                <a:moveTo>
                  <a:pt x="5780" y="818"/>
                </a:moveTo>
                <a:lnTo>
                  <a:pt x="5452" y="818"/>
                </a:lnTo>
                <a:lnTo>
                  <a:pt x="5452" y="883"/>
                </a:lnTo>
                <a:lnTo>
                  <a:pt x="5572" y="883"/>
                </a:lnTo>
                <a:lnTo>
                  <a:pt x="5572" y="1291"/>
                </a:lnTo>
                <a:lnTo>
                  <a:pt x="5650" y="1291"/>
                </a:lnTo>
                <a:lnTo>
                  <a:pt x="5650" y="883"/>
                </a:lnTo>
                <a:lnTo>
                  <a:pt x="5769" y="883"/>
                </a:lnTo>
                <a:lnTo>
                  <a:pt x="5780" y="818"/>
                </a:lnTo>
                <a:close/>
                <a:moveTo>
                  <a:pt x="5462" y="1291"/>
                </a:moveTo>
                <a:lnTo>
                  <a:pt x="5311" y="817"/>
                </a:lnTo>
                <a:lnTo>
                  <a:pt x="5220" y="817"/>
                </a:lnTo>
                <a:lnTo>
                  <a:pt x="5065" y="1291"/>
                </a:lnTo>
                <a:lnTo>
                  <a:pt x="5146" y="1291"/>
                </a:lnTo>
                <a:lnTo>
                  <a:pt x="5184" y="1166"/>
                </a:lnTo>
                <a:lnTo>
                  <a:pt x="5338" y="1166"/>
                </a:lnTo>
                <a:lnTo>
                  <a:pt x="5376" y="1291"/>
                </a:lnTo>
                <a:lnTo>
                  <a:pt x="5462" y="1291"/>
                </a:lnTo>
                <a:close/>
                <a:moveTo>
                  <a:pt x="5320" y="1101"/>
                </a:moveTo>
                <a:lnTo>
                  <a:pt x="5204" y="1101"/>
                </a:lnTo>
                <a:cubicBezTo>
                  <a:pt x="5214" y="1069"/>
                  <a:pt x="5263" y="895"/>
                  <a:pt x="5263" y="895"/>
                </a:cubicBezTo>
                <a:lnTo>
                  <a:pt x="5264" y="895"/>
                </a:lnTo>
                <a:cubicBezTo>
                  <a:pt x="5267" y="914"/>
                  <a:pt x="5315" y="1090"/>
                  <a:pt x="5320" y="1101"/>
                </a:cubicBezTo>
                <a:close/>
                <a:moveTo>
                  <a:pt x="5383" y="751"/>
                </a:moveTo>
                <a:cubicBezTo>
                  <a:pt x="5383" y="724"/>
                  <a:pt x="5362" y="703"/>
                  <a:pt x="5338" y="703"/>
                </a:cubicBezTo>
                <a:cubicBezTo>
                  <a:pt x="5312" y="703"/>
                  <a:pt x="5291" y="724"/>
                  <a:pt x="5291" y="751"/>
                </a:cubicBezTo>
                <a:cubicBezTo>
                  <a:pt x="5291" y="777"/>
                  <a:pt x="5312" y="798"/>
                  <a:pt x="5337" y="798"/>
                </a:cubicBezTo>
                <a:cubicBezTo>
                  <a:pt x="5362" y="798"/>
                  <a:pt x="5383" y="777"/>
                  <a:pt x="5383" y="751"/>
                </a:cubicBezTo>
                <a:close/>
                <a:moveTo>
                  <a:pt x="5240" y="751"/>
                </a:moveTo>
                <a:cubicBezTo>
                  <a:pt x="5240" y="724"/>
                  <a:pt x="5219" y="703"/>
                  <a:pt x="5194" y="703"/>
                </a:cubicBezTo>
                <a:cubicBezTo>
                  <a:pt x="5169" y="703"/>
                  <a:pt x="5148" y="724"/>
                  <a:pt x="5148" y="751"/>
                </a:cubicBezTo>
                <a:cubicBezTo>
                  <a:pt x="5148" y="777"/>
                  <a:pt x="5169" y="798"/>
                  <a:pt x="5194" y="798"/>
                </a:cubicBezTo>
                <a:cubicBezTo>
                  <a:pt x="5219" y="798"/>
                  <a:pt x="5240" y="777"/>
                  <a:pt x="5240" y="751"/>
                </a:cubicBezTo>
                <a:close/>
                <a:moveTo>
                  <a:pt x="5092" y="818"/>
                </a:moveTo>
                <a:lnTo>
                  <a:pt x="4764" y="818"/>
                </a:lnTo>
                <a:lnTo>
                  <a:pt x="4764" y="883"/>
                </a:lnTo>
                <a:lnTo>
                  <a:pt x="4884" y="883"/>
                </a:lnTo>
                <a:lnTo>
                  <a:pt x="4884" y="1291"/>
                </a:lnTo>
                <a:lnTo>
                  <a:pt x="4962" y="1291"/>
                </a:lnTo>
                <a:lnTo>
                  <a:pt x="4962" y="883"/>
                </a:lnTo>
                <a:lnTo>
                  <a:pt x="5081" y="883"/>
                </a:lnTo>
                <a:lnTo>
                  <a:pt x="5092" y="818"/>
                </a:lnTo>
                <a:close/>
                <a:moveTo>
                  <a:pt x="4603" y="1291"/>
                </a:moveTo>
                <a:lnTo>
                  <a:pt x="4684" y="1291"/>
                </a:lnTo>
                <a:lnTo>
                  <a:pt x="4684" y="818"/>
                </a:lnTo>
                <a:lnTo>
                  <a:pt x="4603" y="818"/>
                </a:lnTo>
                <a:lnTo>
                  <a:pt x="4603" y="1291"/>
                </a:lnTo>
                <a:close/>
                <a:moveTo>
                  <a:pt x="4502" y="1148"/>
                </a:moveTo>
                <a:cubicBezTo>
                  <a:pt x="4502" y="1077"/>
                  <a:pt x="4454" y="1033"/>
                  <a:pt x="4386" y="1013"/>
                </a:cubicBezTo>
                <a:lnTo>
                  <a:pt x="4330" y="997"/>
                </a:lnTo>
                <a:cubicBezTo>
                  <a:pt x="4283" y="983"/>
                  <a:pt x="4267" y="968"/>
                  <a:pt x="4267" y="939"/>
                </a:cubicBezTo>
                <a:cubicBezTo>
                  <a:pt x="4267" y="900"/>
                  <a:pt x="4297" y="874"/>
                  <a:pt x="4344" y="874"/>
                </a:cubicBezTo>
                <a:cubicBezTo>
                  <a:pt x="4382" y="874"/>
                  <a:pt x="4412" y="885"/>
                  <a:pt x="4455" y="911"/>
                </a:cubicBezTo>
                <a:lnTo>
                  <a:pt x="4491" y="855"/>
                </a:lnTo>
                <a:cubicBezTo>
                  <a:pt x="4449" y="826"/>
                  <a:pt x="4395" y="810"/>
                  <a:pt x="4341" y="810"/>
                </a:cubicBezTo>
                <a:cubicBezTo>
                  <a:pt x="4246" y="810"/>
                  <a:pt x="4180" y="867"/>
                  <a:pt x="4180" y="950"/>
                </a:cubicBezTo>
                <a:cubicBezTo>
                  <a:pt x="4180" y="978"/>
                  <a:pt x="4187" y="1000"/>
                  <a:pt x="4200" y="1019"/>
                </a:cubicBezTo>
                <a:cubicBezTo>
                  <a:pt x="4218" y="1046"/>
                  <a:pt x="4249" y="1064"/>
                  <a:pt x="4292" y="1076"/>
                </a:cubicBezTo>
                <a:lnTo>
                  <a:pt x="4343" y="1090"/>
                </a:lnTo>
                <a:cubicBezTo>
                  <a:pt x="4391" y="1104"/>
                  <a:pt x="4413" y="1126"/>
                  <a:pt x="4413" y="1161"/>
                </a:cubicBezTo>
                <a:cubicBezTo>
                  <a:pt x="4413" y="1208"/>
                  <a:pt x="4378" y="1236"/>
                  <a:pt x="4320" y="1236"/>
                </a:cubicBezTo>
                <a:cubicBezTo>
                  <a:pt x="4272" y="1236"/>
                  <a:pt x="4234" y="1222"/>
                  <a:pt x="4192" y="1197"/>
                </a:cubicBezTo>
                <a:lnTo>
                  <a:pt x="4162" y="1257"/>
                </a:lnTo>
                <a:cubicBezTo>
                  <a:pt x="4209" y="1285"/>
                  <a:pt x="4263" y="1300"/>
                  <a:pt x="4317" y="1300"/>
                </a:cubicBezTo>
                <a:cubicBezTo>
                  <a:pt x="4438" y="1300"/>
                  <a:pt x="4502" y="1227"/>
                  <a:pt x="4502" y="1148"/>
                </a:cubicBezTo>
                <a:close/>
                <a:moveTo>
                  <a:pt x="4102" y="1291"/>
                </a:moveTo>
                <a:lnTo>
                  <a:pt x="4032" y="1177"/>
                </a:lnTo>
                <a:cubicBezTo>
                  <a:pt x="4008" y="1138"/>
                  <a:pt x="3976" y="1092"/>
                  <a:pt x="3959" y="1083"/>
                </a:cubicBezTo>
                <a:cubicBezTo>
                  <a:pt x="4033" y="1083"/>
                  <a:pt x="4077" y="1021"/>
                  <a:pt x="4077" y="953"/>
                </a:cubicBezTo>
                <a:cubicBezTo>
                  <a:pt x="4077" y="879"/>
                  <a:pt x="4029" y="818"/>
                  <a:pt x="3923" y="818"/>
                </a:cubicBezTo>
                <a:lnTo>
                  <a:pt x="3779" y="818"/>
                </a:lnTo>
                <a:lnTo>
                  <a:pt x="3779" y="1291"/>
                </a:lnTo>
                <a:lnTo>
                  <a:pt x="3856" y="1291"/>
                </a:lnTo>
                <a:lnTo>
                  <a:pt x="3856" y="1086"/>
                </a:lnTo>
                <a:cubicBezTo>
                  <a:pt x="3871" y="1087"/>
                  <a:pt x="3878" y="1092"/>
                  <a:pt x="3887" y="1101"/>
                </a:cubicBezTo>
                <a:cubicBezTo>
                  <a:pt x="3913" y="1127"/>
                  <a:pt x="3935" y="1159"/>
                  <a:pt x="3967" y="1218"/>
                </a:cubicBezTo>
                <a:lnTo>
                  <a:pt x="4008" y="1291"/>
                </a:lnTo>
                <a:lnTo>
                  <a:pt x="4102" y="1291"/>
                </a:lnTo>
                <a:close/>
                <a:moveTo>
                  <a:pt x="3995" y="954"/>
                </a:moveTo>
                <a:cubicBezTo>
                  <a:pt x="3995" y="978"/>
                  <a:pt x="3986" y="998"/>
                  <a:pt x="3974" y="1011"/>
                </a:cubicBezTo>
                <a:cubicBezTo>
                  <a:pt x="3959" y="1025"/>
                  <a:pt x="3937" y="1031"/>
                  <a:pt x="3896" y="1031"/>
                </a:cubicBezTo>
                <a:lnTo>
                  <a:pt x="3856" y="1031"/>
                </a:lnTo>
                <a:lnTo>
                  <a:pt x="3856" y="881"/>
                </a:lnTo>
                <a:lnTo>
                  <a:pt x="3899" y="881"/>
                </a:lnTo>
                <a:cubicBezTo>
                  <a:pt x="3969" y="881"/>
                  <a:pt x="3995" y="906"/>
                  <a:pt x="3995" y="954"/>
                </a:cubicBezTo>
                <a:close/>
                <a:moveTo>
                  <a:pt x="3691" y="1291"/>
                </a:moveTo>
                <a:lnTo>
                  <a:pt x="3691" y="1224"/>
                </a:lnTo>
                <a:lnTo>
                  <a:pt x="3502" y="1224"/>
                </a:lnTo>
                <a:lnTo>
                  <a:pt x="3502" y="1076"/>
                </a:lnTo>
                <a:lnTo>
                  <a:pt x="3646" y="1076"/>
                </a:lnTo>
                <a:lnTo>
                  <a:pt x="3646" y="1011"/>
                </a:lnTo>
                <a:lnTo>
                  <a:pt x="3500" y="1011"/>
                </a:lnTo>
                <a:lnTo>
                  <a:pt x="3500" y="882"/>
                </a:lnTo>
                <a:lnTo>
                  <a:pt x="3674" y="882"/>
                </a:lnTo>
                <a:lnTo>
                  <a:pt x="3684" y="818"/>
                </a:lnTo>
                <a:lnTo>
                  <a:pt x="3422" y="818"/>
                </a:lnTo>
                <a:lnTo>
                  <a:pt x="3422" y="1291"/>
                </a:lnTo>
                <a:lnTo>
                  <a:pt x="3691" y="1291"/>
                </a:lnTo>
                <a:close/>
                <a:moveTo>
                  <a:pt x="3358" y="818"/>
                </a:moveTo>
                <a:lnTo>
                  <a:pt x="3276" y="818"/>
                </a:lnTo>
                <a:lnTo>
                  <a:pt x="3189" y="1082"/>
                </a:lnTo>
                <a:cubicBezTo>
                  <a:pt x="3166" y="1152"/>
                  <a:pt x="3161" y="1181"/>
                  <a:pt x="3161" y="1181"/>
                </a:cubicBezTo>
                <a:lnTo>
                  <a:pt x="3159" y="1181"/>
                </a:lnTo>
                <a:cubicBezTo>
                  <a:pt x="3159" y="1181"/>
                  <a:pt x="3154" y="1146"/>
                  <a:pt x="3135" y="1086"/>
                </a:cubicBezTo>
                <a:lnTo>
                  <a:pt x="3049" y="818"/>
                </a:lnTo>
                <a:lnTo>
                  <a:pt x="2963" y="818"/>
                </a:lnTo>
                <a:lnTo>
                  <a:pt x="3122" y="1293"/>
                </a:lnTo>
                <a:lnTo>
                  <a:pt x="3196" y="1293"/>
                </a:lnTo>
                <a:lnTo>
                  <a:pt x="3358" y="818"/>
                </a:lnTo>
                <a:close/>
                <a:moveTo>
                  <a:pt x="2819" y="1291"/>
                </a:moveTo>
                <a:lnTo>
                  <a:pt x="2900" y="1291"/>
                </a:lnTo>
                <a:lnTo>
                  <a:pt x="2900" y="818"/>
                </a:lnTo>
                <a:lnTo>
                  <a:pt x="2819" y="818"/>
                </a:lnTo>
                <a:lnTo>
                  <a:pt x="2819" y="1291"/>
                </a:lnTo>
                <a:close/>
                <a:moveTo>
                  <a:pt x="2694" y="1291"/>
                </a:moveTo>
                <a:lnTo>
                  <a:pt x="2694" y="818"/>
                </a:lnTo>
                <a:lnTo>
                  <a:pt x="2620" y="818"/>
                </a:lnTo>
                <a:lnTo>
                  <a:pt x="2621" y="1034"/>
                </a:lnTo>
                <a:cubicBezTo>
                  <a:pt x="2621" y="1077"/>
                  <a:pt x="2626" y="1144"/>
                  <a:pt x="2628" y="1168"/>
                </a:cubicBezTo>
                <a:lnTo>
                  <a:pt x="2626" y="1170"/>
                </a:lnTo>
                <a:cubicBezTo>
                  <a:pt x="2620" y="1149"/>
                  <a:pt x="2599" y="1092"/>
                  <a:pt x="2577" y="1049"/>
                </a:cubicBezTo>
                <a:lnTo>
                  <a:pt x="2462" y="818"/>
                </a:lnTo>
                <a:lnTo>
                  <a:pt x="2373" y="818"/>
                </a:lnTo>
                <a:lnTo>
                  <a:pt x="2373" y="1291"/>
                </a:lnTo>
                <a:lnTo>
                  <a:pt x="2451" y="1291"/>
                </a:lnTo>
                <a:lnTo>
                  <a:pt x="2448" y="1062"/>
                </a:lnTo>
                <a:cubicBezTo>
                  <a:pt x="2447" y="1020"/>
                  <a:pt x="2447" y="970"/>
                  <a:pt x="2443" y="930"/>
                </a:cubicBezTo>
                <a:lnTo>
                  <a:pt x="2445" y="928"/>
                </a:lnTo>
                <a:cubicBezTo>
                  <a:pt x="2454" y="956"/>
                  <a:pt x="2480" y="1016"/>
                  <a:pt x="2505" y="1068"/>
                </a:cubicBezTo>
                <a:lnTo>
                  <a:pt x="2611" y="1291"/>
                </a:lnTo>
                <a:lnTo>
                  <a:pt x="2694" y="1291"/>
                </a:lnTo>
                <a:close/>
                <a:moveTo>
                  <a:pt x="2252" y="1158"/>
                </a:moveTo>
                <a:lnTo>
                  <a:pt x="2252" y="818"/>
                </a:lnTo>
                <a:lnTo>
                  <a:pt x="2173" y="818"/>
                </a:lnTo>
                <a:lnTo>
                  <a:pt x="2173" y="1136"/>
                </a:lnTo>
                <a:cubicBezTo>
                  <a:pt x="2173" y="1198"/>
                  <a:pt x="2145" y="1232"/>
                  <a:pt x="2088" y="1232"/>
                </a:cubicBezTo>
                <a:cubicBezTo>
                  <a:pt x="2030" y="1232"/>
                  <a:pt x="2004" y="1208"/>
                  <a:pt x="2004" y="1136"/>
                </a:cubicBezTo>
                <a:lnTo>
                  <a:pt x="2004" y="818"/>
                </a:lnTo>
                <a:lnTo>
                  <a:pt x="1924" y="818"/>
                </a:lnTo>
                <a:lnTo>
                  <a:pt x="1924" y="1159"/>
                </a:lnTo>
                <a:cubicBezTo>
                  <a:pt x="1924" y="1235"/>
                  <a:pt x="1963" y="1299"/>
                  <a:pt x="2088" y="1299"/>
                </a:cubicBezTo>
                <a:cubicBezTo>
                  <a:pt x="2192" y="1299"/>
                  <a:pt x="2252" y="1245"/>
                  <a:pt x="2252" y="1158"/>
                </a:cubicBezTo>
                <a:close/>
                <a:moveTo>
                  <a:pt x="5711" y="1975"/>
                </a:moveTo>
                <a:lnTo>
                  <a:pt x="5711" y="1501"/>
                </a:lnTo>
                <a:lnTo>
                  <a:pt x="5637" y="1501"/>
                </a:lnTo>
                <a:lnTo>
                  <a:pt x="5638" y="1718"/>
                </a:lnTo>
                <a:cubicBezTo>
                  <a:pt x="5638" y="1761"/>
                  <a:pt x="5643" y="1828"/>
                  <a:pt x="5645" y="1852"/>
                </a:cubicBezTo>
                <a:lnTo>
                  <a:pt x="5643" y="1854"/>
                </a:lnTo>
                <a:cubicBezTo>
                  <a:pt x="5637" y="1832"/>
                  <a:pt x="5616" y="1776"/>
                  <a:pt x="5595" y="1733"/>
                </a:cubicBezTo>
                <a:lnTo>
                  <a:pt x="5480" y="1501"/>
                </a:lnTo>
                <a:lnTo>
                  <a:pt x="5391" y="1501"/>
                </a:lnTo>
                <a:lnTo>
                  <a:pt x="5391" y="1975"/>
                </a:lnTo>
                <a:lnTo>
                  <a:pt x="5468" y="1975"/>
                </a:lnTo>
                <a:lnTo>
                  <a:pt x="5465" y="1746"/>
                </a:lnTo>
                <a:cubicBezTo>
                  <a:pt x="5465" y="1704"/>
                  <a:pt x="5464" y="1654"/>
                  <a:pt x="5460" y="1614"/>
                </a:cubicBezTo>
                <a:lnTo>
                  <a:pt x="5463" y="1612"/>
                </a:lnTo>
                <a:cubicBezTo>
                  <a:pt x="5471" y="1640"/>
                  <a:pt x="5497" y="1700"/>
                  <a:pt x="5523" y="1752"/>
                </a:cubicBezTo>
                <a:lnTo>
                  <a:pt x="5629" y="1975"/>
                </a:lnTo>
                <a:lnTo>
                  <a:pt x="5711" y="1975"/>
                </a:lnTo>
                <a:close/>
                <a:moveTo>
                  <a:pt x="5286" y="1975"/>
                </a:moveTo>
                <a:lnTo>
                  <a:pt x="5216" y="1861"/>
                </a:lnTo>
                <a:cubicBezTo>
                  <a:pt x="5192" y="1822"/>
                  <a:pt x="5160" y="1776"/>
                  <a:pt x="5143" y="1767"/>
                </a:cubicBezTo>
                <a:cubicBezTo>
                  <a:pt x="5217" y="1767"/>
                  <a:pt x="5261" y="1705"/>
                  <a:pt x="5261" y="1637"/>
                </a:cubicBezTo>
                <a:cubicBezTo>
                  <a:pt x="5261" y="1563"/>
                  <a:pt x="5213" y="1501"/>
                  <a:pt x="5107" y="1501"/>
                </a:cubicBezTo>
                <a:lnTo>
                  <a:pt x="4962" y="1501"/>
                </a:lnTo>
                <a:lnTo>
                  <a:pt x="4962" y="1975"/>
                </a:lnTo>
                <a:lnTo>
                  <a:pt x="5040" y="1975"/>
                </a:lnTo>
                <a:lnTo>
                  <a:pt x="5040" y="1770"/>
                </a:lnTo>
                <a:cubicBezTo>
                  <a:pt x="5055" y="1771"/>
                  <a:pt x="5062" y="1776"/>
                  <a:pt x="5070" y="1785"/>
                </a:cubicBezTo>
                <a:cubicBezTo>
                  <a:pt x="5096" y="1811"/>
                  <a:pt x="5118" y="1843"/>
                  <a:pt x="5151" y="1902"/>
                </a:cubicBezTo>
                <a:lnTo>
                  <a:pt x="5192" y="1975"/>
                </a:lnTo>
                <a:lnTo>
                  <a:pt x="5286" y="1975"/>
                </a:lnTo>
                <a:close/>
                <a:moveTo>
                  <a:pt x="5179" y="1638"/>
                </a:moveTo>
                <a:cubicBezTo>
                  <a:pt x="5179" y="1662"/>
                  <a:pt x="5170" y="1682"/>
                  <a:pt x="5157" y="1695"/>
                </a:cubicBezTo>
                <a:cubicBezTo>
                  <a:pt x="5143" y="1709"/>
                  <a:pt x="5121" y="1715"/>
                  <a:pt x="5080" y="1715"/>
                </a:cubicBezTo>
                <a:lnTo>
                  <a:pt x="5040" y="1715"/>
                </a:lnTo>
                <a:lnTo>
                  <a:pt x="5040" y="1565"/>
                </a:lnTo>
                <a:lnTo>
                  <a:pt x="5083" y="1565"/>
                </a:lnTo>
                <a:cubicBezTo>
                  <a:pt x="5153" y="1565"/>
                  <a:pt x="5179" y="1590"/>
                  <a:pt x="5179" y="1638"/>
                </a:cubicBezTo>
                <a:close/>
                <a:moveTo>
                  <a:pt x="4837" y="1739"/>
                </a:moveTo>
                <a:cubicBezTo>
                  <a:pt x="4837" y="1601"/>
                  <a:pt x="4773" y="1495"/>
                  <a:pt x="4639" y="1495"/>
                </a:cubicBezTo>
                <a:cubicBezTo>
                  <a:pt x="4521" y="1495"/>
                  <a:pt x="4442" y="1582"/>
                  <a:pt x="4442" y="1738"/>
                </a:cubicBezTo>
                <a:cubicBezTo>
                  <a:pt x="4442" y="1878"/>
                  <a:pt x="4508" y="1982"/>
                  <a:pt x="4643" y="1982"/>
                </a:cubicBezTo>
                <a:cubicBezTo>
                  <a:pt x="4766" y="1982"/>
                  <a:pt x="4837" y="1886"/>
                  <a:pt x="4837" y="1739"/>
                </a:cubicBezTo>
                <a:close/>
                <a:moveTo>
                  <a:pt x="4747" y="1744"/>
                </a:moveTo>
                <a:cubicBezTo>
                  <a:pt x="4747" y="1871"/>
                  <a:pt x="4711" y="1923"/>
                  <a:pt x="4641" y="1923"/>
                </a:cubicBezTo>
                <a:cubicBezTo>
                  <a:pt x="4560" y="1923"/>
                  <a:pt x="4529" y="1855"/>
                  <a:pt x="4529" y="1733"/>
                </a:cubicBezTo>
                <a:cubicBezTo>
                  <a:pt x="4529" y="1620"/>
                  <a:pt x="4559" y="1555"/>
                  <a:pt x="4639" y="1555"/>
                </a:cubicBezTo>
                <a:cubicBezTo>
                  <a:pt x="4724" y="1555"/>
                  <a:pt x="4747" y="1628"/>
                  <a:pt x="4747" y="1744"/>
                </a:cubicBezTo>
                <a:close/>
                <a:moveTo>
                  <a:pt x="4337" y="1841"/>
                </a:moveTo>
                <a:cubicBezTo>
                  <a:pt x="4337" y="1793"/>
                  <a:pt x="4315" y="1740"/>
                  <a:pt x="4236" y="1721"/>
                </a:cubicBezTo>
                <a:cubicBezTo>
                  <a:pt x="4289" y="1706"/>
                  <a:pt x="4318" y="1668"/>
                  <a:pt x="4318" y="1618"/>
                </a:cubicBezTo>
                <a:cubicBezTo>
                  <a:pt x="4318" y="1578"/>
                  <a:pt x="4300" y="1547"/>
                  <a:pt x="4264" y="1525"/>
                </a:cubicBezTo>
                <a:cubicBezTo>
                  <a:pt x="4235" y="1506"/>
                  <a:pt x="4210" y="1501"/>
                  <a:pt x="4140" y="1501"/>
                </a:cubicBezTo>
                <a:lnTo>
                  <a:pt x="4015" y="1501"/>
                </a:lnTo>
                <a:lnTo>
                  <a:pt x="4015" y="1975"/>
                </a:lnTo>
                <a:lnTo>
                  <a:pt x="4152" y="1975"/>
                </a:lnTo>
                <a:cubicBezTo>
                  <a:pt x="4272" y="1975"/>
                  <a:pt x="4337" y="1934"/>
                  <a:pt x="4337" y="1841"/>
                </a:cubicBezTo>
                <a:close/>
                <a:moveTo>
                  <a:pt x="4250" y="1833"/>
                </a:moveTo>
                <a:cubicBezTo>
                  <a:pt x="4250" y="1876"/>
                  <a:pt x="4224" y="1910"/>
                  <a:pt x="4164" y="1910"/>
                </a:cubicBezTo>
                <a:lnTo>
                  <a:pt x="4093" y="1910"/>
                </a:lnTo>
                <a:lnTo>
                  <a:pt x="4093" y="1760"/>
                </a:lnTo>
                <a:lnTo>
                  <a:pt x="4162" y="1760"/>
                </a:lnTo>
                <a:cubicBezTo>
                  <a:pt x="4184" y="1760"/>
                  <a:pt x="4194" y="1761"/>
                  <a:pt x="4206" y="1764"/>
                </a:cubicBezTo>
                <a:cubicBezTo>
                  <a:pt x="4232" y="1772"/>
                  <a:pt x="4250" y="1800"/>
                  <a:pt x="4250" y="1833"/>
                </a:cubicBezTo>
                <a:close/>
                <a:moveTo>
                  <a:pt x="4235" y="1630"/>
                </a:moveTo>
                <a:cubicBezTo>
                  <a:pt x="4235" y="1642"/>
                  <a:pt x="4231" y="1662"/>
                  <a:pt x="4216" y="1677"/>
                </a:cubicBezTo>
                <a:cubicBezTo>
                  <a:pt x="4201" y="1693"/>
                  <a:pt x="4187" y="1695"/>
                  <a:pt x="4158" y="1695"/>
                </a:cubicBezTo>
                <a:lnTo>
                  <a:pt x="4091" y="1695"/>
                </a:lnTo>
                <a:lnTo>
                  <a:pt x="4091" y="1566"/>
                </a:lnTo>
                <a:lnTo>
                  <a:pt x="4152" y="1566"/>
                </a:lnTo>
                <a:cubicBezTo>
                  <a:pt x="4175" y="1566"/>
                  <a:pt x="4187" y="1568"/>
                  <a:pt x="4197" y="1571"/>
                </a:cubicBezTo>
                <a:cubicBezTo>
                  <a:pt x="4219" y="1579"/>
                  <a:pt x="4235" y="1603"/>
                  <a:pt x="4235" y="1630"/>
                </a:cubicBezTo>
                <a:close/>
                <a:moveTo>
                  <a:pt x="3910" y="1975"/>
                </a:moveTo>
                <a:lnTo>
                  <a:pt x="3840" y="1861"/>
                </a:lnTo>
                <a:cubicBezTo>
                  <a:pt x="3815" y="1822"/>
                  <a:pt x="3784" y="1776"/>
                  <a:pt x="3767" y="1767"/>
                </a:cubicBezTo>
                <a:cubicBezTo>
                  <a:pt x="3841" y="1767"/>
                  <a:pt x="3885" y="1705"/>
                  <a:pt x="3885" y="1637"/>
                </a:cubicBezTo>
                <a:cubicBezTo>
                  <a:pt x="3885" y="1563"/>
                  <a:pt x="3837" y="1501"/>
                  <a:pt x="3731" y="1501"/>
                </a:cubicBezTo>
                <a:lnTo>
                  <a:pt x="3586" y="1501"/>
                </a:lnTo>
                <a:lnTo>
                  <a:pt x="3586" y="1975"/>
                </a:lnTo>
                <a:lnTo>
                  <a:pt x="3664" y="1975"/>
                </a:lnTo>
                <a:lnTo>
                  <a:pt x="3664" y="1770"/>
                </a:lnTo>
                <a:cubicBezTo>
                  <a:pt x="3679" y="1771"/>
                  <a:pt x="3686" y="1776"/>
                  <a:pt x="3694" y="1785"/>
                </a:cubicBezTo>
                <a:cubicBezTo>
                  <a:pt x="3720" y="1811"/>
                  <a:pt x="3742" y="1843"/>
                  <a:pt x="3775" y="1902"/>
                </a:cubicBezTo>
                <a:lnTo>
                  <a:pt x="3816" y="1975"/>
                </a:lnTo>
                <a:lnTo>
                  <a:pt x="3910" y="1975"/>
                </a:lnTo>
                <a:close/>
                <a:moveTo>
                  <a:pt x="3802" y="1638"/>
                </a:moveTo>
                <a:cubicBezTo>
                  <a:pt x="3802" y="1662"/>
                  <a:pt x="3794" y="1682"/>
                  <a:pt x="3781" y="1695"/>
                </a:cubicBezTo>
                <a:cubicBezTo>
                  <a:pt x="3767" y="1709"/>
                  <a:pt x="3745" y="1715"/>
                  <a:pt x="3704" y="1715"/>
                </a:cubicBezTo>
                <a:lnTo>
                  <a:pt x="3664" y="1715"/>
                </a:lnTo>
                <a:lnTo>
                  <a:pt x="3664" y="1565"/>
                </a:lnTo>
                <a:lnTo>
                  <a:pt x="3707" y="1565"/>
                </a:lnTo>
                <a:cubicBezTo>
                  <a:pt x="3777" y="1565"/>
                  <a:pt x="3802" y="1590"/>
                  <a:pt x="3802" y="1638"/>
                </a:cubicBezTo>
                <a:close/>
                <a:moveTo>
                  <a:pt x="3478" y="1975"/>
                </a:moveTo>
                <a:lnTo>
                  <a:pt x="3478" y="1908"/>
                </a:lnTo>
                <a:lnTo>
                  <a:pt x="3289" y="1908"/>
                </a:lnTo>
                <a:lnTo>
                  <a:pt x="3289" y="1760"/>
                </a:lnTo>
                <a:lnTo>
                  <a:pt x="3433" y="1760"/>
                </a:lnTo>
                <a:lnTo>
                  <a:pt x="3433" y="1695"/>
                </a:lnTo>
                <a:lnTo>
                  <a:pt x="3287" y="1695"/>
                </a:lnTo>
                <a:lnTo>
                  <a:pt x="3287" y="1566"/>
                </a:lnTo>
                <a:lnTo>
                  <a:pt x="3461" y="1566"/>
                </a:lnTo>
                <a:lnTo>
                  <a:pt x="3471" y="1501"/>
                </a:lnTo>
                <a:lnTo>
                  <a:pt x="3209" y="1501"/>
                </a:lnTo>
                <a:lnTo>
                  <a:pt x="3209" y="1975"/>
                </a:lnTo>
                <a:lnTo>
                  <a:pt x="3478" y="1975"/>
                </a:lnTo>
                <a:close/>
                <a:moveTo>
                  <a:pt x="3083" y="1739"/>
                </a:moveTo>
                <a:cubicBezTo>
                  <a:pt x="3083" y="1666"/>
                  <a:pt x="3067" y="1609"/>
                  <a:pt x="3032" y="1568"/>
                </a:cubicBezTo>
                <a:cubicBezTo>
                  <a:pt x="2987" y="1518"/>
                  <a:pt x="2935" y="1501"/>
                  <a:pt x="2846" y="1501"/>
                </a:cubicBezTo>
                <a:lnTo>
                  <a:pt x="2747" y="1501"/>
                </a:lnTo>
                <a:lnTo>
                  <a:pt x="2747" y="1975"/>
                </a:lnTo>
                <a:lnTo>
                  <a:pt x="2864" y="1975"/>
                </a:lnTo>
                <a:cubicBezTo>
                  <a:pt x="2953" y="1975"/>
                  <a:pt x="2994" y="1959"/>
                  <a:pt x="3033" y="1908"/>
                </a:cubicBezTo>
                <a:cubicBezTo>
                  <a:pt x="3065" y="1867"/>
                  <a:pt x="3083" y="1811"/>
                  <a:pt x="3083" y="1739"/>
                </a:cubicBezTo>
                <a:close/>
                <a:moveTo>
                  <a:pt x="2996" y="1748"/>
                </a:moveTo>
                <a:cubicBezTo>
                  <a:pt x="2996" y="1855"/>
                  <a:pt x="2962" y="1910"/>
                  <a:pt x="2879" y="1910"/>
                </a:cubicBezTo>
                <a:lnTo>
                  <a:pt x="2827" y="1910"/>
                </a:lnTo>
                <a:lnTo>
                  <a:pt x="2827" y="1564"/>
                </a:lnTo>
                <a:lnTo>
                  <a:pt x="2877" y="1564"/>
                </a:lnTo>
                <a:cubicBezTo>
                  <a:pt x="2919" y="1564"/>
                  <a:pt x="2944" y="1575"/>
                  <a:pt x="2966" y="1605"/>
                </a:cubicBezTo>
                <a:cubicBezTo>
                  <a:pt x="2990" y="1638"/>
                  <a:pt x="2996" y="1687"/>
                  <a:pt x="2996" y="1748"/>
                </a:cubicBezTo>
                <a:close/>
                <a:moveTo>
                  <a:pt x="2658" y="1975"/>
                </a:moveTo>
                <a:lnTo>
                  <a:pt x="2507" y="1501"/>
                </a:lnTo>
                <a:lnTo>
                  <a:pt x="2416" y="1501"/>
                </a:lnTo>
                <a:lnTo>
                  <a:pt x="2260" y="1975"/>
                </a:lnTo>
                <a:lnTo>
                  <a:pt x="2342" y="1975"/>
                </a:lnTo>
                <a:lnTo>
                  <a:pt x="2380" y="1850"/>
                </a:lnTo>
                <a:lnTo>
                  <a:pt x="2533" y="1850"/>
                </a:lnTo>
                <a:lnTo>
                  <a:pt x="2572" y="1975"/>
                </a:lnTo>
                <a:lnTo>
                  <a:pt x="2658" y="1975"/>
                </a:lnTo>
                <a:close/>
                <a:moveTo>
                  <a:pt x="2515" y="1785"/>
                </a:moveTo>
                <a:lnTo>
                  <a:pt x="2399" y="1785"/>
                </a:lnTo>
                <a:cubicBezTo>
                  <a:pt x="2410" y="1753"/>
                  <a:pt x="2459" y="1579"/>
                  <a:pt x="2459" y="1579"/>
                </a:cubicBezTo>
                <a:lnTo>
                  <a:pt x="2459" y="1579"/>
                </a:lnTo>
                <a:cubicBezTo>
                  <a:pt x="2463" y="1598"/>
                  <a:pt x="2511" y="1774"/>
                  <a:pt x="2515" y="1785"/>
                </a:cubicBezTo>
                <a:close/>
                <a:moveTo>
                  <a:pt x="2152" y="1648"/>
                </a:moveTo>
                <a:cubicBezTo>
                  <a:pt x="2152" y="1704"/>
                  <a:pt x="2125" y="1731"/>
                  <a:pt x="2067" y="1731"/>
                </a:cubicBezTo>
                <a:lnTo>
                  <a:pt x="2006" y="1731"/>
                </a:lnTo>
                <a:lnTo>
                  <a:pt x="2006" y="1565"/>
                </a:lnTo>
                <a:lnTo>
                  <a:pt x="2067" y="1565"/>
                </a:lnTo>
                <a:cubicBezTo>
                  <a:pt x="2098" y="1565"/>
                  <a:pt x="2119" y="1573"/>
                  <a:pt x="2133" y="1588"/>
                </a:cubicBezTo>
                <a:cubicBezTo>
                  <a:pt x="2146" y="1602"/>
                  <a:pt x="2152" y="1622"/>
                  <a:pt x="2152" y="1648"/>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 name="Freihandform: Form 37"/>
          <p:cNvSpPr>
            <a:spLocks noGrp="1"/>
          </p:cNvSpPr>
          <p:nvPr>
            <p:ph type="pic" sz="quarter" idx="19" hasCustomPrompt="1"/>
          </p:nvPr>
        </p:nvSpPr>
        <p:spPr bwMode="auto">
          <a:xfrm>
            <a:off x="4625976" y="0"/>
            <a:ext cx="4518025" cy="4068763"/>
          </a:xfrm>
          <a:custGeom>
            <a:avLst/>
            <a:gdLst>
              <a:gd name="connsiteX0" fmla="*/ 2833204 w 4518025"/>
              <a:gd name="connsiteY0" fmla="*/ 0 h 4068763"/>
              <a:gd name="connsiteX1" fmla="*/ 4518025 w 4518025"/>
              <a:gd name="connsiteY1" fmla="*/ 0 h 4068763"/>
              <a:gd name="connsiteX2" fmla="*/ 4518025 w 4518025"/>
              <a:gd name="connsiteY2" fmla="*/ 3285035 h 4068763"/>
              <a:gd name="connsiteX3" fmla="*/ 3769096 w 4518025"/>
              <a:gd name="connsiteY3" fmla="*/ 4012603 h 4068763"/>
              <a:gd name="connsiteX4" fmla="*/ 3714445 w 4518025"/>
              <a:gd name="connsiteY4" fmla="*/ 3992442 h 4068763"/>
              <a:gd name="connsiteX5" fmla="*/ 3630312 w 4518025"/>
              <a:gd name="connsiteY5" fmla="*/ 4068763 h 4068763"/>
              <a:gd name="connsiteX6" fmla="*/ 1507926 w 4518025"/>
              <a:gd name="connsiteY6" fmla="*/ 3825401 h 4068763"/>
              <a:gd name="connsiteX7" fmla="*/ 1508645 w 4518025"/>
              <a:gd name="connsiteY7" fmla="*/ 3816040 h 4068763"/>
              <a:gd name="connsiteX8" fmla="*/ 1424152 w 4518025"/>
              <a:gd name="connsiteY8" fmla="*/ 3731440 h 4068763"/>
              <a:gd name="connsiteX9" fmla="*/ 1380648 w 4518025"/>
              <a:gd name="connsiteY9" fmla="*/ 3743680 h 4068763"/>
              <a:gd name="connsiteX10" fmla="*/ 0 w 4518025"/>
              <a:gd name="connsiteY10" fmla="*/ 1538296 h 4068763"/>
              <a:gd name="connsiteX11" fmla="*/ 36314 w 4518025"/>
              <a:gd name="connsiteY11" fmla="*/ 1468816 h 4068763"/>
              <a:gd name="connsiteX12" fmla="*/ 11865 w 4518025"/>
              <a:gd name="connsiteY12" fmla="*/ 1409415 h 4068763"/>
              <a:gd name="connsiteX13" fmla="*/ 1061732 w 4518025"/>
              <a:gd name="connsiteY13" fmla="*/ 505085 h 4068763"/>
              <a:gd name="connsiteX14" fmla="*/ 1125731 w 4518025"/>
              <a:gd name="connsiteY14" fmla="*/ 534606 h 4068763"/>
              <a:gd name="connsiteX15" fmla="*/ 1210224 w 4518025"/>
              <a:gd name="connsiteY15" fmla="*/ 450005 h 4068763"/>
              <a:gd name="connsiteX16" fmla="*/ 1207348 w 4518025"/>
              <a:gd name="connsiteY16" fmla="*/ 428405 h 40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8025" h="4068763" extrusionOk="0">
                <a:moveTo>
                  <a:pt x="2833204" y="0"/>
                </a:moveTo>
                <a:lnTo>
                  <a:pt x="4518025" y="0"/>
                </a:lnTo>
                <a:lnTo>
                  <a:pt x="4518025" y="3285035"/>
                </a:lnTo>
                <a:lnTo>
                  <a:pt x="3769096" y="4012603"/>
                </a:lnTo>
                <a:cubicBezTo>
                  <a:pt x="3754354" y="4000002"/>
                  <a:pt x="3735299" y="3992442"/>
                  <a:pt x="3714445" y="3992442"/>
                </a:cubicBezTo>
                <a:cubicBezTo>
                  <a:pt x="3670581" y="3992442"/>
                  <a:pt x="3634626" y="4025923"/>
                  <a:pt x="3630312" y="4068763"/>
                </a:cubicBezTo>
                <a:lnTo>
                  <a:pt x="1507926" y="3825401"/>
                </a:lnTo>
                <a:cubicBezTo>
                  <a:pt x="1508286" y="3822521"/>
                  <a:pt x="1508645" y="3819280"/>
                  <a:pt x="1508645" y="3816040"/>
                </a:cubicBezTo>
                <a:cubicBezTo>
                  <a:pt x="1508645" y="3769240"/>
                  <a:pt x="1470893" y="3731440"/>
                  <a:pt x="1424152" y="3731440"/>
                </a:cubicBezTo>
                <a:cubicBezTo>
                  <a:pt x="1408333" y="3731440"/>
                  <a:pt x="1393232" y="3736120"/>
                  <a:pt x="1380648" y="3743680"/>
                </a:cubicBezTo>
                <a:lnTo>
                  <a:pt x="0" y="1538296"/>
                </a:lnTo>
                <a:cubicBezTo>
                  <a:pt x="21932" y="1522816"/>
                  <a:pt x="36314" y="1497616"/>
                  <a:pt x="36314" y="1468816"/>
                </a:cubicBezTo>
                <a:cubicBezTo>
                  <a:pt x="36314" y="1445775"/>
                  <a:pt x="26966" y="1424535"/>
                  <a:pt x="11865" y="1409415"/>
                </a:cubicBezTo>
                <a:lnTo>
                  <a:pt x="1061732" y="505085"/>
                </a:lnTo>
                <a:cubicBezTo>
                  <a:pt x="1077193" y="523086"/>
                  <a:pt x="1100204" y="534606"/>
                  <a:pt x="1125731" y="534606"/>
                </a:cubicBezTo>
                <a:cubicBezTo>
                  <a:pt x="1172472" y="534606"/>
                  <a:pt x="1210224" y="496805"/>
                  <a:pt x="1210224" y="450005"/>
                </a:cubicBezTo>
                <a:cubicBezTo>
                  <a:pt x="1210224" y="442445"/>
                  <a:pt x="1209145" y="435245"/>
                  <a:pt x="1207348" y="428405"/>
                </a:cubicBezTo>
                <a:close/>
              </a:path>
            </a:pathLst>
          </a:custGeom>
          <a:solidFill>
            <a:srgbClr val="EBEBEB"/>
          </a:solidFill>
        </p:spPr>
        <p:txBody>
          <a:bodyPr wrap="square" anchor="ctr" anchorCtr="0">
            <a:noAutofit/>
          </a:bodyPr>
          <a:lstStyle>
            <a:lvl1pPr algn="ctr">
              <a:defRPr sz="1600"/>
            </a:lvl1pPr>
          </a:lstStyle>
          <a:p>
            <a:pPr>
              <a:defRPr/>
            </a:pPr>
            <a:r>
              <a:rPr lang="de-DE"/>
              <a:t>Bild </a:t>
            </a:r>
            <a:br>
              <a:rPr lang="de-DE"/>
            </a:br>
            <a:r>
              <a:rPr lang="de-DE"/>
              <a:t/>
            </a:r>
            <a:br>
              <a:rPr lang="de-DE"/>
            </a:br>
            <a:r>
              <a:rPr lang="de-DE"/>
              <a:t/>
            </a:r>
            <a:br>
              <a:rPr lang="de-DE"/>
            </a:br>
            <a:r>
              <a:rPr lang="de-DE"/>
              <a:t>einfügen</a:t>
            </a:r>
            <a:endParaRPr/>
          </a:p>
        </p:txBody>
      </p:sp>
      <p:sp>
        <p:nvSpPr>
          <p:cNvPr id="7" name="Titel 1"/>
          <p:cNvSpPr>
            <a:spLocks noGrp="1"/>
          </p:cNvSpPr>
          <p:nvPr>
            <p:ph type="ctrTitle" hasCustomPrompt="1"/>
          </p:nvPr>
        </p:nvSpPr>
        <p:spPr bwMode="auto">
          <a:xfrm>
            <a:off x="450851" y="2952000"/>
            <a:ext cx="4680000" cy="648000"/>
          </a:xfrm>
          <a:prstGeom prst="rect">
            <a:avLst/>
          </a:prstGeom>
          <a:noFill/>
        </p:spPr>
        <p:txBody>
          <a:bodyPr anchor="b"/>
          <a:lstStyle>
            <a:lvl1pPr algn="l">
              <a:lnSpc>
                <a:spcPct val="100000"/>
              </a:lnSpc>
              <a:defRPr sz="2000" b="1" cap="all">
                <a:solidFill>
                  <a:schemeClr val="tx2"/>
                </a:solidFill>
                <a:latin typeface="+mj-lt"/>
              </a:defRPr>
            </a:lvl1pPr>
          </a:lstStyle>
          <a:p>
            <a:pPr>
              <a:defRPr/>
            </a:pPr>
            <a:r>
              <a:rPr lang="de-DE"/>
              <a:t>NAME Fachbereich oder Institution</a:t>
            </a:r>
            <a:endParaRPr/>
          </a:p>
        </p:txBody>
      </p:sp>
      <p:sp>
        <p:nvSpPr>
          <p:cNvPr id="8" name="Untertitel 2"/>
          <p:cNvSpPr>
            <a:spLocks noGrp="1"/>
          </p:cNvSpPr>
          <p:nvPr>
            <p:ph type="subTitle" idx="1" hasCustomPrompt="1"/>
          </p:nvPr>
        </p:nvSpPr>
        <p:spPr bwMode="auto">
          <a:xfrm>
            <a:off x="450850" y="5849620"/>
            <a:ext cx="5040000" cy="324000"/>
          </a:xfrm>
        </p:spPr>
        <p:txBody>
          <a:bodyPr/>
          <a:lstStyle>
            <a:lvl1pPr marL="0" indent="0" algn="l">
              <a:lnSpc>
                <a:spcPct val="100000"/>
              </a:lnSpc>
              <a:buFont typeface="Arial"/>
              <a:buNone/>
              <a:defRPr sz="2000" b="1" cap="all">
                <a:solidFill>
                  <a:schemeClr val="tx2"/>
                </a:solidFill>
                <a:latin typeface="+mj-lt"/>
              </a:defRPr>
            </a:lvl1pPr>
            <a:lvl2pPr marL="0" indent="0" algn="l">
              <a:lnSpc>
                <a:spcPct val="100000"/>
              </a:lnSpc>
              <a:buFont typeface="Arial"/>
              <a:buNone/>
              <a:defRPr sz="2000" b="1" cap="all">
                <a:solidFill>
                  <a:schemeClr val="tx2"/>
                </a:solidFill>
                <a:latin typeface="+mj-lt"/>
              </a:defRPr>
            </a:lvl2pPr>
            <a:lvl3pPr marL="0" indent="0" algn="l">
              <a:lnSpc>
                <a:spcPct val="100000"/>
              </a:lnSpc>
              <a:buFont typeface="Arial"/>
              <a:buNone/>
              <a:defRPr sz="2000" b="1" cap="all">
                <a:solidFill>
                  <a:schemeClr val="tx2"/>
                </a:solidFill>
                <a:latin typeface="+mj-lt"/>
              </a:defRPr>
            </a:lvl3pPr>
            <a:lvl4pPr marL="0" indent="0" algn="l">
              <a:lnSpc>
                <a:spcPct val="100000"/>
              </a:lnSpc>
              <a:buFont typeface="Arial"/>
              <a:buNone/>
              <a:defRPr sz="2000" b="1" cap="all">
                <a:solidFill>
                  <a:schemeClr val="tx2"/>
                </a:solidFill>
                <a:latin typeface="+mj-lt"/>
              </a:defRPr>
            </a:lvl4pPr>
            <a:lvl5pPr marL="0" indent="0" algn="l">
              <a:lnSpc>
                <a:spcPct val="100000"/>
              </a:lnSpc>
              <a:buFont typeface="Arial"/>
              <a:buNone/>
              <a:defRPr sz="2000" b="1" cap="all">
                <a:solidFill>
                  <a:schemeClr val="tx2"/>
                </a:solidFill>
                <a:latin typeface="+mj-lt"/>
              </a:defRPr>
            </a:lvl5pPr>
            <a:lvl6pPr marL="0" indent="0" algn="l">
              <a:lnSpc>
                <a:spcPct val="100000"/>
              </a:lnSpc>
              <a:buFont typeface="Arial"/>
              <a:buNone/>
              <a:defRPr sz="2000" b="1" cap="all">
                <a:solidFill>
                  <a:schemeClr val="tx2"/>
                </a:solidFill>
                <a:latin typeface="+mj-lt"/>
              </a:defRPr>
            </a:lvl6pPr>
            <a:lvl7pPr marL="0" indent="0" algn="l">
              <a:lnSpc>
                <a:spcPct val="100000"/>
              </a:lnSpc>
              <a:buFont typeface="Arial"/>
              <a:buNone/>
              <a:defRPr sz="2000" b="1" cap="all">
                <a:solidFill>
                  <a:schemeClr val="tx2"/>
                </a:solidFill>
                <a:latin typeface="+mj-lt"/>
              </a:defRPr>
            </a:lvl7pPr>
            <a:lvl8pPr marL="0" indent="0" algn="l">
              <a:lnSpc>
                <a:spcPct val="100000"/>
              </a:lnSpc>
              <a:buFont typeface="Arial"/>
              <a:buNone/>
              <a:defRPr sz="2000" b="1" cap="all">
                <a:solidFill>
                  <a:schemeClr val="tx2"/>
                </a:solidFill>
                <a:latin typeface="+mj-lt"/>
              </a:defRPr>
            </a:lvl8pPr>
            <a:lvl9pPr marL="0" indent="0" algn="l">
              <a:lnSpc>
                <a:spcPct val="100000"/>
              </a:lnSpc>
              <a:buFont typeface="Arial"/>
              <a:buNone/>
              <a:defRPr sz="2000" b="1" cap="all">
                <a:solidFill>
                  <a:schemeClr val="tx2"/>
                </a:solidFill>
                <a:latin typeface="+mj-lt"/>
              </a:defRPr>
            </a:lvl9pPr>
          </a:lstStyle>
          <a:p>
            <a:pPr lvl="0">
              <a:defRPr/>
            </a:pPr>
            <a:r>
              <a:rPr lang="de-DE"/>
              <a:t>Untertitel der Präsentation</a:t>
            </a:r>
            <a:endParaRPr/>
          </a:p>
        </p:txBody>
      </p:sp>
      <p:sp>
        <p:nvSpPr>
          <p:cNvPr id="9" name="Fußzeilenplatzhalter 39"/>
          <p:cNvSpPr>
            <a:spLocks noGrp="1"/>
          </p:cNvSpPr>
          <p:nvPr>
            <p:ph type="ftr" sz="quarter" idx="20"/>
          </p:nvPr>
        </p:nvSpPr>
        <p:spPr bwMode="auto">
          <a:xfrm>
            <a:off x="450850" y="6208047"/>
            <a:ext cx="5040000" cy="324000"/>
          </a:xfrm>
        </p:spPr>
        <p:txBody>
          <a:bodyPr/>
          <a:lstStyle>
            <a:lvl1pPr>
              <a:defRPr sz="1600"/>
            </a:lvl1pPr>
          </a:lstStyle>
          <a:p>
            <a:pPr>
              <a:defRPr/>
            </a:pPr>
            <a:r>
              <a:rPr lang="de-DE"/>
              <a:t>Name Referent*in</a:t>
            </a:r>
            <a:endParaRPr/>
          </a:p>
        </p:txBody>
      </p:sp>
      <p:sp>
        <p:nvSpPr>
          <p:cNvPr id="10" name="Foliennummernplatzhalter 40"/>
          <p:cNvSpPr>
            <a:spLocks noGrp="1"/>
          </p:cNvSpPr>
          <p:nvPr>
            <p:ph type="sldNum" sz="quarter" idx="21"/>
          </p:nvPr>
        </p:nvSpPr>
        <p:spPr bwMode="auto">
          <a:xfrm>
            <a:off x="7974738" y="6948000"/>
            <a:ext cx="720000" cy="288000"/>
          </a:xfrm>
        </p:spPr>
        <p:txBody>
          <a:bodyPr/>
          <a:lstStyle/>
          <a:p>
            <a:pPr>
              <a:defRPr/>
            </a:pPr>
            <a:fld id="{C0BC624C-2554-4659-A1D8-66347873820C}" type="slidenum">
              <a:rPr lang="de-DE"/>
              <a:t>‹Nr.›</a:t>
            </a:fld>
            <a:endParaRPr lang="de-DE" sz="1800"/>
          </a:p>
        </p:txBody>
      </p:sp>
      <p:sp>
        <p:nvSpPr>
          <p:cNvPr id="11" name="Vertikaler Textplatzhalter 2"/>
          <p:cNvSpPr>
            <a:spLocks noGrp="1"/>
          </p:cNvSpPr>
          <p:nvPr>
            <p:ph type="body" orient="vert" idx="12" hasCustomPrompt="1"/>
          </p:nvPr>
        </p:nvSpPr>
        <p:spPr bwMode="auto">
          <a:xfrm>
            <a:off x="0" y="5076000"/>
            <a:ext cx="4289346" cy="644792"/>
          </a:xfrm>
          <a:prstGeom prst="rect">
            <a:avLst/>
          </a:prstGeom>
          <a:solidFill>
            <a:schemeClr val="accent5"/>
          </a:solidFill>
        </p:spPr>
        <p:txBody>
          <a:bodyPr vert="horz" wrap="none" lIns="450000" tIns="0" rIns="72000" bIns="0" numCol="1" spcCol="234000">
            <a:spAutoFit/>
          </a:bodyPr>
          <a:lstStyle>
            <a:lvl1pPr marL="0" indent="0" algn="l">
              <a:lnSpc>
                <a:spcPct val="100000"/>
              </a:lnSpc>
              <a:buFont typeface="Arial"/>
              <a:buNone/>
              <a:defRPr sz="4200" b="1" cap="all">
                <a:solidFill>
                  <a:schemeClr val="bg1"/>
                </a:solidFill>
                <a:latin typeface="+mj-lt"/>
              </a:defRPr>
            </a:lvl1pPr>
            <a:lvl2pPr marL="0" indent="0" algn="l">
              <a:lnSpc>
                <a:spcPct val="100000"/>
              </a:lnSpc>
              <a:buFont typeface="Arial"/>
              <a:buNone/>
              <a:defRPr sz="4200" b="1" cap="all">
                <a:solidFill>
                  <a:schemeClr val="bg1"/>
                </a:solidFill>
                <a:latin typeface="+mj-lt"/>
              </a:defRPr>
            </a:lvl2pPr>
            <a:lvl3pPr marL="0" indent="0" algn="l">
              <a:lnSpc>
                <a:spcPct val="100000"/>
              </a:lnSpc>
              <a:buNone/>
              <a:defRPr sz="4200" b="1" cap="all">
                <a:solidFill>
                  <a:schemeClr val="bg1"/>
                </a:solidFill>
                <a:latin typeface="+mj-lt"/>
              </a:defRPr>
            </a:lvl3pPr>
            <a:lvl4pPr marL="0" indent="0" algn="l">
              <a:lnSpc>
                <a:spcPct val="100000"/>
              </a:lnSpc>
              <a:buNone/>
              <a:defRPr sz="4200" b="1" cap="all">
                <a:solidFill>
                  <a:schemeClr val="bg1"/>
                </a:solidFill>
                <a:latin typeface="+mj-lt"/>
              </a:defRPr>
            </a:lvl4pPr>
            <a:lvl5pPr marL="0" indent="0" algn="l">
              <a:lnSpc>
                <a:spcPct val="100000"/>
              </a:lnSpc>
              <a:buNone/>
              <a:defRPr sz="4200" b="1" cap="all">
                <a:solidFill>
                  <a:schemeClr val="bg1"/>
                </a:solidFill>
                <a:latin typeface="+mj-lt"/>
              </a:defRPr>
            </a:lvl5pPr>
            <a:lvl6pPr marL="0" indent="0" algn="l">
              <a:lnSpc>
                <a:spcPct val="100000"/>
              </a:lnSpc>
              <a:buNone/>
              <a:defRPr sz="4200" b="1" cap="all">
                <a:solidFill>
                  <a:schemeClr val="bg1"/>
                </a:solidFill>
                <a:latin typeface="+mj-lt"/>
              </a:defRPr>
            </a:lvl6pPr>
            <a:lvl7pPr marL="0" indent="0" algn="l">
              <a:lnSpc>
                <a:spcPct val="100000"/>
              </a:lnSpc>
              <a:buNone/>
              <a:defRPr sz="4200" b="1" cap="all">
                <a:solidFill>
                  <a:schemeClr val="bg1"/>
                </a:solidFill>
                <a:latin typeface="+mj-lt"/>
              </a:defRPr>
            </a:lvl7pPr>
            <a:lvl8pPr marL="0" indent="0" algn="l">
              <a:lnSpc>
                <a:spcPct val="100000"/>
              </a:lnSpc>
              <a:buNone/>
              <a:defRPr sz="4200" b="1" cap="all">
                <a:solidFill>
                  <a:schemeClr val="bg1"/>
                </a:solidFill>
                <a:latin typeface="+mj-lt"/>
              </a:defRPr>
            </a:lvl8pPr>
            <a:lvl9pPr marL="0" indent="0" algn="l">
              <a:lnSpc>
                <a:spcPct val="100000"/>
              </a:lnSpc>
              <a:buNone/>
              <a:defRPr sz="4200" b="1" cap="all">
                <a:solidFill>
                  <a:schemeClr val="bg1"/>
                </a:solidFill>
                <a:latin typeface="+mj-lt"/>
              </a:defRPr>
            </a:lvl9pPr>
          </a:lstStyle>
          <a:p>
            <a:pPr lvl="0">
              <a:defRPr/>
            </a:pPr>
            <a:r>
              <a:rPr lang="de-DE"/>
              <a:t>Auf drei Zeilen</a:t>
            </a:r>
            <a:endParaRPr/>
          </a:p>
        </p:txBody>
      </p:sp>
      <p:sp>
        <p:nvSpPr>
          <p:cNvPr id="12" name="Vertikaler Textplatzhalter 2"/>
          <p:cNvSpPr>
            <a:spLocks noGrp="1"/>
          </p:cNvSpPr>
          <p:nvPr>
            <p:ph type="body" orient="vert" idx="13" hasCustomPrompt="1"/>
          </p:nvPr>
        </p:nvSpPr>
        <p:spPr bwMode="auto">
          <a:xfrm>
            <a:off x="0" y="4392494"/>
            <a:ext cx="6320350" cy="644792"/>
          </a:xfrm>
          <a:prstGeom prst="rect">
            <a:avLst/>
          </a:prstGeom>
          <a:solidFill>
            <a:schemeClr val="accent5"/>
          </a:solidFill>
        </p:spPr>
        <p:txBody>
          <a:bodyPr vert="horz" wrap="none" lIns="450000" tIns="0" rIns="72000" bIns="0" numCol="1" spcCol="234000">
            <a:spAutoFit/>
          </a:bodyPr>
          <a:lstStyle>
            <a:lvl1pPr marL="0" indent="0" algn="l">
              <a:lnSpc>
                <a:spcPct val="100000"/>
              </a:lnSpc>
              <a:buFont typeface="Arial"/>
              <a:buNone/>
              <a:defRPr sz="4200" b="1" cap="all">
                <a:solidFill>
                  <a:schemeClr val="bg1"/>
                </a:solidFill>
                <a:latin typeface="+mj-lt"/>
              </a:defRPr>
            </a:lvl1pPr>
            <a:lvl2pPr marL="0" indent="0" algn="l">
              <a:lnSpc>
                <a:spcPct val="100000"/>
              </a:lnSpc>
              <a:buFont typeface="Arial"/>
              <a:buNone/>
              <a:defRPr sz="4200" b="1" cap="all">
                <a:solidFill>
                  <a:schemeClr val="bg1"/>
                </a:solidFill>
                <a:latin typeface="+mj-lt"/>
              </a:defRPr>
            </a:lvl2pPr>
            <a:lvl3pPr marL="0" indent="0" algn="l">
              <a:lnSpc>
                <a:spcPct val="100000"/>
              </a:lnSpc>
              <a:buNone/>
              <a:defRPr sz="4200" b="1" cap="all">
                <a:solidFill>
                  <a:schemeClr val="bg1"/>
                </a:solidFill>
                <a:latin typeface="+mj-lt"/>
              </a:defRPr>
            </a:lvl3pPr>
            <a:lvl4pPr marL="0" indent="0" algn="l">
              <a:lnSpc>
                <a:spcPct val="100000"/>
              </a:lnSpc>
              <a:buNone/>
              <a:defRPr sz="4200" b="1" cap="all">
                <a:solidFill>
                  <a:schemeClr val="bg1"/>
                </a:solidFill>
                <a:latin typeface="+mj-lt"/>
              </a:defRPr>
            </a:lvl4pPr>
            <a:lvl5pPr marL="0" indent="0" algn="l">
              <a:lnSpc>
                <a:spcPct val="100000"/>
              </a:lnSpc>
              <a:buNone/>
              <a:defRPr sz="4200" b="1" cap="all">
                <a:solidFill>
                  <a:schemeClr val="bg1"/>
                </a:solidFill>
                <a:latin typeface="+mj-lt"/>
              </a:defRPr>
            </a:lvl5pPr>
            <a:lvl6pPr marL="0" indent="0" algn="l">
              <a:lnSpc>
                <a:spcPct val="100000"/>
              </a:lnSpc>
              <a:buNone/>
              <a:defRPr sz="4200" b="1" cap="all">
                <a:solidFill>
                  <a:schemeClr val="bg1"/>
                </a:solidFill>
                <a:latin typeface="+mj-lt"/>
              </a:defRPr>
            </a:lvl6pPr>
            <a:lvl7pPr marL="0" indent="0" algn="l">
              <a:lnSpc>
                <a:spcPct val="100000"/>
              </a:lnSpc>
              <a:buNone/>
              <a:defRPr sz="4200" b="1" cap="all">
                <a:solidFill>
                  <a:schemeClr val="bg1"/>
                </a:solidFill>
                <a:latin typeface="+mj-lt"/>
              </a:defRPr>
            </a:lvl7pPr>
            <a:lvl8pPr marL="0" indent="0" algn="l">
              <a:lnSpc>
                <a:spcPct val="100000"/>
              </a:lnSpc>
              <a:buNone/>
              <a:defRPr sz="4200" b="1" cap="all">
                <a:solidFill>
                  <a:schemeClr val="bg1"/>
                </a:solidFill>
                <a:latin typeface="+mj-lt"/>
              </a:defRPr>
            </a:lvl8pPr>
            <a:lvl9pPr marL="0" indent="0" algn="l">
              <a:lnSpc>
                <a:spcPct val="100000"/>
              </a:lnSpc>
              <a:buNone/>
              <a:defRPr sz="4200" b="1" cap="all">
                <a:solidFill>
                  <a:schemeClr val="bg1"/>
                </a:solidFill>
                <a:latin typeface="+mj-lt"/>
              </a:defRPr>
            </a:lvl9pPr>
          </a:lstStyle>
          <a:p>
            <a:pPr lvl="0">
              <a:defRPr/>
            </a:pPr>
            <a:r>
              <a:rPr lang="de-DE"/>
              <a:t>Titel der Präsentation</a:t>
            </a:r>
            <a:endParaRPr/>
          </a:p>
        </p:txBody>
      </p:sp>
      <p:sp>
        <p:nvSpPr>
          <p:cNvPr id="13" name="Vertikaler Textplatzhalter 2"/>
          <p:cNvSpPr>
            <a:spLocks noGrp="1"/>
          </p:cNvSpPr>
          <p:nvPr>
            <p:ph type="body" orient="vert" idx="22" hasCustomPrompt="1"/>
          </p:nvPr>
        </p:nvSpPr>
        <p:spPr bwMode="auto">
          <a:xfrm>
            <a:off x="0" y="3708988"/>
            <a:ext cx="4191562" cy="644792"/>
          </a:xfrm>
          <a:prstGeom prst="rect">
            <a:avLst/>
          </a:prstGeom>
          <a:solidFill>
            <a:schemeClr val="accent5"/>
          </a:solidFill>
        </p:spPr>
        <p:txBody>
          <a:bodyPr vert="horz" wrap="none" lIns="450000" tIns="0" rIns="72000" bIns="0" numCol="1" spcCol="234000">
            <a:spAutoFit/>
          </a:bodyPr>
          <a:lstStyle>
            <a:lvl1pPr marL="0" indent="0" algn="l">
              <a:lnSpc>
                <a:spcPct val="100000"/>
              </a:lnSpc>
              <a:buFont typeface="Arial"/>
              <a:buNone/>
              <a:defRPr sz="4200" b="1" cap="all">
                <a:solidFill>
                  <a:schemeClr val="bg1"/>
                </a:solidFill>
                <a:latin typeface="+mj-lt"/>
              </a:defRPr>
            </a:lvl1pPr>
            <a:lvl2pPr marL="0" indent="0" algn="l">
              <a:lnSpc>
                <a:spcPct val="100000"/>
              </a:lnSpc>
              <a:buFont typeface="Arial"/>
              <a:buNone/>
              <a:defRPr sz="4200" b="1" cap="all">
                <a:solidFill>
                  <a:schemeClr val="bg1"/>
                </a:solidFill>
                <a:latin typeface="+mj-lt"/>
              </a:defRPr>
            </a:lvl2pPr>
            <a:lvl3pPr marL="0" indent="0" algn="l">
              <a:lnSpc>
                <a:spcPct val="100000"/>
              </a:lnSpc>
              <a:buNone/>
              <a:defRPr sz="4200" b="1" cap="all">
                <a:solidFill>
                  <a:schemeClr val="bg1"/>
                </a:solidFill>
                <a:latin typeface="+mj-lt"/>
              </a:defRPr>
            </a:lvl3pPr>
            <a:lvl4pPr marL="0" indent="0" algn="l">
              <a:lnSpc>
                <a:spcPct val="100000"/>
              </a:lnSpc>
              <a:buNone/>
              <a:defRPr sz="4200" b="1" cap="all">
                <a:solidFill>
                  <a:schemeClr val="bg1"/>
                </a:solidFill>
                <a:latin typeface="+mj-lt"/>
              </a:defRPr>
            </a:lvl4pPr>
            <a:lvl5pPr marL="0" indent="0" algn="l">
              <a:lnSpc>
                <a:spcPct val="100000"/>
              </a:lnSpc>
              <a:buNone/>
              <a:defRPr sz="4200" b="1" cap="all">
                <a:solidFill>
                  <a:schemeClr val="bg1"/>
                </a:solidFill>
                <a:latin typeface="+mj-lt"/>
              </a:defRPr>
            </a:lvl5pPr>
            <a:lvl6pPr marL="0" indent="0" algn="l">
              <a:lnSpc>
                <a:spcPct val="100000"/>
              </a:lnSpc>
              <a:buNone/>
              <a:defRPr sz="4200" b="1" cap="all">
                <a:solidFill>
                  <a:schemeClr val="bg1"/>
                </a:solidFill>
                <a:latin typeface="+mj-lt"/>
              </a:defRPr>
            </a:lvl6pPr>
            <a:lvl7pPr marL="0" indent="0" algn="l">
              <a:lnSpc>
                <a:spcPct val="100000"/>
              </a:lnSpc>
              <a:buNone/>
              <a:defRPr sz="4200" b="1" cap="all">
                <a:solidFill>
                  <a:schemeClr val="bg1"/>
                </a:solidFill>
                <a:latin typeface="+mj-lt"/>
              </a:defRPr>
            </a:lvl7pPr>
            <a:lvl8pPr marL="0" indent="0" algn="l">
              <a:lnSpc>
                <a:spcPct val="100000"/>
              </a:lnSpc>
              <a:buNone/>
              <a:defRPr sz="4200" b="1" cap="all">
                <a:solidFill>
                  <a:schemeClr val="bg1"/>
                </a:solidFill>
                <a:latin typeface="+mj-lt"/>
              </a:defRPr>
            </a:lvl8pPr>
            <a:lvl9pPr marL="0" indent="0" algn="l">
              <a:lnSpc>
                <a:spcPct val="100000"/>
              </a:lnSpc>
              <a:buNone/>
              <a:defRPr sz="4200" b="1" cap="all">
                <a:solidFill>
                  <a:schemeClr val="bg1"/>
                </a:solidFill>
                <a:latin typeface="+mj-lt"/>
              </a:defRPr>
            </a:lvl9pPr>
          </a:lstStyle>
          <a:p>
            <a:pPr lvl="0">
              <a:defRPr/>
            </a:pPr>
            <a:r>
              <a:rPr lang="de-DE"/>
              <a:t>hier steht der</a:t>
            </a:r>
            <a:endParaRPr/>
          </a:p>
        </p:txBody>
      </p:sp>
      <p:grpSp>
        <p:nvGrpSpPr>
          <p:cNvPr id="14" name="Regieanweisung"/>
          <p:cNvGrpSpPr/>
          <p:nvPr userDrawn="1"/>
        </p:nvGrpSpPr>
        <p:grpSpPr bwMode="auto">
          <a:xfrm>
            <a:off x="449261" y="0"/>
            <a:ext cx="10746739" cy="7236000"/>
            <a:chOff x="449261" y="0"/>
            <a:chExt cx="10746739" cy="7236000"/>
          </a:xfrm>
        </p:grpSpPr>
        <p:sp>
          <p:nvSpPr>
            <p:cNvPr id="15" name="Regieanweisung"/>
            <p:cNvSpPr>
              <a:spLocks noAdjustHandles="1"/>
            </p:cNvSpPr>
            <p:nvPr userDrawn="1"/>
          </p:nvSpPr>
          <p:spPr bwMode="auto">
            <a:xfrm rot="10800000" flipH="1" flipV="1">
              <a:off x="9252000" y="0"/>
              <a:ext cx="1944000" cy="2088000"/>
            </a:xfrm>
            <a:prstGeom prst="rect">
              <a:avLst/>
            </a:prstGeom>
            <a:noFill/>
            <a:ln w="12700">
              <a:noFill/>
            </a:ln>
          </p:spPr>
          <p:txBody>
            <a:bodyPr vert="horz" wrap="square" lIns="0" tIns="0" rIns="0" bIns="0" rtlCol="0" anchor="t" anchorCtr="0">
              <a:noAutofit/>
            </a:bodyPr>
            <a:lstStyle>
              <a:defPPr>
                <a:defRPr lang="de-DE"/>
              </a:defPPr>
              <a:lvl1pPr marL="0" algn="l" defTabSz="1043056">
                <a:defRPr sz="2100">
                  <a:solidFill>
                    <a:schemeClr val="tx1"/>
                  </a:solidFill>
                  <a:latin typeface="+mn-lt"/>
                  <a:ea typeface="+mn-ea"/>
                  <a:cs typeface="+mn-cs"/>
                </a:defRPr>
              </a:lvl1pPr>
              <a:lvl2pPr marL="521528" algn="l" defTabSz="1043056">
                <a:defRPr sz="2100">
                  <a:solidFill>
                    <a:schemeClr val="tx1"/>
                  </a:solidFill>
                  <a:latin typeface="+mn-lt"/>
                  <a:ea typeface="+mn-ea"/>
                  <a:cs typeface="+mn-cs"/>
                </a:defRPr>
              </a:lvl2pPr>
              <a:lvl3pPr marL="1043056" algn="l" defTabSz="1043056">
                <a:defRPr sz="2100">
                  <a:solidFill>
                    <a:schemeClr val="tx1"/>
                  </a:solidFill>
                  <a:latin typeface="+mn-lt"/>
                  <a:ea typeface="+mn-ea"/>
                  <a:cs typeface="+mn-cs"/>
                </a:defRPr>
              </a:lvl3pPr>
              <a:lvl4pPr marL="1564584" algn="l" defTabSz="1043056">
                <a:defRPr sz="2100">
                  <a:solidFill>
                    <a:schemeClr val="tx1"/>
                  </a:solidFill>
                  <a:latin typeface="+mn-lt"/>
                  <a:ea typeface="+mn-ea"/>
                  <a:cs typeface="+mn-cs"/>
                </a:defRPr>
              </a:lvl4pPr>
              <a:lvl5pPr marL="2086112" algn="l" defTabSz="1043056">
                <a:defRPr sz="2100">
                  <a:solidFill>
                    <a:schemeClr val="tx1"/>
                  </a:solidFill>
                  <a:latin typeface="+mn-lt"/>
                  <a:ea typeface="+mn-ea"/>
                  <a:cs typeface="+mn-cs"/>
                </a:defRPr>
              </a:lvl5pPr>
              <a:lvl6pPr marL="2607639" algn="l" defTabSz="1043056">
                <a:defRPr sz="2100">
                  <a:solidFill>
                    <a:schemeClr val="tx1"/>
                  </a:solidFill>
                  <a:latin typeface="+mn-lt"/>
                  <a:ea typeface="+mn-ea"/>
                  <a:cs typeface="+mn-cs"/>
                </a:defRPr>
              </a:lvl6pPr>
              <a:lvl7pPr marL="3129168" algn="l" defTabSz="1043056">
                <a:defRPr sz="2100">
                  <a:solidFill>
                    <a:schemeClr val="tx1"/>
                  </a:solidFill>
                  <a:latin typeface="+mn-lt"/>
                  <a:ea typeface="+mn-ea"/>
                  <a:cs typeface="+mn-cs"/>
                </a:defRPr>
              </a:lvl7pPr>
              <a:lvl8pPr marL="3650696" algn="l" defTabSz="1043056">
                <a:defRPr sz="2100">
                  <a:solidFill>
                    <a:schemeClr val="tx1"/>
                  </a:solidFill>
                  <a:latin typeface="+mn-lt"/>
                  <a:ea typeface="+mn-ea"/>
                  <a:cs typeface="+mn-cs"/>
                </a:defRPr>
              </a:lvl8pPr>
              <a:lvl9pPr marL="4172224" algn="l" defTabSz="1043056">
                <a:defRPr sz="2100">
                  <a:solidFill>
                    <a:schemeClr val="tx1"/>
                  </a:solidFill>
                  <a:latin typeface="+mn-lt"/>
                  <a:ea typeface="+mn-ea"/>
                  <a:cs typeface="+mn-cs"/>
                </a:defRPr>
              </a:lvl9pPr>
            </a:lstStyle>
            <a:p>
              <a:pPr indent="0" algn="l">
                <a:lnSpc>
                  <a:spcPct val="100000"/>
                </a:lnSpc>
                <a:spcBef>
                  <a:spcPts val="0"/>
                </a:spcBef>
                <a:spcAft>
                  <a:spcPts val="0"/>
                </a:spcAft>
                <a:defRPr/>
              </a:pPr>
              <a:r>
                <a:rPr lang="de-DE" sz="1200" b="0">
                  <a:solidFill>
                    <a:schemeClr val="tx1"/>
                  </a:solidFill>
                  <a:latin typeface="+mn-lt"/>
                </a:rPr>
                <a:t>Folie in Ursprungsform </a:t>
              </a:r>
              <a:endParaRPr/>
            </a:p>
            <a:p>
              <a:pPr indent="0" algn="l">
                <a:lnSpc>
                  <a:spcPct val="100000"/>
                </a:lnSpc>
                <a:spcBef>
                  <a:spcPts val="0"/>
                </a:spcBef>
                <a:spcAft>
                  <a:spcPts val="0"/>
                </a:spcAft>
                <a:defRPr/>
              </a:pPr>
              <a:r>
                <a:rPr lang="de-DE" sz="1200" b="0">
                  <a:solidFill>
                    <a:schemeClr val="tx1"/>
                  </a:solidFill>
                  <a:latin typeface="+mn-lt"/>
                </a:rPr>
                <a:t>bringen über Menu:</a:t>
              </a:r>
              <a:endParaRPr/>
            </a:p>
            <a:p>
              <a:pPr indent="0" algn="l">
                <a:lnSpc>
                  <a:spcPct val="100000"/>
                </a:lnSpc>
                <a:spcBef>
                  <a:spcPts val="0"/>
                </a:spcBef>
                <a:spcAft>
                  <a:spcPts val="0"/>
                </a:spcAft>
                <a:defRPr/>
              </a:pPr>
              <a:r>
                <a:rPr lang="de-DE" sz="1200" b="1">
                  <a:solidFill>
                    <a:schemeClr val="tx1"/>
                  </a:solidFill>
                  <a:latin typeface="+mn-lt"/>
                </a:rPr>
                <a:t>Start &gt; Folien &gt; Zurücksetzen</a:t>
              </a:r>
              <a:endParaRPr/>
            </a:p>
            <a:p>
              <a:pPr indent="0" algn="l">
                <a:lnSpc>
                  <a:spcPct val="100000"/>
                </a:lnSpc>
                <a:spcBef>
                  <a:spcPts val="0"/>
                </a:spcBef>
                <a:spcAft>
                  <a:spcPts val="0"/>
                </a:spcAft>
                <a:defRPr/>
              </a:pPr>
              <a:endParaRPr lang="de-DE" sz="1200" b="1">
                <a:solidFill>
                  <a:schemeClr val="tx1"/>
                </a:solidFill>
                <a:latin typeface="+mn-lt"/>
              </a:endParaRPr>
            </a:p>
            <a:p>
              <a:pPr indent="0" algn="l">
                <a:lnSpc>
                  <a:spcPct val="100000"/>
                </a:lnSpc>
                <a:spcBef>
                  <a:spcPts val="0"/>
                </a:spcBef>
                <a:spcAft>
                  <a:spcPts val="0"/>
                </a:spcAft>
                <a:defRPr/>
              </a:pPr>
              <a:r>
                <a:rPr lang="de-DE" sz="1200" b="0">
                  <a:solidFill>
                    <a:schemeClr val="tx1"/>
                  </a:solidFill>
                  <a:latin typeface="+mn-lt"/>
                </a:rPr>
                <a:t>Wechsel des Folienlayouts </a:t>
              </a:r>
              <a:br>
                <a:rPr lang="de-DE" sz="1200" b="0">
                  <a:solidFill>
                    <a:schemeClr val="tx1"/>
                  </a:solidFill>
                  <a:latin typeface="+mn-lt"/>
                </a:rPr>
              </a:br>
              <a:r>
                <a:rPr lang="de-DE" sz="1200" b="0">
                  <a:solidFill>
                    <a:schemeClr val="tx1"/>
                  </a:solidFill>
                  <a:latin typeface="+mn-lt"/>
                </a:rPr>
                <a:t>im Menü über:</a:t>
              </a:r>
              <a:endParaRPr/>
            </a:p>
            <a:p>
              <a:pPr marL="0" marR="0" lvl="0" indent="0" algn="l" defTabSz="2517235">
                <a:lnSpc>
                  <a:spcPct val="100000"/>
                </a:lnSpc>
                <a:spcBef>
                  <a:spcPts val="0"/>
                </a:spcBef>
                <a:spcAft>
                  <a:spcPts val="0"/>
                </a:spcAft>
                <a:buClrTx/>
                <a:buSzTx/>
                <a:buFontTx/>
                <a:buNone/>
                <a:defRPr/>
              </a:pPr>
              <a:r>
                <a:rPr lang="de-DE" sz="1200" b="1">
                  <a:solidFill>
                    <a:schemeClr val="tx1"/>
                  </a:solidFill>
                  <a:latin typeface="+mn-lt"/>
                </a:rPr>
                <a:t>Start &gt; Folien &gt; Layout</a:t>
              </a:r>
              <a:endParaRPr/>
            </a:p>
            <a:p>
              <a:pPr marL="0" marR="0" lvl="0" indent="0" algn="l" defTabSz="2517235">
                <a:lnSpc>
                  <a:spcPct val="100000"/>
                </a:lnSpc>
                <a:spcBef>
                  <a:spcPts val="0"/>
                </a:spcBef>
                <a:spcAft>
                  <a:spcPts val="0"/>
                </a:spcAft>
                <a:buClrTx/>
                <a:buSzTx/>
                <a:buFontTx/>
                <a:buNone/>
                <a:defRPr/>
              </a:pPr>
              <a:endParaRPr lang="de-DE" sz="1200" b="1">
                <a:solidFill>
                  <a:schemeClr val="tx1"/>
                </a:solidFill>
                <a:latin typeface="+mn-lt"/>
              </a:endParaRPr>
            </a:p>
            <a:p>
              <a:pPr marL="0" marR="0" lvl="0" indent="0" algn="l" defTabSz="2871412">
                <a:lnSpc>
                  <a:spcPct val="100000"/>
                </a:lnSpc>
                <a:spcBef>
                  <a:spcPts val="0"/>
                </a:spcBef>
                <a:spcAft>
                  <a:spcPts val="0"/>
                </a:spcAft>
                <a:buClrTx/>
                <a:buSzTx/>
                <a:buFontTx/>
                <a:buNone/>
                <a:defRPr/>
              </a:pPr>
              <a:r>
                <a:rPr lang="de-DE" sz="1200" b="0" i="0" u="none" strike="noStrike" cap="none" spc="0">
                  <a:ln>
                    <a:noFill/>
                  </a:ln>
                  <a:solidFill>
                    <a:schemeClr val="tx1"/>
                  </a:solidFill>
                  <a:latin typeface="+mn-lt"/>
                  <a:ea typeface="+mn-ea"/>
                  <a:cs typeface="+mn-cs"/>
                </a:rPr>
                <a:t>Hilfslinien anzeigen über Menu: </a:t>
              </a:r>
              <a:endParaRPr/>
            </a:p>
            <a:p>
              <a:pPr marL="0" marR="0" lvl="0" indent="0" algn="l" defTabSz="2871412">
                <a:lnSpc>
                  <a:spcPct val="100000"/>
                </a:lnSpc>
                <a:spcBef>
                  <a:spcPts val="0"/>
                </a:spcBef>
                <a:spcAft>
                  <a:spcPts val="0"/>
                </a:spcAft>
                <a:buClrTx/>
                <a:buSzTx/>
                <a:buFontTx/>
                <a:buNone/>
                <a:defRPr/>
              </a:pPr>
              <a:r>
                <a:rPr lang="de-DE" sz="1200" b="1" i="0" u="none" strike="noStrike" cap="none" spc="0">
                  <a:ln>
                    <a:noFill/>
                  </a:ln>
                  <a:solidFill>
                    <a:schemeClr val="tx1"/>
                  </a:solidFill>
                  <a:latin typeface="+mn-lt"/>
                  <a:ea typeface="+mn-ea"/>
                  <a:cs typeface="+mn-cs"/>
                </a:rPr>
                <a:t>Ansicht &gt; Anzeigen &gt; </a:t>
              </a:r>
              <a:r>
                <a:rPr lang="de-DE" sz="1200" b="0" i="0" u="none" strike="noStrike" cap="none" spc="0">
                  <a:ln>
                    <a:noFill/>
                  </a:ln>
                  <a:solidFill>
                    <a:schemeClr val="tx1"/>
                  </a:solidFill>
                  <a:latin typeface="+mn-lt"/>
                  <a:ea typeface="+mn-ea"/>
                  <a:cs typeface="+mn-cs"/>
                </a:rPr>
                <a:t>Haken</a:t>
              </a:r>
              <a:r>
                <a:rPr lang="de-DE" sz="1200" b="1" i="0" u="none" strike="noStrike" cap="none" spc="0">
                  <a:ln>
                    <a:noFill/>
                  </a:ln>
                  <a:solidFill>
                    <a:schemeClr val="tx1"/>
                  </a:solidFill>
                  <a:latin typeface="+mn-lt"/>
                  <a:ea typeface="+mn-ea"/>
                  <a:cs typeface="+mn-cs"/>
                </a:rPr>
                <a:t> </a:t>
              </a:r>
              <a:r>
                <a:rPr lang="de-DE" sz="1200" b="0" i="0" u="none" strike="noStrike" cap="none" spc="0">
                  <a:ln>
                    <a:noFill/>
                  </a:ln>
                  <a:solidFill>
                    <a:schemeClr val="tx1"/>
                  </a:solidFill>
                  <a:latin typeface="+mn-lt"/>
                  <a:ea typeface="+mn-ea"/>
                  <a:cs typeface="+mn-cs"/>
                </a:rPr>
                <a:t>bei</a:t>
              </a:r>
              <a:r>
                <a:rPr lang="de-DE" sz="1200" b="1" i="0" u="none" strike="noStrike" cap="none" spc="0">
                  <a:ln>
                    <a:noFill/>
                  </a:ln>
                  <a:solidFill>
                    <a:schemeClr val="tx1"/>
                  </a:solidFill>
                  <a:latin typeface="+mn-lt"/>
                  <a:ea typeface="+mn-ea"/>
                  <a:cs typeface="+mn-cs"/>
                </a:rPr>
                <a:t> Führungslinien </a:t>
              </a:r>
              <a:r>
                <a:rPr lang="de-DE" sz="1200" b="0" i="0" u="none" strike="noStrike" cap="none" spc="0">
                  <a:ln>
                    <a:noFill/>
                  </a:ln>
                  <a:solidFill>
                    <a:schemeClr val="tx1"/>
                  </a:solidFill>
                  <a:latin typeface="+mn-lt"/>
                  <a:ea typeface="+mn-ea"/>
                  <a:cs typeface="+mn-cs"/>
                </a:rPr>
                <a:t>setzen</a:t>
              </a:r>
              <a:endParaRPr/>
            </a:p>
            <a:p>
              <a:pPr marL="0" marR="0" lvl="0" indent="0" algn="l" defTabSz="2517235">
                <a:lnSpc>
                  <a:spcPct val="100000"/>
                </a:lnSpc>
                <a:spcBef>
                  <a:spcPts val="0"/>
                </a:spcBef>
                <a:spcAft>
                  <a:spcPts val="0"/>
                </a:spcAft>
                <a:buClrTx/>
                <a:buSzTx/>
                <a:buFontTx/>
                <a:buNone/>
                <a:defRPr/>
              </a:pPr>
              <a:endParaRPr lang="de-DE" sz="1200" b="1">
                <a:solidFill>
                  <a:schemeClr val="tx1"/>
                </a:solidFill>
                <a:latin typeface="+mn-lt"/>
              </a:endParaRPr>
            </a:p>
            <a:p>
              <a:pPr indent="0" algn="l">
                <a:lnSpc>
                  <a:spcPct val="100000"/>
                </a:lnSpc>
                <a:spcBef>
                  <a:spcPts val="0"/>
                </a:spcBef>
                <a:spcAft>
                  <a:spcPts val="0"/>
                </a:spcAft>
                <a:defRPr/>
              </a:pPr>
              <a:endParaRPr lang="de-DE" sz="1200" b="1">
                <a:solidFill>
                  <a:schemeClr val="tx1"/>
                </a:solidFill>
                <a:latin typeface="+mn-lt"/>
              </a:endParaRPr>
            </a:p>
          </p:txBody>
        </p:sp>
        <p:grpSp>
          <p:nvGrpSpPr>
            <p:cNvPr id="16" name="Regieanweisung"/>
            <p:cNvGrpSpPr/>
            <p:nvPr userDrawn="1"/>
          </p:nvGrpSpPr>
          <p:grpSpPr bwMode="auto">
            <a:xfrm>
              <a:off x="9252000" y="2579687"/>
              <a:ext cx="1800001" cy="1548574"/>
              <a:chOff x="7667999" y="8675426"/>
              <a:chExt cx="1800001" cy="1548574"/>
            </a:xfrm>
          </p:grpSpPr>
          <p:sp>
            <p:nvSpPr>
              <p:cNvPr id="17" name="Text // Listenebene erhöhen"/>
              <p:cNvSpPr>
                <a:spLocks noAdjustHandles="1"/>
              </p:cNvSpPr>
              <p:nvPr userDrawn="1"/>
            </p:nvSpPr>
            <p:spPr bwMode="auto">
              <a:xfrm>
                <a:off x="8352000" y="9504000"/>
                <a:ext cx="898412" cy="324000"/>
              </a:xfrm>
              <a:prstGeom prst="rect">
                <a:avLst/>
              </a:prstGeom>
              <a:noFill/>
            </p:spPr>
            <p:txBody>
              <a:bodyPr wrap="square" lIns="0" tIns="0" rIns="0" bIns="0" rtlCol="0" anchor="ctr" anchorCtr="0">
                <a:noAutofit/>
              </a:bodyPr>
              <a:lstStyle/>
              <a:p>
                <a:pPr marL="0" marR="0" lvl="0" indent="0" algn="l" defTabSz="2517235">
                  <a:lnSpc>
                    <a:spcPct val="100000"/>
                  </a:lnSpc>
                  <a:spcBef>
                    <a:spcPts val="0"/>
                  </a:spcBef>
                  <a:spcAft>
                    <a:spcPts val="0"/>
                  </a:spcAft>
                  <a:buClrTx/>
                  <a:buSzTx/>
                  <a:buFontTx/>
                  <a:buNone/>
                  <a:defRPr/>
                </a:pPr>
                <a:r>
                  <a:rPr lang="de-DE" sz="1000" b="1">
                    <a:solidFill>
                      <a:schemeClr val="tx1"/>
                    </a:solidFill>
                    <a:latin typeface="+mn-lt"/>
                  </a:rPr>
                  <a:t>Listenebene</a:t>
                </a:r>
                <a:endParaRPr/>
              </a:p>
              <a:p>
                <a:pPr marL="0" marR="0" lvl="0" indent="0" algn="l" defTabSz="2517235">
                  <a:lnSpc>
                    <a:spcPct val="100000"/>
                  </a:lnSpc>
                  <a:spcBef>
                    <a:spcPts val="0"/>
                  </a:spcBef>
                  <a:spcAft>
                    <a:spcPts val="0"/>
                  </a:spcAft>
                  <a:buClrTx/>
                  <a:buSzTx/>
                  <a:buFontTx/>
                  <a:buNone/>
                  <a:defRPr/>
                </a:pPr>
                <a:r>
                  <a:rPr lang="de-DE" sz="1000" b="1">
                    <a:solidFill>
                      <a:schemeClr val="tx1"/>
                    </a:solidFill>
                    <a:latin typeface="+mn-lt"/>
                  </a:rPr>
                  <a:t>erhöhen</a:t>
                </a:r>
                <a:endParaRPr/>
              </a:p>
            </p:txBody>
          </p:sp>
          <p:sp>
            <p:nvSpPr>
              <p:cNvPr id="18" name="Text // Listenebene verringern"/>
              <p:cNvSpPr>
                <a:spLocks noAdjustHandles="1"/>
              </p:cNvSpPr>
              <p:nvPr userDrawn="1"/>
            </p:nvSpPr>
            <p:spPr bwMode="auto">
              <a:xfrm>
                <a:off x="8352000" y="9900000"/>
                <a:ext cx="898412" cy="324000"/>
              </a:xfrm>
              <a:prstGeom prst="rect">
                <a:avLst/>
              </a:prstGeom>
              <a:noFill/>
            </p:spPr>
            <p:txBody>
              <a:bodyPr wrap="square" lIns="0" tIns="0" rIns="0" bIns="0" rtlCol="0" anchor="ctr" anchorCtr="0">
                <a:noAutofit/>
              </a:bodyPr>
              <a:lstStyle/>
              <a:p>
                <a:pPr marL="0" marR="0" lvl="0" indent="0" algn="l" defTabSz="2517235">
                  <a:lnSpc>
                    <a:spcPct val="100000"/>
                  </a:lnSpc>
                  <a:spcBef>
                    <a:spcPts val="0"/>
                  </a:spcBef>
                  <a:spcAft>
                    <a:spcPts val="0"/>
                  </a:spcAft>
                  <a:buClrTx/>
                  <a:buSzTx/>
                  <a:buFontTx/>
                  <a:buNone/>
                  <a:defRPr/>
                </a:pPr>
                <a:r>
                  <a:rPr lang="de-DE" sz="1000" b="1">
                    <a:solidFill>
                      <a:schemeClr val="tx1"/>
                    </a:solidFill>
                    <a:latin typeface="+mn-lt"/>
                  </a:rPr>
                  <a:t>Listenebene</a:t>
                </a:r>
                <a:endParaRPr/>
              </a:p>
              <a:p>
                <a:pPr marL="0" marR="0" lvl="0" indent="0" algn="l" defTabSz="2517235">
                  <a:lnSpc>
                    <a:spcPct val="100000"/>
                  </a:lnSpc>
                  <a:spcBef>
                    <a:spcPts val="0"/>
                  </a:spcBef>
                  <a:spcAft>
                    <a:spcPts val="0"/>
                  </a:spcAft>
                  <a:buClrTx/>
                  <a:buSzTx/>
                  <a:buFontTx/>
                  <a:buNone/>
                  <a:defRPr/>
                </a:pPr>
                <a:r>
                  <a:rPr lang="de-DE" sz="1000" b="1">
                    <a:solidFill>
                      <a:schemeClr val="tx1"/>
                    </a:solidFill>
                    <a:latin typeface="+mn-lt"/>
                  </a:rPr>
                  <a:t>verringern</a:t>
                </a:r>
                <a:endParaRPr/>
              </a:p>
            </p:txBody>
          </p:sp>
          <p:sp>
            <p:nvSpPr>
              <p:cNvPr id="19" name="Listenebenen"/>
              <p:cNvSpPr>
                <a:spLocks noAdjustHandles="1"/>
              </p:cNvSpPr>
              <p:nvPr userDrawn="1"/>
            </p:nvSpPr>
            <p:spPr bwMode="auto">
              <a:xfrm rot="10800000" flipH="1" flipV="1">
                <a:off x="7668000" y="8675426"/>
                <a:ext cx="1800000" cy="792000"/>
              </a:xfrm>
              <a:prstGeom prst="rect">
                <a:avLst/>
              </a:prstGeom>
              <a:noFill/>
              <a:ln w="12700">
                <a:noFill/>
              </a:ln>
            </p:spPr>
            <p:txBody>
              <a:bodyPr vert="horz" wrap="square" lIns="0" tIns="0" rIns="0" bIns="0" rtlCol="0" anchor="t" anchorCtr="0">
                <a:noAutofit/>
              </a:bodyPr>
              <a:lstStyle>
                <a:defPPr>
                  <a:defRPr lang="de-DE"/>
                </a:defPPr>
                <a:lvl1pPr marL="0" algn="l" defTabSz="1043056">
                  <a:defRPr sz="2100">
                    <a:solidFill>
                      <a:schemeClr val="tx1"/>
                    </a:solidFill>
                    <a:latin typeface="+mn-lt"/>
                    <a:ea typeface="+mn-ea"/>
                    <a:cs typeface="+mn-cs"/>
                  </a:defRPr>
                </a:lvl1pPr>
                <a:lvl2pPr marL="521528" algn="l" defTabSz="1043056">
                  <a:defRPr sz="2100">
                    <a:solidFill>
                      <a:schemeClr val="tx1"/>
                    </a:solidFill>
                    <a:latin typeface="+mn-lt"/>
                    <a:ea typeface="+mn-ea"/>
                    <a:cs typeface="+mn-cs"/>
                  </a:defRPr>
                </a:lvl2pPr>
                <a:lvl3pPr marL="1043056" algn="l" defTabSz="1043056">
                  <a:defRPr sz="2100">
                    <a:solidFill>
                      <a:schemeClr val="tx1"/>
                    </a:solidFill>
                    <a:latin typeface="+mn-lt"/>
                    <a:ea typeface="+mn-ea"/>
                    <a:cs typeface="+mn-cs"/>
                  </a:defRPr>
                </a:lvl3pPr>
                <a:lvl4pPr marL="1564584" algn="l" defTabSz="1043056">
                  <a:defRPr sz="2100">
                    <a:solidFill>
                      <a:schemeClr val="tx1"/>
                    </a:solidFill>
                    <a:latin typeface="+mn-lt"/>
                    <a:ea typeface="+mn-ea"/>
                    <a:cs typeface="+mn-cs"/>
                  </a:defRPr>
                </a:lvl4pPr>
                <a:lvl5pPr marL="2086112" algn="l" defTabSz="1043056">
                  <a:defRPr sz="2100">
                    <a:solidFill>
                      <a:schemeClr val="tx1"/>
                    </a:solidFill>
                    <a:latin typeface="+mn-lt"/>
                    <a:ea typeface="+mn-ea"/>
                    <a:cs typeface="+mn-cs"/>
                  </a:defRPr>
                </a:lvl5pPr>
                <a:lvl6pPr marL="2607639" algn="l" defTabSz="1043056">
                  <a:defRPr sz="2100">
                    <a:solidFill>
                      <a:schemeClr val="tx1"/>
                    </a:solidFill>
                    <a:latin typeface="+mn-lt"/>
                    <a:ea typeface="+mn-ea"/>
                    <a:cs typeface="+mn-cs"/>
                  </a:defRPr>
                </a:lvl6pPr>
                <a:lvl7pPr marL="3129168" algn="l" defTabSz="1043056">
                  <a:defRPr sz="2100">
                    <a:solidFill>
                      <a:schemeClr val="tx1"/>
                    </a:solidFill>
                    <a:latin typeface="+mn-lt"/>
                    <a:ea typeface="+mn-ea"/>
                    <a:cs typeface="+mn-cs"/>
                  </a:defRPr>
                </a:lvl7pPr>
                <a:lvl8pPr marL="3650696" algn="l" defTabSz="1043056">
                  <a:defRPr sz="2100">
                    <a:solidFill>
                      <a:schemeClr val="tx1"/>
                    </a:solidFill>
                    <a:latin typeface="+mn-lt"/>
                    <a:ea typeface="+mn-ea"/>
                    <a:cs typeface="+mn-cs"/>
                  </a:defRPr>
                </a:lvl8pPr>
                <a:lvl9pPr marL="4172224" algn="l" defTabSz="1043056">
                  <a:defRPr sz="2100">
                    <a:solidFill>
                      <a:schemeClr val="tx1"/>
                    </a:solidFill>
                    <a:latin typeface="+mn-lt"/>
                    <a:ea typeface="+mn-ea"/>
                    <a:cs typeface="+mn-cs"/>
                  </a:defRPr>
                </a:lvl9pPr>
              </a:lstStyle>
              <a:p>
                <a:pPr marL="0" marR="0" lvl="0" indent="0" algn="l" defTabSz="2517235">
                  <a:lnSpc>
                    <a:spcPct val="100000"/>
                  </a:lnSpc>
                  <a:spcBef>
                    <a:spcPts val="0"/>
                  </a:spcBef>
                  <a:spcAft>
                    <a:spcPts val="0"/>
                  </a:spcAft>
                  <a:buClrTx/>
                  <a:buSzTx/>
                  <a:buFontTx/>
                  <a:buNone/>
                  <a:defRPr/>
                </a:pPr>
                <a:r>
                  <a:rPr lang="de-DE" sz="1200" b="0">
                    <a:solidFill>
                      <a:schemeClr val="tx1"/>
                    </a:solidFill>
                    <a:latin typeface="+mn-lt"/>
                  </a:rPr>
                  <a:t>Wechsel der Textebene</a:t>
                </a:r>
                <a:endParaRPr/>
              </a:p>
              <a:p>
                <a:pPr marL="0" marR="0" lvl="0" indent="0" algn="l" defTabSz="2517235">
                  <a:lnSpc>
                    <a:spcPct val="100000"/>
                  </a:lnSpc>
                  <a:spcBef>
                    <a:spcPts val="0"/>
                  </a:spcBef>
                  <a:spcAft>
                    <a:spcPts val="0"/>
                  </a:spcAft>
                  <a:buClrTx/>
                  <a:buSzTx/>
                  <a:buFontTx/>
                  <a:buNone/>
                  <a:defRPr/>
                </a:pPr>
                <a:r>
                  <a:rPr lang="de-DE" sz="1200" b="0">
                    <a:solidFill>
                      <a:schemeClr val="tx1"/>
                    </a:solidFill>
                    <a:latin typeface="+mn-lt"/>
                  </a:rPr>
                  <a:t>im Menü über: </a:t>
                </a:r>
                <a:br>
                  <a:rPr lang="de-DE" sz="1200" b="0">
                    <a:solidFill>
                      <a:schemeClr val="tx1"/>
                    </a:solidFill>
                    <a:latin typeface="+mn-lt"/>
                  </a:rPr>
                </a:br>
                <a:r>
                  <a:rPr lang="de-DE" sz="1200" b="1">
                    <a:solidFill>
                      <a:schemeClr val="tx1"/>
                    </a:solidFill>
                    <a:latin typeface="+mn-lt"/>
                  </a:rPr>
                  <a:t>Start &gt; Absatz &gt; Listenebene erhöhen/verringern</a:t>
                </a:r>
                <a:endParaRPr/>
              </a:p>
            </p:txBody>
          </p:sp>
          <p:pic>
            <p:nvPicPr>
              <p:cNvPr id="20" name="Bild // Listenebene verringern"/>
              <p:cNvPicPr>
                <a:picLocks noChangeAspect="1"/>
              </p:cNvPicPr>
              <p:nvPr userDrawn="1"/>
            </p:nvPicPr>
            <p:blipFill>
              <a:blip r:embed="rId2"/>
              <a:stretch/>
            </p:blipFill>
            <p:spPr bwMode="auto">
              <a:xfrm>
                <a:off x="7667999" y="9918000"/>
                <a:ext cx="622082" cy="288000"/>
              </a:xfrm>
              <a:prstGeom prst="rect">
                <a:avLst/>
              </a:prstGeom>
              <a:noFill/>
              <a:ln>
                <a:noFill/>
              </a:ln>
            </p:spPr>
          </p:pic>
          <p:pic>
            <p:nvPicPr>
              <p:cNvPr id="21" name="Bild // Listenebene erhöhen"/>
              <p:cNvPicPr>
                <a:picLocks noChangeAspect="1"/>
              </p:cNvPicPr>
              <p:nvPr userDrawn="1"/>
            </p:nvPicPr>
            <p:blipFill>
              <a:blip r:embed="rId3"/>
              <a:stretch/>
            </p:blipFill>
            <p:spPr bwMode="auto">
              <a:xfrm>
                <a:off x="7667999" y="9522000"/>
                <a:ext cx="622082" cy="288000"/>
              </a:xfrm>
              <a:prstGeom prst="rect">
                <a:avLst/>
              </a:prstGeom>
              <a:noFill/>
              <a:ln>
                <a:noFill/>
              </a:ln>
            </p:spPr>
          </p:pic>
        </p:grpSp>
        <p:sp>
          <p:nvSpPr>
            <p:cNvPr id="22" name="Fußzeile"/>
            <p:cNvSpPr>
              <a:spLocks noAdjustHandles="1"/>
            </p:cNvSpPr>
            <p:nvPr userDrawn="1"/>
          </p:nvSpPr>
          <p:spPr bwMode="auto">
            <a:xfrm rot="10800000" flipH="1" flipV="1">
              <a:off x="449261" y="6948000"/>
              <a:ext cx="6804000" cy="288000"/>
            </a:xfrm>
            <a:prstGeom prst="rect">
              <a:avLst/>
            </a:prstGeom>
            <a:noFill/>
            <a:ln w="12700">
              <a:noFill/>
            </a:ln>
          </p:spPr>
          <p:txBody>
            <a:bodyPr vert="horz" wrap="square" lIns="0" tIns="0" rIns="0" bIns="0" rtlCol="0" anchor="t" anchorCtr="0">
              <a:noAutofit/>
            </a:bodyPr>
            <a:lstStyle>
              <a:defPPr>
                <a:defRPr lang="de-DE"/>
              </a:defPPr>
              <a:lvl1pPr marL="0" algn="l" defTabSz="1043056">
                <a:defRPr sz="2100">
                  <a:solidFill>
                    <a:schemeClr val="tx1"/>
                  </a:solidFill>
                  <a:latin typeface="+mn-lt"/>
                  <a:ea typeface="+mn-ea"/>
                  <a:cs typeface="+mn-cs"/>
                </a:defRPr>
              </a:lvl1pPr>
              <a:lvl2pPr marL="521528" algn="l" defTabSz="1043056">
                <a:defRPr sz="2100">
                  <a:solidFill>
                    <a:schemeClr val="tx1"/>
                  </a:solidFill>
                  <a:latin typeface="+mn-lt"/>
                  <a:ea typeface="+mn-ea"/>
                  <a:cs typeface="+mn-cs"/>
                </a:defRPr>
              </a:lvl2pPr>
              <a:lvl3pPr marL="1043056" algn="l" defTabSz="1043056">
                <a:defRPr sz="2100">
                  <a:solidFill>
                    <a:schemeClr val="tx1"/>
                  </a:solidFill>
                  <a:latin typeface="+mn-lt"/>
                  <a:ea typeface="+mn-ea"/>
                  <a:cs typeface="+mn-cs"/>
                </a:defRPr>
              </a:lvl3pPr>
              <a:lvl4pPr marL="1564584" algn="l" defTabSz="1043056">
                <a:defRPr sz="2100">
                  <a:solidFill>
                    <a:schemeClr val="tx1"/>
                  </a:solidFill>
                  <a:latin typeface="+mn-lt"/>
                  <a:ea typeface="+mn-ea"/>
                  <a:cs typeface="+mn-cs"/>
                </a:defRPr>
              </a:lvl4pPr>
              <a:lvl5pPr marL="2086112" algn="l" defTabSz="1043056">
                <a:defRPr sz="2100">
                  <a:solidFill>
                    <a:schemeClr val="tx1"/>
                  </a:solidFill>
                  <a:latin typeface="+mn-lt"/>
                  <a:ea typeface="+mn-ea"/>
                  <a:cs typeface="+mn-cs"/>
                </a:defRPr>
              </a:lvl5pPr>
              <a:lvl6pPr marL="2607639" algn="l" defTabSz="1043056">
                <a:defRPr sz="2100">
                  <a:solidFill>
                    <a:schemeClr val="tx1"/>
                  </a:solidFill>
                  <a:latin typeface="+mn-lt"/>
                  <a:ea typeface="+mn-ea"/>
                  <a:cs typeface="+mn-cs"/>
                </a:defRPr>
              </a:lvl6pPr>
              <a:lvl7pPr marL="3129168" algn="l" defTabSz="1043056">
                <a:defRPr sz="2100">
                  <a:solidFill>
                    <a:schemeClr val="tx1"/>
                  </a:solidFill>
                  <a:latin typeface="+mn-lt"/>
                  <a:ea typeface="+mn-ea"/>
                  <a:cs typeface="+mn-cs"/>
                </a:defRPr>
              </a:lvl7pPr>
              <a:lvl8pPr marL="3650696" algn="l" defTabSz="1043056">
                <a:defRPr sz="2100">
                  <a:solidFill>
                    <a:schemeClr val="tx1"/>
                  </a:solidFill>
                  <a:latin typeface="+mn-lt"/>
                  <a:ea typeface="+mn-ea"/>
                  <a:cs typeface="+mn-cs"/>
                </a:defRPr>
              </a:lvl8pPr>
              <a:lvl9pPr marL="4172224" algn="l" defTabSz="1043056">
                <a:defRPr sz="2100">
                  <a:solidFill>
                    <a:schemeClr val="tx1"/>
                  </a:solidFill>
                  <a:latin typeface="+mn-lt"/>
                  <a:ea typeface="+mn-ea"/>
                  <a:cs typeface="+mn-cs"/>
                </a:defRPr>
              </a:lvl9pPr>
            </a:lstStyle>
            <a:p>
              <a:pPr marL="0" marR="0" lvl="0" indent="0" algn="l" defTabSz="1377788">
                <a:lnSpc>
                  <a:spcPct val="100000"/>
                </a:lnSpc>
                <a:spcBef>
                  <a:spcPts val="0"/>
                </a:spcBef>
                <a:spcAft>
                  <a:spcPts val="0"/>
                </a:spcAft>
                <a:buClrTx/>
                <a:buSzTx/>
                <a:buFontTx/>
                <a:buNone/>
                <a:defRPr/>
              </a:pPr>
              <a:r>
                <a:rPr lang="de-DE" sz="1200" b="0">
                  <a:solidFill>
                    <a:schemeClr val="tx1"/>
                  </a:solidFill>
                  <a:latin typeface="+mn-lt"/>
                </a:rPr>
                <a:t>Fußzeile anpassen: </a:t>
              </a:r>
              <a:r>
                <a:rPr lang="de-DE" sz="1200" b="1">
                  <a:solidFill>
                    <a:schemeClr val="tx1"/>
                  </a:solidFill>
                  <a:latin typeface="+mn-lt"/>
                </a:rPr>
                <a:t>Einfügen &gt; Text &gt; Kopf- und Fußzeile</a:t>
              </a:r>
              <a:endParaRPr/>
            </a:p>
          </p:txBody>
        </p:sp>
      </p:grpSp>
      <p:pic>
        <p:nvPicPr>
          <p:cNvPr id="23" name="Grafik 22"/>
          <p:cNvPicPr>
            <a:picLocks noChangeAspect="1"/>
          </p:cNvPicPr>
          <p:nvPr userDrawn="1"/>
        </p:nvPicPr>
        <p:blipFill>
          <a:blip r:embed="rId4"/>
          <a:stretch/>
        </p:blipFill>
        <p:spPr bwMode="auto">
          <a:xfrm>
            <a:off x="5830846" y="5817812"/>
            <a:ext cx="714145" cy="714145"/>
          </a:xfrm>
          <a:prstGeom prst="rect">
            <a:avLst/>
          </a:prstGeom>
        </p:spPr>
      </p:pic>
      <p:pic>
        <p:nvPicPr>
          <p:cNvPr id="24" name="Grafik 23"/>
          <p:cNvPicPr>
            <a:picLocks noChangeAspect="1"/>
          </p:cNvPicPr>
          <p:nvPr userDrawn="1"/>
        </p:nvPicPr>
        <p:blipFill>
          <a:blip r:embed="rId5"/>
          <a:stretch/>
        </p:blipFill>
        <p:spPr bwMode="auto">
          <a:xfrm>
            <a:off x="6884988" y="5817812"/>
            <a:ext cx="2134848" cy="711616"/>
          </a:xfrm>
          <a:prstGeom prst="rect">
            <a:avLst/>
          </a:prstGeom>
        </p:spPr>
      </p:pic>
      <p:pic>
        <p:nvPicPr>
          <p:cNvPr id="25" name="Picture 2" descr="https://lh3.googleusercontent.com/G4N8FKjYiADz5DL6jVPI4OIbcBmj5PR-LCjV1nSCms7Z8pvnOEqXI7XT15QbA-uj7OEcX318D0E9nBwmWgMxVzvnYrbHAGGqtmgFzazoqiP2FLOX0ajW9EEL9GoD-HynIsjku10lCP0"/>
          <p:cNvPicPr>
            <a:picLocks noChangeAspect="1" noChangeArrowheads="1"/>
          </p:cNvPicPr>
          <p:nvPr userDrawn="1"/>
        </p:nvPicPr>
        <p:blipFill>
          <a:blip r:embed="rId6"/>
          <a:stretch/>
        </p:blipFill>
        <p:spPr bwMode="auto">
          <a:xfrm>
            <a:off x="2966064" y="653080"/>
            <a:ext cx="1465893" cy="549871"/>
          </a:xfrm>
          <a:prstGeom prst="rect">
            <a:avLst/>
          </a:prstGeom>
          <a:noFill/>
        </p:spPr>
      </p:pic>
    </p:spTree>
  </p:cSld>
  <p:clrMapOvr>
    <a:masterClrMapping/>
  </p:clrMapOvr>
  <p:hf/>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4-zeilig Farbe opt. ändern">
    <p:spTree>
      <p:nvGrpSpPr>
        <p:cNvPr id="1" name=""/>
        <p:cNvGrpSpPr/>
        <p:nvPr/>
      </p:nvGrpSpPr>
      <p:grpSpPr bwMode="auto">
        <a:xfrm>
          <a:off x="0" y="0"/>
          <a:ext cx="0" cy="0"/>
          <a:chOff x="0" y="0"/>
          <a:chExt cx="0" cy="0"/>
        </a:xfrm>
      </p:grpSpPr>
      <p:sp>
        <p:nvSpPr>
          <p:cNvPr id="4" name="Hintergrundnetz"/>
          <p:cNvSpPr>
            <a:spLocks noChangeAspect="1" noEditPoints="1"/>
          </p:cNvSpPr>
          <p:nvPr userDrawn="1"/>
        </p:nvSpPr>
        <p:spPr bwMode="auto">
          <a:xfrm>
            <a:off x="12700" y="0"/>
            <a:ext cx="9131300" cy="6858000"/>
          </a:xfrm>
          <a:custGeom>
            <a:avLst/>
            <a:gdLst>
              <a:gd name="T0" fmla="*/ 11923 w 25400"/>
              <a:gd name="T1" fmla="*/ 3320 h 19050"/>
              <a:gd name="T2" fmla="*/ 10023 w 25400"/>
              <a:gd name="T3" fmla="*/ 4808 h 19050"/>
              <a:gd name="T4" fmla="*/ 10862 w 25400"/>
              <a:gd name="T5" fmla="*/ 3283 h 19050"/>
              <a:gd name="T6" fmla="*/ 4657 w 25400"/>
              <a:gd name="T7" fmla="*/ 5594 h 19050"/>
              <a:gd name="T8" fmla="*/ 7180 w 25400"/>
              <a:gd name="T9" fmla="*/ 5671 h 19050"/>
              <a:gd name="T10" fmla="*/ 8344 w 25400"/>
              <a:gd name="T11" fmla="*/ 5707 h 19050"/>
              <a:gd name="T12" fmla="*/ 2461 w 25400"/>
              <a:gd name="T13" fmla="*/ 5169 h 19050"/>
              <a:gd name="T14" fmla="*/ 3123 w 25400"/>
              <a:gd name="T15" fmla="*/ 5291 h 19050"/>
              <a:gd name="T16" fmla="*/ 13439 w 25400"/>
              <a:gd name="T17" fmla="*/ 7971 h 19050"/>
              <a:gd name="T18" fmla="*/ 15341 w 25400"/>
              <a:gd name="T19" fmla="*/ 9056 h 19050"/>
              <a:gd name="T20" fmla="*/ 9954 w 25400"/>
              <a:gd name="T21" fmla="*/ 5938 h 19050"/>
              <a:gd name="T22" fmla="*/ 11356 w 25400"/>
              <a:gd name="T23" fmla="*/ 6738 h 19050"/>
              <a:gd name="T24" fmla="*/ 10546 w 25400"/>
              <a:gd name="T25" fmla="*/ 5177 h 19050"/>
              <a:gd name="T26" fmla="*/ 11397 w 25400"/>
              <a:gd name="T27" fmla="*/ 4735 h 19050"/>
              <a:gd name="T28" fmla="*/ 198 w 25400"/>
              <a:gd name="T29" fmla="*/ 4970 h 19050"/>
              <a:gd name="T30" fmla="*/ 11941 w 25400"/>
              <a:gd name="T31" fmla="*/ 1758 h 19050"/>
              <a:gd name="T32" fmla="*/ 13358 w 25400"/>
              <a:gd name="T33" fmla="*/ 249 h 19050"/>
              <a:gd name="T34" fmla="*/ 15214 w 25400"/>
              <a:gd name="T35" fmla="*/ 370 h 19050"/>
              <a:gd name="T36" fmla="*/ 9256 w 25400"/>
              <a:gd name="T37" fmla="*/ 1522 h 19050"/>
              <a:gd name="T38" fmla="*/ 7370 w 25400"/>
              <a:gd name="T39" fmla="*/ 502 h 19050"/>
              <a:gd name="T40" fmla="*/ 7953 w 25400"/>
              <a:gd name="T41" fmla="*/ 817 h 19050"/>
              <a:gd name="T42" fmla="*/ 403 w 25400"/>
              <a:gd name="T43" fmla="*/ 3631 h 19050"/>
              <a:gd name="T44" fmla="*/ 582 w 25400"/>
              <a:gd name="T45" fmla="*/ 4066 h 19050"/>
              <a:gd name="T46" fmla="*/ 13982 w 25400"/>
              <a:gd name="T47" fmla="*/ 17462 h 19050"/>
              <a:gd name="T48" fmla="*/ 16192 w 25400"/>
              <a:gd name="T49" fmla="*/ 11507 h 19050"/>
              <a:gd name="T50" fmla="*/ 15658 w 25400"/>
              <a:gd name="T51" fmla="*/ 12421 h 19050"/>
              <a:gd name="T52" fmla="*/ 14820 w 25400"/>
              <a:gd name="T53" fmla="*/ 13743 h 19050"/>
              <a:gd name="T54" fmla="*/ 12514 w 25400"/>
              <a:gd name="T55" fmla="*/ 17381 h 19050"/>
              <a:gd name="T56" fmla="*/ 13290 w 25400"/>
              <a:gd name="T57" fmla="*/ 16157 h 19050"/>
              <a:gd name="T58" fmla="*/ 22526 w 25400"/>
              <a:gd name="T59" fmla="*/ 14113 h 19050"/>
              <a:gd name="T60" fmla="*/ 22688 w 25400"/>
              <a:gd name="T61" fmla="*/ 13426 h 19050"/>
              <a:gd name="T62" fmla="*/ 20271 w 25400"/>
              <a:gd name="T63" fmla="*/ 16525 h 19050"/>
              <a:gd name="T64" fmla="*/ 20697 w 25400"/>
              <a:gd name="T65" fmla="*/ 16320 h 19050"/>
              <a:gd name="T66" fmla="*/ 16675 w 25400"/>
              <a:gd name="T67" fmla="*/ 18115 h 19050"/>
              <a:gd name="T68" fmla="*/ 17158 w 25400"/>
              <a:gd name="T69" fmla="*/ 17716 h 19050"/>
              <a:gd name="T70" fmla="*/ 19311 w 25400"/>
              <a:gd name="T71" fmla="*/ 14734 h 19050"/>
              <a:gd name="T72" fmla="*/ 20316 w 25400"/>
              <a:gd name="T73" fmla="*/ 15114 h 19050"/>
              <a:gd name="T74" fmla="*/ 17836 w 25400"/>
              <a:gd name="T75" fmla="*/ 12851 h 19050"/>
              <a:gd name="T76" fmla="*/ 17071 w 25400"/>
              <a:gd name="T77" fmla="*/ 11230 h 19050"/>
              <a:gd name="T78" fmla="*/ 23150 w 25400"/>
              <a:gd name="T79" fmla="*/ 15966 h 19050"/>
              <a:gd name="T80" fmla="*/ 23969 w 25400"/>
              <a:gd name="T81" fmla="*/ 16146 h 19050"/>
              <a:gd name="T82" fmla="*/ 9396 w 25400"/>
              <a:gd name="T83" fmla="*/ 3334 h 19050"/>
              <a:gd name="T84" fmla="*/ 5372 w 25400"/>
              <a:gd name="T85" fmla="*/ 5019 h 19050"/>
              <a:gd name="T86" fmla="*/ 7794 w 25400"/>
              <a:gd name="T87" fmla="*/ 4005 h 19050"/>
              <a:gd name="T88" fmla="*/ 4330 w 25400"/>
              <a:gd name="T89" fmla="*/ 5455 h 19050"/>
              <a:gd name="T90" fmla="*/ 5301 w 25400"/>
              <a:gd name="T91" fmla="*/ 5048 h 19050"/>
              <a:gd name="T92" fmla="*/ 14473 w 25400"/>
              <a:gd name="T93" fmla="*/ 1703 h 19050"/>
              <a:gd name="T94" fmla="*/ 15099 w 25400"/>
              <a:gd name="T95" fmla="*/ 1481 h 19050"/>
              <a:gd name="T96" fmla="*/ 12217 w 25400"/>
              <a:gd name="T97" fmla="*/ 2317 h 19050"/>
              <a:gd name="T98" fmla="*/ 17287 w 25400"/>
              <a:gd name="T99" fmla="*/ 15392 h 19050"/>
              <a:gd name="T100" fmla="*/ 15337 w 25400"/>
              <a:gd name="T101" fmla="*/ 16772 h 19050"/>
              <a:gd name="T102" fmla="*/ 17623 w 25400"/>
              <a:gd name="T103" fmla="*/ 15201 h 19050"/>
              <a:gd name="T104" fmla="*/ 17487 w 25400"/>
              <a:gd name="T105" fmla="*/ 16451 h 19050"/>
              <a:gd name="T106" fmla="*/ 17966 w 25400"/>
              <a:gd name="T107" fmla="*/ 15627 h 19050"/>
              <a:gd name="T108" fmla="*/ 9101 w 25400"/>
              <a:gd name="T109" fmla="*/ 18362 h 19050"/>
              <a:gd name="T110" fmla="*/ 10727 w 25400"/>
              <a:gd name="T111" fmla="*/ 18043 h 19050"/>
              <a:gd name="T112" fmla="*/ 4916 w 25400"/>
              <a:gd name="T113" fmla="*/ 19044 h 19050"/>
              <a:gd name="T114" fmla="*/ 7316 w 25400"/>
              <a:gd name="T115" fmla="*/ 18670 h 19050"/>
              <a:gd name="T116" fmla="*/ 16075 w 25400"/>
              <a:gd name="T117" fmla="*/ 18569 h 19050"/>
              <a:gd name="T118" fmla="*/ 14763 w 25400"/>
              <a:gd name="T119" fmla="*/ 18457 h 19050"/>
              <a:gd name="T120" fmla="*/ 15730 w 25400"/>
              <a:gd name="T121" fmla="*/ 1250 h 19050"/>
              <a:gd name="T122" fmla="*/ 10892 w 25400"/>
              <a:gd name="T123" fmla="*/ 2708 h 19050"/>
              <a:gd name="T124" fmla="*/ 18847 w 25400"/>
              <a:gd name="T125" fmla="*/ 14601 h 19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400" h="19050" extrusionOk="0">
                <a:moveTo>
                  <a:pt x="22330" y="15806"/>
                </a:moveTo>
                <a:cubicBezTo>
                  <a:pt x="22330" y="15705"/>
                  <a:pt x="22267" y="15620"/>
                  <a:pt x="22178" y="15586"/>
                </a:cubicBezTo>
                <a:lnTo>
                  <a:pt x="22193" y="15523"/>
                </a:lnTo>
                <a:lnTo>
                  <a:pt x="22155" y="15514"/>
                </a:lnTo>
                <a:lnTo>
                  <a:pt x="22141" y="15575"/>
                </a:lnTo>
                <a:cubicBezTo>
                  <a:pt x="22126" y="15572"/>
                  <a:pt x="22111" y="15571"/>
                  <a:pt x="22095" y="15571"/>
                </a:cubicBezTo>
                <a:cubicBezTo>
                  <a:pt x="22001" y="15571"/>
                  <a:pt x="21921" y="15626"/>
                  <a:pt x="21883" y="15705"/>
                </a:cubicBezTo>
                <a:lnTo>
                  <a:pt x="21805" y="15675"/>
                </a:lnTo>
                <a:lnTo>
                  <a:pt x="21791" y="15712"/>
                </a:lnTo>
                <a:lnTo>
                  <a:pt x="21869" y="15741"/>
                </a:lnTo>
                <a:cubicBezTo>
                  <a:pt x="21863" y="15762"/>
                  <a:pt x="21860" y="15783"/>
                  <a:pt x="21860" y="15806"/>
                </a:cubicBezTo>
                <a:cubicBezTo>
                  <a:pt x="21860" y="15828"/>
                  <a:pt x="21863" y="15850"/>
                  <a:pt x="21869" y="15871"/>
                </a:cubicBezTo>
                <a:lnTo>
                  <a:pt x="21795" y="15900"/>
                </a:lnTo>
                <a:lnTo>
                  <a:pt x="21809" y="15936"/>
                </a:lnTo>
                <a:lnTo>
                  <a:pt x="21883" y="15907"/>
                </a:lnTo>
                <a:cubicBezTo>
                  <a:pt x="21921" y="15986"/>
                  <a:pt x="22002" y="16041"/>
                  <a:pt x="22095" y="16041"/>
                </a:cubicBezTo>
                <a:cubicBezTo>
                  <a:pt x="22205" y="16041"/>
                  <a:pt x="22296" y="15966"/>
                  <a:pt x="22322" y="15864"/>
                </a:cubicBezTo>
                <a:lnTo>
                  <a:pt x="22393" y="15876"/>
                </a:lnTo>
                <a:lnTo>
                  <a:pt x="22399" y="15838"/>
                </a:lnTo>
                <a:lnTo>
                  <a:pt x="22329" y="15826"/>
                </a:lnTo>
                <a:cubicBezTo>
                  <a:pt x="22330" y="15819"/>
                  <a:pt x="22330" y="15812"/>
                  <a:pt x="22330" y="15806"/>
                </a:cubicBezTo>
                <a:close/>
                <a:moveTo>
                  <a:pt x="6919" y="4414"/>
                </a:moveTo>
                <a:lnTo>
                  <a:pt x="6904" y="4378"/>
                </a:lnTo>
                <a:lnTo>
                  <a:pt x="6797" y="4422"/>
                </a:lnTo>
                <a:lnTo>
                  <a:pt x="6812" y="4458"/>
                </a:lnTo>
                <a:lnTo>
                  <a:pt x="6812" y="4458"/>
                </a:lnTo>
                <a:lnTo>
                  <a:pt x="6919" y="4414"/>
                </a:lnTo>
                <a:close/>
                <a:moveTo>
                  <a:pt x="11646" y="3058"/>
                </a:moveTo>
                <a:lnTo>
                  <a:pt x="11563" y="2979"/>
                </a:lnTo>
                <a:lnTo>
                  <a:pt x="11536" y="3007"/>
                </a:lnTo>
                <a:lnTo>
                  <a:pt x="11619" y="3086"/>
                </a:lnTo>
                <a:lnTo>
                  <a:pt x="11646" y="3058"/>
                </a:lnTo>
                <a:close/>
                <a:moveTo>
                  <a:pt x="11785" y="3189"/>
                </a:moveTo>
                <a:lnTo>
                  <a:pt x="11701" y="3110"/>
                </a:lnTo>
                <a:lnTo>
                  <a:pt x="11675" y="3138"/>
                </a:lnTo>
                <a:lnTo>
                  <a:pt x="11758" y="3217"/>
                </a:lnTo>
                <a:lnTo>
                  <a:pt x="11785" y="3189"/>
                </a:lnTo>
                <a:close/>
                <a:moveTo>
                  <a:pt x="11923" y="3320"/>
                </a:moveTo>
                <a:lnTo>
                  <a:pt x="11840" y="3241"/>
                </a:lnTo>
                <a:lnTo>
                  <a:pt x="11813" y="3269"/>
                </a:lnTo>
                <a:lnTo>
                  <a:pt x="11897" y="3348"/>
                </a:lnTo>
                <a:lnTo>
                  <a:pt x="11923" y="3320"/>
                </a:lnTo>
                <a:close/>
                <a:moveTo>
                  <a:pt x="11424" y="2848"/>
                </a:moveTo>
                <a:lnTo>
                  <a:pt x="11397" y="2877"/>
                </a:lnTo>
                <a:lnTo>
                  <a:pt x="11481" y="2955"/>
                </a:lnTo>
                <a:lnTo>
                  <a:pt x="11507" y="2927"/>
                </a:lnTo>
                <a:lnTo>
                  <a:pt x="11424" y="2848"/>
                </a:lnTo>
                <a:close/>
                <a:moveTo>
                  <a:pt x="12451" y="3871"/>
                </a:moveTo>
                <a:lnTo>
                  <a:pt x="12478" y="3843"/>
                </a:lnTo>
                <a:lnTo>
                  <a:pt x="12394" y="3764"/>
                </a:lnTo>
                <a:lnTo>
                  <a:pt x="12368" y="3793"/>
                </a:lnTo>
                <a:lnTo>
                  <a:pt x="12451" y="3871"/>
                </a:lnTo>
                <a:close/>
                <a:moveTo>
                  <a:pt x="11952" y="3400"/>
                </a:moveTo>
                <a:lnTo>
                  <a:pt x="12035" y="3479"/>
                </a:lnTo>
                <a:lnTo>
                  <a:pt x="12062" y="3451"/>
                </a:lnTo>
                <a:lnTo>
                  <a:pt x="11978" y="3372"/>
                </a:lnTo>
                <a:lnTo>
                  <a:pt x="11952" y="3400"/>
                </a:lnTo>
                <a:close/>
                <a:moveTo>
                  <a:pt x="12174" y="3610"/>
                </a:moveTo>
                <a:lnTo>
                  <a:pt x="12200" y="3581"/>
                </a:lnTo>
                <a:lnTo>
                  <a:pt x="12117" y="3503"/>
                </a:lnTo>
                <a:lnTo>
                  <a:pt x="12090" y="3531"/>
                </a:lnTo>
                <a:lnTo>
                  <a:pt x="12174" y="3610"/>
                </a:lnTo>
                <a:close/>
                <a:moveTo>
                  <a:pt x="12229" y="3662"/>
                </a:moveTo>
                <a:lnTo>
                  <a:pt x="12312" y="3741"/>
                </a:lnTo>
                <a:lnTo>
                  <a:pt x="12339" y="3712"/>
                </a:lnTo>
                <a:lnTo>
                  <a:pt x="12256" y="3634"/>
                </a:lnTo>
                <a:lnTo>
                  <a:pt x="12229" y="3662"/>
                </a:lnTo>
                <a:close/>
                <a:moveTo>
                  <a:pt x="10236" y="4483"/>
                </a:moveTo>
                <a:lnTo>
                  <a:pt x="10202" y="4465"/>
                </a:lnTo>
                <a:lnTo>
                  <a:pt x="10148" y="4568"/>
                </a:lnTo>
                <a:lnTo>
                  <a:pt x="10183" y="4586"/>
                </a:lnTo>
                <a:lnTo>
                  <a:pt x="10236" y="4483"/>
                </a:lnTo>
                <a:close/>
                <a:moveTo>
                  <a:pt x="10059" y="4739"/>
                </a:moveTo>
                <a:lnTo>
                  <a:pt x="10093" y="4757"/>
                </a:lnTo>
                <a:lnTo>
                  <a:pt x="10147" y="4654"/>
                </a:lnTo>
                <a:lnTo>
                  <a:pt x="10112" y="4636"/>
                </a:lnTo>
                <a:lnTo>
                  <a:pt x="10059" y="4739"/>
                </a:lnTo>
                <a:close/>
                <a:moveTo>
                  <a:pt x="9701" y="5425"/>
                </a:moveTo>
                <a:lnTo>
                  <a:pt x="9736" y="5443"/>
                </a:lnTo>
                <a:lnTo>
                  <a:pt x="9790" y="5340"/>
                </a:lnTo>
                <a:lnTo>
                  <a:pt x="9755" y="5322"/>
                </a:lnTo>
                <a:lnTo>
                  <a:pt x="9701" y="5425"/>
                </a:lnTo>
                <a:close/>
                <a:moveTo>
                  <a:pt x="10058" y="4826"/>
                </a:moveTo>
                <a:lnTo>
                  <a:pt x="10023" y="4808"/>
                </a:lnTo>
                <a:lnTo>
                  <a:pt x="9970" y="4911"/>
                </a:lnTo>
                <a:lnTo>
                  <a:pt x="10004" y="4929"/>
                </a:lnTo>
                <a:lnTo>
                  <a:pt x="10058" y="4826"/>
                </a:lnTo>
                <a:close/>
                <a:moveTo>
                  <a:pt x="10415" y="4140"/>
                </a:moveTo>
                <a:lnTo>
                  <a:pt x="10380" y="4122"/>
                </a:lnTo>
                <a:lnTo>
                  <a:pt x="10327" y="4225"/>
                </a:lnTo>
                <a:lnTo>
                  <a:pt x="10361" y="4243"/>
                </a:lnTo>
                <a:lnTo>
                  <a:pt x="10415" y="4140"/>
                </a:lnTo>
                <a:close/>
                <a:moveTo>
                  <a:pt x="9844" y="5150"/>
                </a:moveTo>
                <a:lnTo>
                  <a:pt x="9791" y="5253"/>
                </a:lnTo>
                <a:lnTo>
                  <a:pt x="9825" y="5271"/>
                </a:lnTo>
                <a:lnTo>
                  <a:pt x="9879" y="5168"/>
                </a:lnTo>
                <a:lnTo>
                  <a:pt x="9844" y="5150"/>
                </a:lnTo>
                <a:close/>
                <a:moveTo>
                  <a:pt x="10291" y="4294"/>
                </a:moveTo>
                <a:lnTo>
                  <a:pt x="10238" y="4397"/>
                </a:lnTo>
                <a:lnTo>
                  <a:pt x="10272" y="4414"/>
                </a:lnTo>
                <a:lnTo>
                  <a:pt x="10326" y="4312"/>
                </a:lnTo>
                <a:lnTo>
                  <a:pt x="10291" y="4294"/>
                </a:lnTo>
                <a:close/>
                <a:moveTo>
                  <a:pt x="10917" y="3094"/>
                </a:moveTo>
                <a:lnTo>
                  <a:pt x="10863" y="3197"/>
                </a:lnTo>
                <a:lnTo>
                  <a:pt x="10897" y="3215"/>
                </a:lnTo>
                <a:lnTo>
                  <a:pt x="10951" y="3112"/>
                </a:lnTo>
                <a:lnTo>
                  <a:pt x="10917" y="3094"/>
                </a:lnTo>
                <a:close/>
                <a:moveTo>
                  <a:pt x="11006" y="2923"/>
                </a:moveTo>
                <a:lnTo>
                  <a:pt x="10952" y="3026"/>
                </a:lnTo>
                <a:lnTo>
                  <a:pt x="10987" y="3044"/>
                </a:lnTo>
                <a:lnTo>
                  <a:pt x="11040" y="2941"/>
                </a:lnTo>
                <a:lnTo>
                  <a:pt x="11006" y="2923"/>
                </a:lnTo>
                <a:close/>
                <a:moveTo>
                  <a:pt x="10594" y="3798"/>
                </a:moveTo>
                <a:lnTo>
                  <a:pt x="10559" y="3780"/>
                </a:lnTo>
                <a:lnTo>
                  <a:pt x="10506" y="3882"/>
                </a:lnTo>
                <a:lnTo>
                  <a:pt x="10540" y="3900"/>
                </a:lnTo>
                <a:lnTo>
                  <a:pt x="10594" y="3798"/>
                </a:lnTo>
                <a:close/>
                <a:moveTo>
                  <a:pt x="10470" y="3951"/>
                </a:moveTo>
                <a:lnTo>
                  <a:pt x="10416" y="4054"/>
                </a:lnTo>
                <a:lnTo>
                  <a:pt x="10451" y="4072"/>
                </a:lnTo>
                <a:lnTo>
                  <a:pt x="10504" y="3969"/>
                </a:lnTo>
                <a:lnTo>
                  <a:pt x="10470" y="3951"/>
                </a:lnTo>
                <a:close/>
                <a:moveTo>
                  <a:pt x="10827" y="3265"/>
                </a:moveTo>
                <a:lnTo>
                  <a:pt x="10774" y="3368"/>
                </a:lnTo>
                <a:lnTo>
                  <a:pt x="10808" y="3386"/>
                </a:lnTo>
                <a:lnTo>
                  <a:pt x="10862" y="3283"/>
                </a:lnTo>
                <a:lnTo>
                  <a:pt x="10827" y="3265"/>
                </a:lnTo>
                <a:close/>
                <a:moveTo>
                  <a:pt x="10738" y="3437"/>
                </a:moveTo>
                <a:lnTo>
                  <a:pt x="10684" y="3540"/>
                </a:lnTo>
                <a:lnTo>
                  <a:pt x="10719" y="3558"/>
                </a:lnTo>
                <a:lnTo>
                  <a:pt x="10772" y="3455"/>
                </a:lnTo>
                <a:lnTo>
                  <a:pt x="10738" y="3437"/>
                </a:lnTo>
                <a:close/>
                <a:moveTo>
                  <a:pt x="10648" y="3608"/>
                </a:moveTo>
                <a:lnTo>
                  <a:pt x="10595" y="3711"/>
                </a:lnTo>
                <a:lnTo>
                  <a:pt x="10629" y="3729"/>
                </a:lnTo>
                <a:lnTo>
                  <a:pt x="10683" y="3626"/>
                </a:lnTo>
                <a:lnTo>
                  <a:pt x="10648" y="3608"/>
                </a:lnTo>
                <a:close/>
                <a:moveTo>
                  <a:pt x="9880" y="5082"/>
                </a:moveTo>
                <a:lnTo>
                  <a:pt x="9915" y="5100"/>
                </a:lnTo>
                <a:lnTo>
                  <a:pt x="9968" y="4997"/>
                </a:lnTo>
                <a:lnTo>
                  <a:pt x="9934" y="4979"/>
                </a:lnTo>
                <a:lnTo>
                  <a:pt x="9880" y="5082"/>
                </a:lnTo>
                <a:close/>
                <a:moveTo>
                  <a:pt x="5551" y="5582"/>
                </a:moveTo>
                <a:lnTo>
                  <a:pt x="5434" y="5579"/>
                </a:lnTo>
                <a:lnTo>
                  <a:pt x="5433" y="5618"/>
                </a:lnTo>
                <a:lnTo>
                  <a:pt x="5550" y="5621"/>
                </a:lnTo>
                <a:lnTo>
                  <a:pt x="5551" y="5582"/>
                </a:lnTo>
                <a:close/>
                <a:moveTo>
                  <a:pt x="5745" y="5588"/>
                </a:moveTo>
                <a:lnTo>
                  <a:pt x="5628" y="5585"/>
                </a:lnTo>
                <a:lnTo>
                  <a:pt x="5627" y="5624"/>
                </a:lnTo>
                <a:lnTo>
                  <a:pt x="5744" y="5627"/>
                </a:lnTo>
                <a:lnTo>
                  <a:pt x="5745" y="5588"/>
                </a:lnTo>
                <a:close/>
                <a:moveTo>
                  <a:pt x="5939" y="5594"/>
                </a:moveTo>
                <a:lnTo>
                  <a:pt x="5823" y="5591"/>
                </a:lnTo>
                <a:lnTo>
                  <a:pt x="5821" y="5630"/>
                </a:lnTo>
                <a:lnTo>
                  <a:pt x="5938" y="5633"/>
                </a:lnTo>
                <a:lnTo>
                  <a:pt x="5939" y="5594"/>
                </a:lnTo>
                <a:close/>
                <a:moveTo>
                  <a:pt x="9121" y="5731"/>
                </a:moveTo>
                <a:lnTo>
                  <a:pt x="9237" y="5734"/>
                </a:lnTo>
                <a:lnTo>
                  <a:pt x="9238" y="5696"/>
                </a:lnTo>
                <a:lnTo>
                  <a:pt x="9122" y="5692"/>
                </a:lnTo>
                <a:lnTo>
                  <a:pt x="9121" y="5731"/>
                </a:lnTo>
                <a:close/>
                <a:moveTo>
                  <a:pt x="6133" y="5600"/>
                </a:moveTo>
                <a:lnTo>
                  <a:pt x="6017" y="5597"/>
                </a:lnTo>
                <a:lnTo>
                  <a:pt x="6015" y="5635"/>
                </a:lnTo>
                <a:lnTo>
                  <a:pt x="6132" y="5639"/>
                </a:lnTo>
                <a:lnTo>
                  <a:pt x="6133" y="5600"/>
                </a:lnTo>
                <a:close/>
                <a:moveTo>
                  <a:pt x="4657" y="5594"/>
                </a:moveTo>
                <a:lnTo>
                  <a:pt x="4773" y="5597"/>
                </a:lnTo>
                <a:lnTo>
                  <a:pt x="4774" y="5559"/>
                </a:lnTo>
                <a:lnTo>
                  <a:pt x="4658" y="5555"/>
                </a:lnTo>
                <a:lnTo>
                  <a:pt x="4657" y="5594"/>
                </a:lnTo>
                <a:close/>
                <a:moveTo>
                  <a:pt x="4463" y="5588"/>
                </a:moveTo>
                <a:lnTo>
                  <a:pt x="4579" y="5591"/>
                </a:lnTo>
                <a:lnTo>
                  <a:pt x="4580" y="5553"/>
                </a:lnTo>
                <a:lnTo>
                  <a:pt x="4464" y="5549"/>
                </a:lnTo>
                <a:lnTo>
                  <a:pt x="4463" y="5588"/>
                </a:lnTo>
                <a:close/>
                <a:moveTo>
                  <a:pt x="4969" y="5565"/>
                </a:moveTo>
                <a:lnTo>
                  <a:pt x="4852" y="5561"/>
                </a:lnTo>
                <a:lnTo>
                  <a:pt x="4851" y="5600"/>
                </a:lnTo>
                <a:lnTo>
                  <a:pt x="4967" y="5603"/>
                </a:lnTo>
                <a:lnTo>
                  <a:pt x="4969" y="5565"/>
                </a:lnTo>
                <a:close/>
                <a:moveTo>
                  <a:pt x="5163" y="5570"/>
                </a:moveTo>
                <a:lnTo>
                  <a:pt x="5046" y="5567"/>
                </a:lnTo>
                <a:lnTo>
                  <a:pt x="5045" y="5606"/>
                </a:lnTo>
                <a:lnTo>
                  <a:pt x="5161" y="5609"/>
                </a:lnTo>
                <a:lnTo>
                  <a:pt x="5163" y="5570"/>
                </a:lnTo>
                <a:close/>
                <a:moveTo>
                  <a:pt x="5357" y="5576"/>
                </a:moveTo>
                <a:lnTo>
                  <a:pt x="5240" y="5573"/>
                </a:lnTo>
                <a:lnTo>
                  <a:pt x="5239" y="5612"/>
                </a:lnTo>
                <a:lnTo>
                  <a:pt x="5356" y="5615"/>
                </a:lnTo>
                <a:lnTo>
                  <a:pt x="5357" y="5576"/>
                </a:lnTo>
                <a:close/>
                <a:moveTo>
                  <a:pt x="8927" y="5725"/>
                </a:moveTo>
                <a:lnTo>
                  <a:pt x="9043" y="5728"/>
                </a:lnTo>
                <a:lnTo>
                  <a:pt x="9044" y="5690"/>
                </a:lnTo>
                <a:lnTo>
                  <a:pt x="8928" y="5686"/>
                </a:lnTo>
                <a:lnTo>
                  <a:pt x="8927" y="5725"/>
                </a:lnTo>
                <a:close/>
                <a:moveTo>
                  <a:pt x="6715" y="5618"/>
                </a:moveTo>
                <a:lnTo>
                  <a:pt x="6599" y="5615"/>
                </a:lnTo>
                <a:lnTo>
                  <a:pt x="6598" y="5653"/>
                </a:lnTo>
                <a:lnTo>
                  <a:pt x="6714" y="5657"/>
                </a:lnTo>
                <a:lnTo>
                  <a:pt x="6715" y="5618"/>
                </a:lnTo>
                <a:close/>
                <a:moveTo>
                  <a:pt x="7492" y="5642"/>
                </a:moveTo>
                <a:lnTo>
                  <a:pt x="7375" y="5638"/>
                </a:lnTo>
                <a:lnTo>
                  <a:pt x="7374" y="5677"/>
                </a:lnTo>
                <a:lnTo>
                  <a:pt x="7490" y="5681"/>
                </a:lnTo>
                <a:lnTo>
                  <a:pt x="7492" y="5642"/>
                </a:lnTo>
                <a:close/>
                <a:moveTo>
                  <a:pt x="7297" y="5636"/>
                </a:moveTo>
                <a:lnTo>
                  <a:pt x="7181" y="5632"/>
                </a:lnTo>
                <a:lnTo>
                  <a:pt x="7180" y="5671"/>
                </a:lnTo>
                <a:lnTo>
                  <a:pt x="7296" y="5675"/>
                </a:lnTo>
                <a:lnTo>
                  <a:pt x="7297" y="5636"/>
                </a:lnTo>
                <a:close/>
                <a:moveTo>
                  <a:pt x="7103" y="5630"/>
                </a:moveTo>
                <a:lnTo>
                  <a:pt x="6987" y="5626"/>
                </a:lnTo>
                <a:lnTo>
                  <a:pt x="6986" y="5665"/>
                </a:lnTo>
                <a:lnTo>
                  <a:pt x="7102" y="5669"/>
                </a:lnTo>
                <a:lnTo>
                  <a:pt x="7103" y="5630"/>
                </a:lnTo>
                <a:close/>
                <a:moveTo>
                  <a:pt x="6521" y="5612"/>
                </a:moveTo>
                <a:lnTo>
                  <a:pt x="6405" y="5609"/>
                </a:lnTo>
                <a:lnTo>
                  <a:pt x="6404" y="5647"/>
                </a:lnTo>
                <a:lnTo>
                  <a:pt x="6520" y="5651"/>
                </a:lnTo>
                <a:lnTo>
                  <a:pt x="6521" y="5612"/>
                </a:lnTo>
                <a:close/>
                <a:moveTo>
                  <a:pt x="6327" y="5606"/>
                </a:moveTo>
                <a:lnTo>
                  <a:pt x="6211" y="5603"/>
                </a:lnTo>
                <a:lnTo>
                  <a:pt x="6210" y="5641"/>
                </a:lnTo>
                <a:lnTo>
                  <a:pt x="6326" y="5645"/>
                </a:lnTo>
                <a:lnTo>
                  <a:pt x="6327" y="5606"/>
                </a:lnTo>
                <a:close/>
                <a:moveTo>
                  <a:pt x="6909" y="5624"/>
                </a:moveTo>
                <a:lnTo>
                  <a:pt x="6793" y="5620"/>
                </a:lnTo>
                <a:lnTo>
                  <a:pt x="6792" y="5659"/>
                </a:lnTo>
                <a:lnTo>
                  <a:pt x="6908" y="5663"/>
                </a:lnTo>
                <a:lnTo>
                  <a:pt x="6909" y="5624"/>
                </a:lnTo>
                <a:close/>
                <a:moveTo>
                  <a:pt x="7686" y="5648"/>
                </a:moveTo>
                <a:lnTo>
                  <a:pt x="7569" y="5644"/>
                </a:lnTo>
                <a:lnTo>
                  <a:pt x="7568" y="5683"/>
                </a:lnTo>
                <a:lnTo>
                  <a:pt x="7684" y="5687"/>
                </a:lnTo>
                <a:lnTo>
                  <a:pt x="7686" y="5648"/>
                </a:lnTo>
                <a:close/>
                <a:moveTo>
                  <a:pt x="8538" y="5713"/>
                </a:moveTo>
                <a:lnTo>
                  <a:pt x="8655" y="5716"/>
                </a:lnTo>
                <a:lnTo>
                  <a:pt x="8656" y="5678"/>
                </a:lnTo>
                <a:lnTo>
                  <a:pt x="8540" y="5674"/>
                </a:lnTo>
                <a:lnTo>
                  <a:pt x="8538" y="5713"/>
                </a:lnTo>
                <a:close/>
                <a:moveTo>
                  <a:pt x="8150" y="5701"/>
                </a:moveTo>
                <a:lnTo>
                  <a:pt x="8267" y="5705"/>
                </a:lnTo>
                <a:lnTo>
                  <a:pt x="8268" y="5666"/>
                </a:lnTo>
                <a:lnTo>
                  <a:pt x="8151" y="5662"/>
                </a:lnTo>
                <a:lnTo>
                  <a:pt x="8150" y="5701"/>
                </a:lnTo>
                <a:close/>
                <a:moveTo>
                  <a:pt x="8344" y="5707"/>
                </a:moveTo>
                <a:lnTo>
                  <a:pt x="8461" y="5710"/>
                </a:lnTo>
                <a:lnTo>
                  <a:pt x="8462" y="5672"/>
                </a:lnTo>
                <a:lnTo>
                  <a:pt x="8346" y="5668"/>
                </a:lnTo>
                <a:lnTo>
                  <a:pt x="8344" y="5707"/>
                </a:lnTo>
                <a:close/>
                <a:moveTo>
                  <a:pt x="8733" y="5719"/>
                </a:moveTo>
                <a:lnTo>
                  <a:pt x="8849" y="5722"/>
                </a:lnTo>
                <a:lnTo>
                  <a:pt x="8850" y="5684"/>
                </a:lnTo>
                <a:lnTo>
                  <a:pt x="8734" y="5680"/>
                </a:lnTo>
                <a:lnTo>
                  <a:pt x="8733" y="5719"/>
                </a:lnTo>
                <a:close/>
                <a:moveTo>
                  <a:pt x="7880" y="5654"/>
                </a:moveTo>
                <a:lnTo>
                  <a:pt x="7763" y="5650"/>
                </a:lnTo>
                <a:lnTo>
                  <a:pt x="7762" y="5689"/>
                </a:lnTo>
                <a:lnTo>
                  <a:pt x="7879" y="5693"/>
                </a:lnTo>
                <a:lnTo>
                  <a:pt x="7880" y="5654"/>
                </a:lnTo>
                <a:close/>
                <a:moveTo>
                  <a:pt x="8074" y="5660"/>
                </a:moveTo>
                <a:lnTo>
                  <a:pt x="7957" y="5656"/>
                </a:lnTo>
                <a:lnTo>
                  <a:pt x="7956" y="5695"/>
                </a:lnTo>
                <a:lnTo>
                  <a:pt x="8073" y="5699"/>
                </a:lnTo>
                <a:lnTo>
                  <a:pt x="8074" y="5660"/>
                </a:lnTo>
                <a:close/>
                <a:moveTo>
                  <a:pt x="1772" y="5000"/>
                </a:moveTo>
                <a:lnTo>
                  <a:pt x="1886" y="5028"/>
                </a:lnTo>
                <a:lnTo>
                  <a:pt x="1895" y="4990"/>
                </a:lnTo>
                <a:lnTo>
                  <a:pt x="1781" y="4962"/>
                </a:lnTo>
                <a:lnTo>
                  <a:pt x="1772" y="5000"/>
                </a:lnTo>
                <a:close/>
                <a:moveTo>
                  <a:pt x="1963" y="5047"/>
                </a:moveTo>
                <a:lnTo>
                  <a:pt x="2078" y="5075"/>
                </a:lnTo>
                <a:lnTo>
                  <a:pt x="2087" y="5037"/>
                </a:lnTo>
                <a:lnTo>
                  <a:pt x="1972" y="5009"/>
                </a:lnTo>
                <a:lnTo>
                  <a:pt x="1963" y="5047"/>
                </a:lnTo>
                <a:close/>
                <a:moveTo>
                  <a:pt x="1388" y="4906"/>
                </a:moveTo>
                <a:lnTo>
                  <a:pt x="1503" y="4934"/>
                </a:lnTo>
                <a:lnTo>
                  <a:pt x="1512" y="4896"/>
                </a:lnTo>
                <a:lnTo>
                  <a:pt x="1397" y="4868"/>
                </a:lnTo>
                <a:lnTo>
                  <a:pt x="1388" y="4906"/>
                </a:lnTo>
                <a:close/>
                <a:moveTo>
                  <a:pt x="1580" y="4953"/>
                </a:moveTo>
                <a:lnTo>
                  <a:pt x="1695" y="4981"/>
                </a:lnTo>
                <a:lnTo>
                  <a:pt x="1704" y="4943"/>
                </a:lnTo>
                <a:lnTo>
                  <a:pt x="1589" y="4915"/>
                </a:lnTo>
                <a:lnTo>
                  <a:pt x="1580" y="4953"/>
                </a:lnTo>
                <a:close/>
                <a:moveTo>
                  <a:pt x="1197" y="4859"/>
                </a:moveTo>
                <a:lnTo>
                  <a:pt x="1311" y="4887"/>
                </a:lnTo>
                <a:lnTo>
                  <a:pt x="1320" y="4849"/>
                </a:lnTo>
                <a:lnTo>
                  <a:pt x="1206" y="4821"/>
                </a:lnTo>
                <a:lnTo>
                  <a:pt x="1197" y="4859"/>
                </a:lnTo>
                <a:close/>
                <a:moveTo>
                  <a:pt x="2347" y="5141"/>
                </a:moveTo>
                <a:lnTo>
                  <a:pt x="2461" y="5169"/>
                </a:lnTo>
                <a:lnTo>
                  <a:pt x="2470" y="5131"/>
                </a:lnTo>
                <a:lnTo>
                  <a:pt x="2356" y="5103"/>
                </a:lnTo>
                <a:lnTo>
                  <a:pt x="2347" y="5141"/>
                </a:lnTo>
                <a:close/>
                <a:moveTo>
                  <a:pt x="2155" y="5094"/>
                </a:moveTo>
                <a:lnTo>
                  <a:pt x="2270" y="5122"/>
                </a:lnTo>
                <a:lnTo>
                  <a:pt x="2279" y="5084"/>
                </a:lnTo>
                <a:lnTo>
                  <a:pt x="2164" y="5056"/>
                </a:lnTo>
                <a:lnTo>
                  <a:pt x="2155" y="5094"/>
                </a:lnTo>
                <a:close/>
                <a:moveTo>
                  <a:pt x="3688" y="5469"/>
                </a:moveTo>
                <a:lnTo>
                  <a:pt x="3803" y="5497"/>
                </a:lnTo>
                <a:lnTo>
                  <a:pt x="3812" y="5460"/>
                </a:lnTo>
                <a:lnTo>
                  <a:pt x="3698" y="5432"/>
                </a:lnTo>
                <a:lnTo>
                  <a:pt x="3688" y="5469"/>
                </a:lnTo>
                <a:close/>
                <a:moveTo>
                  <a:pt x="3497" y="5422"/>
                </a:moveTo>
                <a:lnTo>
                  <a:pt x="3611" y="5450"/>
                </a:lnTo>
                <a:lnTo>
                  <a:pt x="3621" y="5413"/>
                </a:lnTo>
                <a:lnTo>
                  <a:pt x="3506" y="5385"/>
                </a:lnTo>
                <a:lnTo>
                  <a:pt x="3497" y="5422"/>
                </a:lnTo>
                <a:close/>
                <a:moveTo>
                  <a:pt x="2922" y="5281"/>
                </a:moveTo>
                <a:lnTo>
                  <a:pt x="3036" y="5309"/>
                </a:lnTo>
                <a:lnTo>
                  <a:pt x="3046" y="5272"/>
                </a:lnTo>
                <a:lnTo>
                  <a:pt x="2931" y="5244"/>
                </a:lnTo>
                <a:lnTo>
                  <a:pt x="2922" y="5281"/>
                </a:lnTo>
                <a:close/>
                <a:moveTo>
                  <a:pt x="3305" y="5375"/>
                </a:moveTo>
                <a:lnTo>
                  <a:pt x="3420" y="5403"/>
                </a:lnTo>
                <a:lnTo>
                  <a:pt x="3429" y="5366"/>
                </a:lnTo>
                <a:lnTo>
                  <a:pt x="3314" y="5338"/>
                </a:lnTo>
                <a:lnTo>
                  <a:pt x="3305" y="5375"/>
                </a:lnTo>
                <a:close/>
                <a:moveTo>
                  <a:pt x="2730" y="5234"/>
                </a:moveTo>
                <a:lnTo>
                  <a:pt x="2845" y="5263"/>
                </a:lnTo>
                <a:lnTo>
                  <a:pt x="2854" y="5225"/>
                </a:lnTo>
                <a:lnTo>
                  <a:pt x="2739" y="5197"/>
                </a:lnTo>
                <a:lnTo>
                  <a:pt x="2730" y="5234"/>
                </a:lnTo>
                <a:close/>
                <a:moveTo>
                  <a:pt x="2538" y="5187"/>
                </a:moveTo>
                <a:lnTo>
                  <a:pt x="2653" y="5216"/>
                </a:lnTo>
                <a:lnTo>
                  <a:pt x="2662" y="5178"/>
                </a:lnTo>
                <a:lnTo>
                  <a:pt x="2547" y="5150"/>
                </a:lnTo>
                <a:lnTo>
                  <a:pt x="2538" y="5187"/>
                </a:lnTo>
                <a:close/>
                <a:moveTo>
                  <a:pt x="3113" y="5328"/>
                </a:moveTo>
                <a:lnTo>
                  <a:pt x="3228" y="5356"/>
                </a:lnTo>
                <a:lnTo>
                  <a:pt x="3237" y="5319"/>
                </a:lnTo>
                <a:lnTo>
                  <a:pt x="3123" y="5291"/>
                </a:lnTo>
                <a:lnTo>
                  <a:pt x="3113" y="5328"/>
                </a:lnTo>
                <a:close/>
                <a:moveTo>
                  <a:pt x="13839" y="8199"/>
                </a:moveTo>
                <a:lnTo>
                  <a:pt x="13940" y="8256"/>
                </a:lnTo>
                <a:lnTo>
                  <a:pt x="13959" y="8222"/>
                </a:lnTo>
                <a:lnTo>
                  <a:pt x="13858" y="8165"/>
                </a:lnTo>
                <a:lnTo>
                  <a:pt x="13839" y="8199"/>
                </a:lnTo>
                <a:close/>
                <a:moveTo>
                  <a:pt x="14459" y="8508"/>
                </a:moveTo>
                <a:lnTo>
                  <a:pt x="14359" y="8451"/>
                </a:lnTo>
                <a:lnTo>
                  <a:pt x="14340" y="8484"/>
                </a:lnTo>
                <a:lnTo>
                  <a:pt x="14440" y="8542"/>
                </a:lnTo>
                <a:lnTo>
                  <a:pt x="14459" y="8508"/>
                </a:lnTo>
                <a:close/>
                <a:moveTo>
                  <a:pt x="13692" y="8070"/>
                </a:moveTo>
                <a:lnTo>
                  <a:pt x="13672" y="8104"/>
                </a:lnTo>
                <a:lnTo>
                  <a:pt x="13773" y="8161"/>
                </a:lnTo>
                <a:lnTo>
                  <a:pt x="13792" y="8127"/>
                </a:lnTo>
                <a:lnTo>
                  <a:pt x="13692" y="8070"/>
                </a:lnTo>
                <a:close/>
                <a:moveTo>
                  <a:pt x="14173" y="8389"/>
                </a:moveTo>
                <a:lnTo>
                  <a:pt x="14273" y="8446"/>
                </a:lnTo>
                <a:lnTo>
                  <a:pt x="14292" y="8413"/>
                </a:lnTo>
                <a:lnTo>
                  <a:pt x="14192" y="8356"/>
                </a:lnTo>
                <a:lnTo>
                  <a:pt x="14173" y="8389"/>
                </a:lnTo>
                <a:close/>
                <a:moveTo>
                  <a:pt x="14126" y="8318"/>
                </a:moveTo>
                <a:lnTo>
                  <a:pt x="14025" y="8260"/>
                </a:lnTo>
                <a:lnTo>
                  <a:pt x="14006" y="8294"/>
                </a:lnTo>
                <a:lnTo>
                  <a:pt x="14106" y="8351"/>
                </a:lnTo>
                <a:lnTo>
                  <a:pt x="14126" y="8318"/>
                </a:lnTo>
                <a:close/>
                <a:moveTo>
                  <a:pt x="13024" y="7689"/>
                </a:moveTo>
                <a:lnTo>
                  <a:pt x="13005" y="7723"/>
                </a:lnTo>
                <a:lnTo>
                  <a:pt x="13105" y="7780"/>
                </a:lnTo>
                <a:lnTo>
                  <a:pt x="13124" y="7747"/>
                </a:lnTo>
                <a:lnTo>
                  <a:pt x="13024" y="7689"/>
                </a:lnTo>
                <a:close/>
                <a:moveTo>
                  <a:pt x="13625" y="8032"/>
                </a:moveTo>
                <a:lnTo>
                  <a:pt x="13525" y="7975"/>
                </a:lnTo>
                <a:lnTo>
                  <a:pt x="13506" y="8009"/>
                </a:lnTo>
                <a:lnTo>
                  <a:pt x="13606" y="8066"/>
                </a:lnTo>
                <a:lnTo>
                  <a:pt x="13625" y="8032"/>
                </a:lnTo>
                <a:close/>
                <a:moveTo>
                  <a:pt x="13172" y="7818"/>
                </a:moveTo>
                <a:lnTo>
                  <a:pt x="13272" y="7875"/>
                </a:lnTo>
                <a:lnTo>
                  <a:pt x="13291" y="7842"/>
                </a:lnTo>
                <a:lnTo>
                  <a:pt x="13191" y="7785"/>
                </a:lnTo>
                <a:lnTo>
                  <a:pt x="13172" y="7818"/>
                </a:lnTo>
                <a:close/>
                <a:moveTo>
                  <a:pt x="13439" y="7971"/>
                </a:moveTo>
                <a:lnTo>
                  <a:pt x="13458" y="7937"/>
                </a:lnTo>
                <a:lnTo>
                  <a:pt x="13358" y="7880"/>
                </a:lnTo>
                <a:lnTo>
                  <a:pt x="13339" y="7913"/>
                </a:lnTo>
                <a:lnTo>
                  <a:pt x="13439" y="7971"/>
                </a:lnTo>
                <a:close/>
                <a:moveTo>
                  <a:pt x="12958" y="7651"/>
                </a:moveTo>
                <a:lnTo>
                  <a:pt x="12857" y="7594"/>
                </a:lnTo>
                <a:lnTo>
                  <a:pt x="12838" y="7628"/>
                </a:lnTo>
                <a:lnTo>
                  <a:pt x="12938" y="7685"/>
                </a:lnTo>
                <a:lnTo>
                  <a:pt x="12958" y="7651"/>
                </a:lnTo>
                <a:close/>
                <a:moveTo>
                  <a:pt x="15527" y="9117"/>
                </a:moveTo>
                <a:lnTo>
                  <a:pt x="15508" y="9151"/>
                </a:lnTo>
                <a:lnTo>
                  <a:pt x="15608" y="9208"/>
                </a:lnTo>
                <a:lnTo>
                  <a:pt x="15627" y="9174"/>
                </a:lnTo>
                <a:lnTo>
                  <a:pt x="15527" y="9117"/>
                </a:lnTo>
                <a:close/>
                <a:moveTo>
                  <a:pt x="15675" y="9246"/>
                </a:moveTo>
                <a:lnTo>
                  <a:pt x="15775" y="9303"/>
                </a:lnTo>
                <a:lnTo>
                  <a:pt x="15794" y="9269"/>
                </a:lnTo>
                <a:lnTo>
                  <a:pt x="15694" y="9212"/>
                </a:lnTo>
                <a:lnTo>
                  <a:pt x="15675" y="9246"/>
                </a:lnTo>
                <a:close/>
                <a:moveTo>
                  <a:pt x="16062" y="9422"/>
                </a:moveTo>
                <a:lnTo>
                  <a:pt x="16028" y="9403"/>
                </a:lnTo>
                <a:lnTo>
                  <a:pt x="16008" y="9436"/>
                </a:lnTo>
                <a:lnTo>
                  <a:pt x="16105" y="9492"/>
                </a:lnTo>
                <a:lnTo>
                  <a:pt x="16062" y="9422"/>
                </a:lnTo>
                <a:close/>
                <a:moveTo>
                  <a:pt x="14626" y="8603"/>
                </a:moveTo>
                <a:lnTo>
                  <a:pt x="14526" y="8546"/>
                </a:lnTo>
                <a:lnTo>
                  <a:pt x="14507" y="8580"/>
                </a:lnTo>
                <a:lnTo>
                  <a:pt x="14607" y="8637"/>
                </a:lnTo>
                <a:lnTo>
                  <a:pt x="14626" y="8603"/>
                </a:lnTo>
                <a:close/>
                <a:moveTo>
                  <a:pt x="15841" y="9341"/>
                </a:moveTo>
                <a:lnTo>
                  <a:pt x="15942" y="9398"/>
                </a:lnTo>
                <a:lnTo>
                  <a:pt x="15961" y="9365"/>
                </a:lnTo>
                <a:lnTo>
                  <a:pt x="15861" y="9307"/>
                </a:lnTo>
                <a:lnTo>
                  <a:pt x="15841" y="9341"/>
                </a:lnTo>
                <a:close/>
                <a:moveTo>
                  <a:pt x="14793" y="8698"/>
                </a:moveTo>
                <a:lnTo>
                  <a:pt x="14693" y="8641"/>
                </a:lnTo>
                <a:lnTo>
                  <a:pt x="14673" y="8675"/>
                </a:lnTo>
                <a:lnTo>
                  <a:pt x="14774" y="8732"/>
                </a:lnTo>
                <a:lnTo>
                  <a:pt x="14793" y="8698"/>
                </a:lnTo>
                <a:close/>
                <a:moveTo>
                  <a:pt x="15460" y="9079"/>
                </a:moveTo>
                <a:lnTo>
                  <a:pt x="15360" y="9022"/>
                </a:lnTo>
                <a:lnTo>
                  <a:pt x="15341" y="9056"/>
                </a:lnTo>
                <a:lnTo>
                  <a:pt x="15441" y="9113"/>
                </a:lnTo>
                <a:lnTo>
                  <a:pt x="15460" y="9079"/>
                </a:lnTo>
                <a:close/>
                <a:moveTo>
                  <a:pt x="15294" y="8984"/>
                </a:moveTo>
                <a:lnTo>
                  <a:pt x="15193" y="8927"/>
                </a:lnTo>
                <a:lnTo>
                  <a:pt x="15174" y="8960"/>
                </a:lnTo>
                <a:lnTo>
                  <a:pt x="15274" y="9018"/>
                </a:lnTo>
                <a:lnTo>
                  <a:pt x="15294" y="8984"/>
                </a:lnTo>
                <a:close/>
                <a:moveTo>
                  <a:pt x="14960" y="8794"/>
                </a:moveTo>
                <a:lnTo>
                  <a:pt x="14860" y="8736"/>
                </a:lnTo>
                <a:lnTo>
                  <a:pt x="14840" y="8770"/>
                </a:lnTo>
                <a:lnTo>
                  <a:pt x="14941" y="8827"/>
                </a:lnTo>
                <a:lnTo>
                  <a:pt x="14960" y="8794"/>
                </a:lnTo>
                <a:close/>
                <a:moveTo>
                  <a:pt x="15127" y="8889"/>
                </a:moveTo>
                <a:lnTo>
                  <a:pt x="15026" y="8832"/>
                </a:lnTo>
                <a:lnTo>
                  <a:pt x="15007" y="8865"/>
                </a:lnTo>
                <a:lnTo>
                  <a:pt x="15108" y="8922"/>
                </a:lnTo>
                <a:lnTo>
                  <a:pt x="15127" y="8889"/>
                </a:lnTo>
                <a:close/>
                <a:moveTo>
                  <a:pt x="10335" y="6200"/>
                </a:moveTo>
                <a:lnTo>
                  <a:pt x="10436" y="6257"/>
                </a:lnTo>
                <a:lnTo>
                  <a:pt x="10455" y="6224"/>
                </a:lnTo>
                <a:lnTo>
                  <a:pt x="10355" y="6166"/>
                </a:lnTo>
                <a:lnTo>
                  <a:pt x="10335" y="6200"/>
                </a:lnTo>
                <a:close/>
                <a:moveTo>
                  <a:pt x="10288" y="6128"/>
                </a:moveTo>
                <a:lnTo>
                  <a:pt x="10188" y="6071"/>
                </a:lnTo>
                <a:lnTo>
                  <a:pt x="10168" y="6105"/>
                </a:lnTo>
                <a:lnTo>
                  <a:pt x="10269" y="6162"/>
                </a:lnTo>
                <a:lnTo>
                  <a:pt x="10288" y="6128"/>
                </a:lnTo>
                <a:close/>
                <a:moveTo>
                  <a:pt x="10669" y="6391"/>
                </a:moveTo>
                <a:lnTo>
                  <a:pt x="10769" y="6448"/>
                </a:lnTo>
                <a:lnTo>
                  <a:pt x="10789" y="6414"/>
                </a:lnTo>
                <a:lnTo>
                  <a:pt x="10688" y="6357"/>
                </a:lnTo>
                <a:lnTo>
                  <a:pt x="10669" y="6391"/>
                </a:lnTo>
                <a:close/>
                <a:moveTo>
                  <a:pt x="10521" y="6262"/>
                </a:moveTo>
                <a:lnTo>
                  <a:pt x="10502" y="6295"/>
                </a:lnTo>
                <a:lnTo>
                  <a:pt x="10602" y="6353"/>
                </a:lnTo>
                <a:lnTo>
                  <a:pt x="10622" y="6319"/>
                </a:lnTo>
                <a:lnTo>
                  <a:pt x="10521" y="6262"/>
                </a:lnTo>
                <a:close/>
                <a:moveTo>
                  <a:pt x="9954" y="5938"/>
                </a:moveTo>
                <a:lnTo>
                  <a:pt x="9854" y="5881"/>
                </a:lnTo>
                <a:lnTo>
                  <a:pt x="9835" y="5915"/>
                </a:lnTo>
                <a:lnTo>
                  <a:pt x="9935" y="5972"/>
                </a:lnTo>
                <a:lnTo>
                  <a:pt x="9954" y="5938"/>
                </a:lnTo>
                <a:close/>
                <a:moveTo>
                  <a:pt x="10121" y="6033"/>
                </a:moveTo>
                <a:lnTo>
                  <a:pt x="10021" y="5976"/>
                </a:lnTo>
                <a:lnTo>
                  <a:pt x="10002" y="6010"/>
                </a:lnTo>
                <a:lnTo>
                  <a:pt x="10102" y="6067"/>
                </a:lnTo>
                <a:lnTo>
                  <a:pt x="10121" y="6033"/>
                </a:lnTo>
                <a:close/>
                <a:moveTo>
                  <a:pt x="10836" y="6486"/>
                </a:moveTo>
                <a:lnTo>
                  <a:pt x="10936" y="6543"/>
                </a:lnTo>
                <a:lnTo>
                  <a:pt x="10955" y="6509"/>
                </a:lnTo>
                <a:lnTo>
                  <a:pt x="10855" y="6452"/>
                </a:lnTo>
                <a:lnTo>
                  <a:pt x="10836" y="6486"/>
                </a:lnTo>
                <a:close/>
                <a:moveTo>
                  <a:pt x="11289" y="6700"/>
                </a:moveTo>
                <a:lnTo>
                  <a:pt x="11189" y="6642"/>
                </a:lnTo>
                <a:lnTo>
                  <a:pt x="11170" y="6676"/>
                </a:lnTo>
                <a:lnTo>
                  <a:pt x="11270" y="6733"/>
                </a:lnTo>
                <a:lnTo>
                  <a:pt x="11289" y="6700"/>
                </a:lnTo>
                <a:close/>
                <a:moveTo>
                  <a:pt x="12123" y="7175"/>
                </a:moveTo>
                <a:lnTo>
                  <a:pt x="12023" y="7118"/>
                </a:lnTo>
                <a:lnTo>
                  <a:pt x="12004" y="7152"/>
                </a:lnTo>
                <a:lnTo>
                  <a:pt x="12104" y="7209"/>
                </a:lnTo>
                <a:lnTo>
                  <a:pt x="12123" y="7175"/>
                </a:lnTo>
                <a:close/>
                <a:moveTo>
                  <a:pt x="12457" y="7366"/>
                </a:moveTo>
                <a:lnTo>
                  <a:pt x="12357" y="7309"/>
                </a:lnTo>
                <a:lnTo>
                  <a:pt x="12338" y="7342"/>
                </a:lnTo>
                <a:lnTo>
                  <a:pt x="12438" y="7400"/>
                </a:lnTo>
                <a:lnTo>
                  <a:pt x="12457" y="7366"/>
                </a:lnTo>
                <a:close/>
                <a:moveTo>
                  <a:pt x="11856" y="7023"/>
                </a:moveTo>
                <a:lnTo>
                  <a:pt x="11837" y="7057"/>
                </a:lnTo>
                <a:lnTo>
                  <a:pt x="11937" y="7114"/>
                </a:lnTo>
                <a:lnTo>
                  <a:pt x="11956" y="7080"/>
                </a:lnTo>
                <a:lnTo>
                  <a:pt x="11856" y="7023"/>
                </a:lnTo>
                <a:close/>
                <a:moveTo>
                  <a:pt x="12504" y="7438"/>
                </a:moveTo>
                <a:lnTo>
                  <a:pt x="12605" y="7495"/>
                </a:lnTo>
                <a:lnTo>
                  <a:pt x="12624" y="7461"/>
                </a:lnTo>
                <a:lnTo>
                  <a:pt x="12524" y="7404"/>
                </a:lnTo>
                <a:lnTo>
                  <a:pt x="12504" y="7438"/>
                </a:lnTo>
                <a:close/>
                <a:moveTo>
                  <a:pt x="12290" y="7271"/>
                </a:moveTo>
                <a:lnTo>
                  <a:pt x="12190" y="7213"/>
                </a:lnTo>
                <a:lnTo>
                  <a:pt x="12171" y="7247"/>
                </a:lnTo>
                <a:lnTo>
                  <a:pt x="12271" y="7304"/>
                </a:lnTo>
                <a:lnTo>
                  <a:pt x="12290" y="7271"/>
                </a:lnTo>
                <a:close/>
                <a:moveTo>
                  <a:pt x="11456" y="6795"/>
                </a:moveTo>
                <a:lnTo>
                  <a:pt x="11356" y="6738"/>
                </a:lnTo>
                <a:lnTo>
                  <a:pt x="11336" y="6771"/>
                </a:lnTo>
                <a:lnTo>
                  <a:pt x="11437" y="6828"/>
                </a:lnTo>
                <a:lnTo>
                  <a:pt x="11456" y="6795"/>
                </a:lnTo>
                <a:close/>
                <a:moveTo>
                  <a:pt x="12671" y="7533"/>
                </a:moveTo>
                <a:lnTo>
                  <a:pt x="12772" y="7590"/>
                </a:lnTo>
                <a:lnTo>
                  <a:pt x="12791" y="7556"/>
                </a:lnTo>
                <a:lnTo>
                  <a:pt x="12690" y="7499"/>
                </a:lnTo>
                <a:lnTo>
                  <a:pt x="12671" y="7533"/>
                </a:lnTo>
                <a:close/>
                <a:moveTo>
                  <a:pt x="11623" y="6890"/>
                </a:moveTo>
                <a:lnTo>
                  <a:pt x="11523" y="6833"/>
                </a:lnTo>
                <a:lnTo>
                  <a:pt x="11503" y="6866"/>
                </a:lnTo>
                <a:lnTo>
                  <a:pt x="11604" y="6924"/>
                </a:lnTo>
                <a:lnTo>
                  <a:pt x="11623" y="6890"/>
                </a:lnTo>
                <a:close/>
                <a:moveTo>
                  <a:pt x="11003" y="6581"/>
                </a:moveTo>
                <a:lnTo>
                  <a:pt x="11103" y="6638"/>
                </a:lnTo>
                <a:lnTo>
                  <a:pt x="11122" y="6604"/>
                </a:lnTo>
                <a:lnTo>
                  <a:pt x="11022" y="6547"/>
                </a:lnTo>
                <a:lnTo>
                  <a:pt x="11003" y="6581"/>
                </a:lnTo>
                <a:close/>
                <a:moveTo>
                  <a:pt x="11670" y="6962"/>
                </a:moveTo>
                <a:lnTo>
                  <a:pt x="11770" y="7019"/>
                </a:lnTo>
                <a:lnTo>
                  <a:pt x="11790" y="6985"/>
                </a:lnTo>
                <a:lnTo>
                  <a:pt x="11689" y="6928"/>
                </a:lnTo>
                <a:lnTo>
                  <a:pt x="11670" y="6962"/>
                </a:lnTo>
                <a:close/>
                <a:moveTo>
                  <a:pt x="11007" y="4982"/>
                </a:moveTo>
                <a:lnTo>
                  <a:pt x="10989" y="4947"/>
                </a:lnTo>
                <a:lnTo>
                  <a:pt x="10886" y="5000"/>
                </a:lnTo>
                <a:lnTo>
                  <a:pt x="10904" y="5035"/>
                </a:lnTo>
                <a:lnTo>
                  <a:pt x="11007" y="4982"/>
                </a:lnTo>
                <a:close/>
                <a:moveTo>
                  <a:pt x="10836" y="5070"/>
                </a:moveTo>
                <a:lnTo>
                  <a:pt x="10818" y="5036"/>
                </a:lnTo>
                <a:lnTo>
                  <a:pt x="10716" y="5089"/>
                </a:lnTo>
                <a:lnTo>
                  <a:pt x="10734" y="5123"/>
                </a:lnTo>
                <a:lnTo>
                  <a:pt x="10836" y="5070"/>
                </a:lnTo>
                <a:close/>
                <a:moveTo>
                  <a:pt x="10478" y="5212"/>
                </a:moveTo>
                <a:lnTo>
                  <a:pt x="10376" y="5266"/>
                </a:lnTo>
                <a:lnTo>
                  <a:pt x="10393" y="5300"/>
                </a:lnTo>
                <a:lnTo>
                  <a:pt x="10496" y="5247"/>
                </a:lnTo>
                <a:lnTo>
                  <a:pt x="10478" y="5212"/>
                </a:lnTo>
                <a:close/>
                <a:moveTo>
                  <a:pt x="10564" y="5212"/>
                </a:moveTo>
                <a:lnTo>
                  <a:pt x="10666" y="5158"/>
                </a:lnTo>
                <a:lnTo>
                  <a:pt x="10648" y="5124"/>
                </a:lnTo>
                <a:lnTo>
                  <a:pt x="10546" y="5177"/>
                </a:lnTo>
                <a:lnTo>
                  <a:pt x="10564" y="5212"/>
                </a:lnTo>
                <a:close/>
                <a:moveTo>
                  <a:pt x="11227" y="4823"/>
                </a:moveTo>
                <a:lnTo>
                  <a:pt x="11245" y="4858"/>
                </a:lnTo>
                <a:lnTo>
                  <a:pt x="11347" y="4805"/>
                </a:lnTo>
                <a:lnTo>
                  <a:pt x="11329" y="4770"/>
                </a:lnTo>
                <a:lnTo>
                  <a:pt x="11227" y="4823"/>
                </a:lnTo>
                <a:close/>
                <a:moveTo>
                  <a:pt x="11585" y="4681"/>
                </a:moveTo>
                <a:lnTo>
                  <a:pt x="11687" y="4628"/>
                </a:lnTo>
                <a:lnTo>
                  <a:pt x="11670" y="4593"/>
                </a:lnTo>
                <a:lnTo>
                  <a:pt x="11567" y="4647"/>
                </a:lnTo>
                <a:lnTo>
                  <a:pt x="11585" y="4681"/>
                </a:lnTo>
                <a:close/>
                <a:moveTo>
                  <a:pt x="9797" y="5566"/>
                </a:moveTo>
                <a:lnTo>
                  <a:pt x="9728" y="5602"/>
                </a:lnTo>
                <a:cubicBezTo>
                  <a:pt x="9715" y="5582"/>
                  <a:pt x="9698" y="5565"/>
                  <a:pt x="9680" y="5550"/>
                </a:cubicBezTo>
                <a:lnTo>
                  <a:pt x="9700" y="5511"/>
                </a:lnTo>
                <a:lnTo>
                  <a:pt x="9666" y="5493"/>
                </a:lnTo>
                <a:lnTo>
                  <a:pt x="9647" y="5529"/>
                </a:lnTo>
                <a:cubicBezTo>
                  <a:pt x="9614" y="5510"/>
                  <a:pt x="9576" y="5500"/>
                  <a:pt x="9535" y="5500"/>
                </a:cubicBezTo>
                <a:cubicBezTo>
                  <a:pt x="9405" y="5500"/>
                  <a:pt x="9300" y="5605"/>
                  <a:pt x="9300" y="5735"/>
                </a:cubicBezTo>
                <a:cubicBezTo>
                  <a:pt x="9300" y="5865"/>
                  <a:pt x="9405" y="5970"/>
                  <a:pt x="9535" y="5970"/>
                </a:cubicBezTo>
                <a:cubicBezTo>
                  <a:pt x="9620" y="5970"/>
                  <a:pt x="9694" y="5925"/>
                  <a:pt x="9735" y="5858"/>
                </a:cubicBezTo>
                <a:lnTo>
                  <a:pt x="9768" y="5877"/>
                </a:lnTo>
                <a:lnTo>
                  <a:pt x="9787" y="5843"/>
                </a:lnTo>
                <a:lnTo>
                  <a:pt x="9753" y="5823"/>
                </a:lnTo>
                <a:cubicBezTo>
                  <a:pt x="9764" y="5796"/>
                  <a:pt x="9770" y="5766"/>
                  <a:pt x="9770" y="5735"/>
                </a:cubicBezTo>
                <a:cubicBezTo>
                  <a:pt x="9770" y="5699"/>
                  <a:pt x="9762" y="5666"/>
                  <a:pt x="9748" y="5636"/>
                </a:cubicBezTo>
                <a:lnTo>
                  <a:pt x="9815" y="5601"/>
                </a:lnTo>
                <a:lnTo>
                  <a:pt x="9797" y="5566"/>
                </a:lnTo>
                <a:close/>
                <a:moveTo>
                  <a:pt x="12180" y="4328"/>
                </a:moveTo>
                <a:lnTo>
                  <a:pt x="12078" y="4381"/>
                </a:lnTo>
                <a:lnTo>
                  <a:pt x="12096" y="4416"/>
                </a:lnTo>
                <a:lnTo>
                  <a:pt x="12198" y="4363"/>
                </a:lnTo>
                <a:lnTo>
                  <a:pt x="12180" y="4328"/>
                </a:lnTo>
                <a:close/>
                <a:moveTo>
                  <a:pt x="11840" y="4505"/>
                </a:moveTo>
                <a:lnTo>
                  <a:pt x="11738" y="4558"/>
                </a:lnTo>
                <a:lnTo>
                  <a:pt x="11755" y="4593"/>
                </a:lnTo>
                <a:lnTo>
                  <a:pt x="11858" y="4539"/>
                </a:lnTo>
                <a:lnTo>
                  <a:pt x="11840" y="4505"/>
                </a:lnTo>
                <a:close/>
                <a:moveTo>
                  <a:pt x="11415" y="4769"/>
                </a:moveTo>
                <a:lnTo>
                  <a:pt x="11517" y="4716"/>
                </a:lnTo>
                <a:lnTo>
                  <a:pt x="11499" y="4682"/>
                </a:lnTo>
                <a:lnTo>
                  <a:pt x="11397" y="4735"/>
                </a:lnTo>
                <a:lnTo>
                  <a:pt x="11415" y="4769"/>
                </a:lnTo>
                <a:close/>
                <a:moveTo>
                  <a:pt x="12028" y="4451"/>
                </a:moveTo>
                <a:lnTo>
                  <a:pt x="12010" y="4417"/>
                </a:lnTo>
                <a:lnTo>
                  <a:pt x="11908" y="4470"/>
                </a:lnTo>
                <a:lnTo>
                  <a:pt x="11926" y="4504"/>
                </a:lnTo>
                <a:lnTo>
                  <a:pt x="12028" y="4451"/>
                </a:lnTo>
                <a:close/>
                <a:moveTo>
                  <a:pt x="11057" y="4912"/>
                </a:moveTo>
                <a:lnTo>
                  <a:pt x="11074" y="4946"/>
                </a:lnTo>
                <a:lnTo>
                  <a:pt x="11177" y="4893"/>
                </a:lnTo>
                <a:lnTo>
                  <a:pt x="11159" y="4859"/>
                </a:lnTo>
                <a:lnTo>
                  <a:pt x="11057" y="4912"/>
                </a:lnTo>
                <a:close/>
                <a:moveTo>
                  <a:pt x="10223" y="5389"/>
                </a:moveTo>
                <a:lnTo>
                  <a:pt x="10326" y="5335"/>
                </a:lnTo>
                <a:lnTo>
                  <a:pt x="10308" y="5301"/>
                </a:lnTo>
                <a:lnTo>
                  <a:pt x="10205" y="5354"/>
                </a:lnTo>
                <a:lnTo>
                  <a:pt x="10223" y="5389"/>
                </a:lnTo>
                <a:close/>
                <a:moveTo>
                  <a:pt x="10035" y="5442"/>
                </a:moveTo>
                <a:lnTo>
                  <a:pt x="10053" y="5477"/>
                </a:lnTo>
                <a:lnTo>
                  <a:pt x="10155" y="5424"/>
                </a:lnTo>
                <a:lnTo>
                  <a:pt x="10137" y="5389"/>
                </a:lnTo>
                <a:lnTo>
                  <a:pt x="10035" y="5442"/>
                </a:lnTo>
                <a:close/>
                <a:moveTo>
                  <a:pt x="12351" y="4240"/>
                </a:moveTo>
                <a:lnTo>
                  <a:pt x="12248" y="4293"/>
                </a:lnTo>
                <a:lnTo>
                  <a:pt x="12266" y="4327"/>
                </a:lnTo>
                <a:lnTo>
                  <a:pt x="12368" y="4274"/>
                </a:lnTo>
                <a:lnTo>
                  <a:pt x="12351" y="4240"/>
                </a:lnTo>
                <a:close/>
                <a:moveTo>
                  <a:pt x="9865" y="5531"/>
                </a:moveTo>
                <a:lnTo>
                  <a:pt x="9883" y="5565"/>
                </a:lnTo>
                <a:lnTo>
                  <a:pt x="9985" y="5512"/>
                </a:lnTo>
                <a:lnTo>
                  <a:pt x="9967" y="5478"/>
                </a:lnTo>
                <a:lnTo>
                  <a:pt x="9865" y="5531"/>
                </a:lnTo>
                <a:close/>
                <a:moveTo>
                  <a:pt x="384" y="4897"/>
                </a:moveTo>
                <a:lnTo>
                  <a:pt x="398" y="4933"/>
                </a:lnTo>
                <a:lnTo>
                  <a:pt x="509" y="4889"/>
                </a:lnTo>
                <a:lnTo>
                  <a:pt x="495" y="4853"/>
                </a:lnTo>
                <a:lnTo>
                  <a:pt x="384" y="4897"/>
                </a:lnTo>
                <a:close/>
                <a:moveTo>
                  <a:pt x="11" y="5043"/>
                </a:moveTo>
                <a:lnTo>
                  <a:pt x="25" y="5079"/>
                </a:lnTo>
                <a:lnTo>
                  <a:pt x="137" y="5036"/>
                </a:lnTo>
                <a:lnTo>
                  <a:pt x="122" y="4999"/>
                </a:lnTo>
                <a:lnTo>
                  <a:pt x="11" y="5043"/>
                </a:lnTo>
                <a:close/>
                <a:moveTo>
                  <a:pt x="198" y="4970"/>
                </a:moveTo>
                <a:lnTo>
                  <a:pt x="212" y="5006"/>
                </a:lnTo>
                <a:lnTo>
                  <a:pt x="323" y="4962"/>
                </a:lnTo>
                <a:lnTo>
                  <a:pt x="309" y="4926"/>
                </a:lnTo>
                <a:lnTo>
                  <a:pt x="198" y="4970"/>
                </a:lnTo>
                <a:close/>
                <a:moveTo>
                  <a:pt x="4940" y="64"/>
                </a:moveTo>
                <a:lnTo>
                  <a:pt x="4905" y="0"/>
                </a:lnTo>
                <a:lnTo>
                  <a:pt x="4861" y="0"/>
                </a:lnTo>
                <a:lnTo>
                  <a:pt x="4905" y="83"/>
                </a:lnTo>
                <a:lnTo>
                  <a:pt x="4940" y="64"/>
                </a:lnTo>
                <a:close/>
                <a:moveTo>
                  <a:pt x="5225" y="594"/>
                </a:moveTo>
                <a:lnTo>
                  <a:pt x="5168" y="489"/>
                </a:lnTo>
                <a:lnTo>
                  <a:pt x="5134" y="507"/>
                </a:lnTo>
                <a:lnTo>
                  <a:pt x="5191" y="613"/>
                </a:lnTo>
                <a:lnTo>
                  <a:pt x="5225" y="594"/>
                </a:lnTo>
                <a:close/>
                <a:moveTo>
                  <a:pt x="5130" y="418"/>
                </a:moveTo>
                <a:lnTo>
                  <a:pt x="5073" y="312"/>
                </a:lnTo>
                <a:lnTo>
                  <a:pt x="5039" y="331"/>
                </a:lnTo>
                <a:lnTo>
                  <a:pt x="5096" y="436"/>
                </a:lnTo>
                <a:lnTo>
                  <a:pt x="5130" y="418"/>
                </a:lnTo>
                <a:close/>
                <a:moveTo>
                  <a:pt x="5035" y="241"/>
                </a:moveTo>
                <a:lnTo>
                  <a:pt x="4978" y="136"/>
                </a:lnTo>
                <a:lnTo>
                  <a:pt x="4944" y="154"/>
                </a:lnTo>
                <a:lnTo>
                  <a:pt x="5001" y="259"/>
                </a:lnTo>
                <a:lnTo>
                  <a:pt x="5035" y="241"/>
                </a:lnTo>
                <a:close/>
                <a:moveTo>
                  <a:pt x="11786" y="1987"/>
                </a:moveTo>
                <a:lnTo>
                  <a:pt x="11758" y="1961"/>
                </a:lnTo>
                <a:lnTo>
                  <a:pt x="11679" y="2048"/>
                </a:lnTo>
                <a:lnTo>
                  <a:pt x="11708" y="2074"/>
                </a:lnTo>
                <a:lnTo>
                  <a:pt x="11786" y="1987"/>
                </a:lnTo>
                <a:close/>
                <a:moveTo>
                  <a:pt x="11917" y="1842"/>
                </a:moveTo>
                <a:lnTo>
                  <a:pt x="11888" y="1816"/>
                </a:lnTo>
                <a:lnTo>
                  <a:pt x="11810" y="1903"/>
                </a:lnTo>
                <a:lnTo>
                  <a:pt x="11839" y="1929"/>
                </a:lnTo>
                <a:lnTo>
                  <a:pt x="11917" y="1842"/>
                </a:lnTo>
                <a:close/>
                <a:moveTo>
                  <a:pt x="11655" y="2132"/>
                </a:moveTo>
                <a:lnTo>
                  <a:pt x="11627" y="2106"/>
                </a:lnTo>
                <a:lnTo>
                  <a:pt x="11548" y="2193"/>
                </a:lnTo>
                <a:lnTo>
                  <a:pt x="11577" y="2219"/>
                </a:lnTo>
                <a:lnTo>
                  <a:pt x="11655" y="2132"/>
                </a:lnTo>
                <a:close/>
                <a:moveTo>
                  <a:pt x="12048" y="1697"/>
                </a:moveTo>
                <a:lnTo>
                  <a:pt x="12019" y="1671"/>
                </a:lnTo>
                <a:lnTo>
                  <a:pt x="11941" y="1758"/>
                </a:lnTo>
                <a:lnTo>
                  <a:pt x="11970" y="1784"/>
                </a:lnTo>
                <a:lnTo>
                  <a:pt x="12048" y="1697"/>
                </a:lnTo>
                <a:close/>
                <a:moveTo>
                  <a:pt x="13583" y="0"/>
                </a:moveTo>
                <a:lnTo>
                  <a:pt x="13531" y="0"/>
                </a:lnTo>
                <a:lnTo>
                  <a:pt x="13512" y="20"/>
                </a:lnTo>
                <a:lnTo>
                  <a:pt x="13541" y="46"/>
                </a:lnTo>
                <a:lnTo>
                  <a:pt x="13583" y="0"/>
                </a:lnTo>
                <a:close/>
                <a:moveTo>
                  <a:pt x="11524" y="2277"/>
                </a:moveTo>
                <a:lnTo>
                  <a:pt x="11496" y="2251"/>
                </a:lnTo>
                <a:lnTo>
                  <a:pt x="11417" y="2337"/>
                </a:lnTo>
                <a:lnTo>
                  <a:pt x="11446" y="2363"/>
                </a:lnTo>
                <a:lnTo>
                  <a:pt x="11524" y="2277"/>
                </a:lnTo>
                <a:close/>
                <a:moveTo>
                  <a:pt x="12310" y="1408"/>
                </a:moveTo>
                <a:lnTo>
                  <a:pt x="12281" y="1382"/>
                </a:lnTo>
                <a:lnTo>
                  <a:pt x="12203" y="1468"/>
                </a:lnTo>
                <a:lnTo>
                  <a:pt x="12232" y="1494"/>
                </a:lnTo>
                <a:lnTo>
                  <a:pt x="12310" y="1408"/>
                </a:lnTo>
                <a:close/>
                <a:moveTo>
                  <a:pt x="12179" y="1552"/>
                </a:moveTo>
                <a:lnTo>
                  <a:pt x="12150" y="1526"/>
                </a:lnTo>
                <a:lnTo>
                  <a:pt x="12072" y="1613"/>
                </a:lnTo>
                <a:lnTo>
                  <a:pt x="12101" y="1639"/>
                </a:lnTo>
                <a:lnTo>
                  <a:pt x="12179" y="1552"/>
                </a:lnTo>
                <a:close/>
                <a:moveTo>
                  <a:pt x="13096" y="539"/>
                </a:moveTo>
                <a:lnTo>
                  <a:pt x="13067" y="513"/>
                </a:lnTo>
                <a:lnTo>
                  <a:pt x="12989" y="600"/>
                </a:lnTo>
                <a:lnTo>
                  <a:pt x="13017" y="626"/>
                </a:lnTo>
                <a:lnTo>
                  <a:pt x="13096" y="539"/>
                </a:lnTo>
                <a:close/>
                <a:moveTo>
                  <a:pt x="13227" y="394"/>
                </a:moveTo>
                <a:lnTo>
                  <a:pt x="13198" y="368"/>
                </a:lnTo>
                <a:lnTo>
                  <a:pt x="13119" y="455"/>
                </a:lnTo>
                <a:lnTo>
                  <a:pt x="13148" y="481"/>
                </a:lnTo>
                <a:lnTo>
                  <a:pt x="13227" y="394"/>
                </a:lnTo>
                <a:close/>
                <a:moveTo>
                  <a:pt x="13489" y="104"/>
                </a:moveTo>
                <a:lnTo>
                  <a:pt x="13460" y="78"/>
                </a:lnTo>
                <a:lnTo>
                  <a:pt x="13381" y="165"/>
                </a:lnTo>
                <a:lnTo>
                  <a:pt x="13410" y="191"/>
                </a:lnTo>
                <a:lnTo>
                  <a:pt x="13489" y="104"/>
                </a:lnTo>
                <a:close/>
                <a:moveTo>
                  <a:pt x="13358" y="249"/>
                </a:moveTo>
                <a:lnTo>
                  <a:pt x="13329" y="223"/>
                </a:lnTo>
                <a:lnTo>
                  <a:pt x="13250" y="310"/>
                </a:lnTo>
                <a:lnTo>
                  <a:pt x="13279" y="336"/>
                </a:lnTo>
                <a:lnTo>
                  <a:pt x="13358" y="249"/>
                </a:lnTo>
                <a:close/>
                <a:moveTo>
                  <a:pt x="12965" y="684"/>
                </a:moveTo>
                <a:lnTo>
                  <a:pt x="12936" y="658"/>
                </a:lnTo>
                <a:lnTo>
                  <a:pt x="12858" y="744"/>
                </a:lnTo>
                <a:lnTo>
                  <a:pt x="12886" y="770"/>
                </a:lnTo>
                <a:lnTo>
                  <a:pt x="12965" y="684"/>
                </a:lnTo>
                <a:close/>
                <a:moveTo>
                  <a:pt x="12441" y="1263"/>
                </a:moveTo>
                <a:lnTo>
                  <a:pt x="12412" y="1237"/>
                </a:lnTo>
                <a:lnTo>
                  <a:pt x="12334" y="1324"/>
                </a:lnTo>
                <a:lnTo>
                  <a:pt x="12363" y="1350"/>
                </a:lnTo>
                <a:lnTo>
                  <a:pt x="12441" y="1263"/>
                </a:lnTo>
                <a:close/>
                <a:moveTo>
                  <a:pt x="12572" y="1118"/>
                </a:moveTo>
                <a:lnTo>
                  <a:pt x="12543" y="1092"/>
                </a:lnTo>
                <a:lnTo>
                  <a:pt x="12465" y="1179"/>
                </a:lnTo>
                <a:lnTo>
                  <a:pt x="12493" y="1205"/>
                </a:lnTo>
                <a:lnTo>
                  <a:pt x="12572" y="1118"/>
                </a:lnTo>
                <a:close/>
                <a:moveTo>
                  <a:pt x="12703" y="973"/>
                </a:moveTo>
                <a:lnTo>
                  <a:pt x="12674" y="947"/>
                </a:lnTo>
                <a:lnTo>
                  <a:pt x="12596" y="1034"/>
                </a:lnTo>
                <a:lnTo>
                  <a:pt x="12624" y="1060"/>
                </a:lnTo>
                <a:lnTo>
                  <a:pt x="12703" y="973"/>
                </a:lnTo>
                <a:close/>
                <a:moveTo>
                  <a:pt x="12834" y="828"/>
                </a:moveTo>
                <a:lnTo>
                  <a:pt x="12805" y="802"/>
                </a:lnTo>
                <a:lnTo>
                  <a:pt x="12727" y="889"/>
                </a:lnTo>
                <a:lnTo>
                  <a:pt x="12755" y="915"/>
                </a:lnTo>
                <a:lnTo>
                  <a:pt x="12834" y="828"/>
                </a:lnTo>
                <a:close/>
                <a:moveTo>
                  <a:pt x="15728" y="948"/>
                </a:moveTo>
                <a:lnTo>
                  <a:pt x="15651" y="861"/>
                </a:lnTo>
                <a:lnTo>
                  <a:pt x="15622" y="887"/>
                </a:lnTo>
                <a:lnTo>
                  <a:pt x="15699" y="974"/>
                </a:lnTo>
                <a:lnTo>
                  <a:pt x="15728" y="948"/>
                </a:lnTo>
                <a:close/>
                <a:moveTo>
                  <a:pt x="14957" y="81"/>
                </a:moveTo>
                <a:lnTo>
                  <a:pt x="14886" y="0"/>
                </a:lnTo>
                <a:lnTo>
                  <a:pt x="14873" y="0"/>
                </a:lnTo>
                <a:lnTo>
                  <a:pt x="14851" y="20"/>
                </a:lnTo>
                <a:lnTo>
                  <a:pt x="14928" y="106"/>
                </a:lnTo>
                <a:lnTo>
                  <a:pt x="14957" y="81"/>
                </a:lnTo>
                <a:close/>
                <a:moveTo>
                  <a:pt x="15086" y="225"/>
                </a:moveTo>
                <a:lnTo>
                  <a:pt x="15009" y="138"/>
                </a:lnTo>
                <a:lnTo>
                  <a:pt x="14980" y="164"/>
                </a:lnTo>
                <a:lnTo>
                  <a:pt x="15057" y="251"/>
                </a:lnTo>
                <a:lnTo>
                  <a:pt x="15086" y="225"/>
                </a:lnTo>
                <a:close/>
                <a:moveTo>
                  <a:pt x="15214" y="370"/>
                </a:moveTo>
                <a:lnTo>
                  <a:pt x="15137" y="283"/>
                </a:lnTo>
                <a:lnTo>
                  <a:pt x="15108" y="309"/>
                </a:lnTo>
                <a:lnTo>
                  <a:pt x="15185" y="396"/>
                </a:lnTo>
                <a:lnTo>
                  <a:pt x="15214" y="370"/>
                </a:lnTo>
                <a:close/>
                <a:moveTo>
                  <a:pt x="15600" y="803"/>
                </a:moveTo>
                <a:lnTo>
                  <a:pt x="15523" y="717"/>
                </a:lnTo>
                <a:lnTo>
                  <a:pt x="15494" y="742"/>
                </a:lnTo>
                <a:lnTo>
                  <a:pt x="15571" y="829"/>
                </a:lnTo>
                <a:lnTo>
                  <a:pt x="15600" y="803"/>
                </a:lnTo>
                <a:close/>
                <a:moveTo>
                  <a:pt x="15343" y="514"/>
                </a:moveTo>
                <a:lnTo>
                  <a:pt x="15266" y="428"/>
                </a:lnTo>
                <a:lnTo>
                  <a:pt x="15237" y="453"/>
                </a:lnTo>
                <a:lnTo>
                  <a:pt x="15314" y="540"/>
                </a:lnTo>
                <a:lnTo>
                  <a:pt x="15343" y="514"/>
                </a:lnTo>
                <a:close/>
                <a:moveTo>
                  <a:pt x="15471" y="659"/>
                </a:moveTo>
                <a:lnTo>
                  <a:pt x="15394" y="572"/>
                </a:lnTo>
                <a:lnTo>
                  <a:pt x="15365" y="598"/>
                </a:lnTo>
                <a:lnTo>
                  <a:pt x="15442" y="685"/>
                </a:lnTo>
                <a:lnTo>
                  <a:pt x="15471" y="659"/>
                </a:lnTo>
                <a:close/>
                <a:moveTo>
                  <a:pt x="8963" y="1408"/>
                </a:moveTo>
                <a:lnTo>
                  <a:pt x="9066" y="1463"/>
                </a:lnTo>
                <a:lnTo>
                  <a:pt x="9085" y="1429"/>
                </a:lnTo>
                <a:lnTo>
                  <a:pt x="8982" y="1373"/>
                </a:lnTo>
                <a:lnTo>
                  <a:pt x="8963" y="1408"/>
                </a:lnTo>
                <a:close/>
                <a:moveTo>
                  <a:pt x="9942" y="1892"/>
                </a:moveTo>
                <a:lnTo>
                  <a:pt x="9839" y="1837"/>
                </a:lnTo>
                <a:lnTo>
                  <a:pt x="9821" y="1871"/>
                </a:lnTo>
                <a:lnTo>
                  <a:pt x="9924" y="1927"/>
                </a:lnTo>
                <a:lnTo>
                  <a:pt x="9942" y="1892"/>
                </a:lnTo>
                <a:close/>
                <a:moveTo>
                  <a:pt x="10114" y="1985"/>
                </a:moveTo>
                <a:lnTo>
                  <a:pt x="10011" y="1930"/>
                </a:lnTo>
                <a:lnTo>
                  <a:pt x="9992" y="1964"/>
                </a:lnTo>
                <a:lnTo>
                  <a:pt x="10095" y="2019"/>
                </a:lnTo>
                <a:lnTo>
                  <a:pt x="10114" y="1985"/>
                </a:lnTo>
                <a:close/>
                <a:moveTo>
                  <a:pt x="9599" y="1707"/>
                </a:moveTo>
                <a:lnTo>
                  <a:pt x="9496" y="1651"/>
                </a:lnTo>
                <a:lnTo>
                  <a:pt x="9478" y="1686"/>
                </a:lnTo>
                <a:lnTo>
                  <a:pt x="9581" y="1741"/>
                </a:lnTo>
                <a:lnTo>
                  <a:pt x="9599" y="1707"/>
                </a:lnTo>
                <a:close/>
                <a:moveTo>
                  <a:pt x="9135" y="1500"/>
                </a:moveTo>
                <a:lnTo>
                  <a:pt x="9238" y="1556"/>
                </a:lnTo>
                <a:lnTo>
                  <a:pt x="9256" y="1522"/>
                </a:lnTo>
                <a:lnTo>
                  <a:pt x="9153" y="1466"/>
                </a:lnTo>
                <a:lnTo>
                  <a:pt x="9135" y="1500"/>
                </a:lnTo>
                <a:close/>
                <a:moveTo>
                  <a:pt x="9428" y="1614"/>
                </a:moveTo>
                <a:lnTo>
                  <a:pt x="9325" y="1559"/>
                </a:lnTo>
                <a:lnTo>
                  <a:pt x="9306" y="1593"/>
                </a:lnTo>
                <a:lnTo>
                  <a:pt x="9409" y="1648"/>
                </a:lnTo>
                <a:lnTo>
                  <a:pt x="9428" y="1614"/>
                </a:lnTo>
                <a:close/>
                <a:moveTo>
                  <a:pt x="9771" y="1800"/>
                </a:moveTo>
                <a:lnTo>
                  <a:pt x="9668" y="1744"/>
                </a:lnTo>
                <a:lnTo>
                  <a:pt x="9649" y="1778"/>
                </a:lnTo>
                <a:lnTo>
                  <a:pt x="9752" y="1834"/>
                </a:lnTo>
                <a:lnTo>
                  <a:pt x="9771" y="1800"/>
                </a:lnTo>
                <a:close/>
                <a:moveTo>
                  <a:pt x="10285" y="2078"/>
                </a:moveTo>
                <a:lnTo>
                  <a:pt x="10182" y="2022"/>
                </a:lnTo>
                <a:lnTo>
                  <a:pt x="10164" y="2056"/>
                </a:lnTo>
                <a:lnTo>
                  <a:pt x="10267" y="2112"/>
                </a:lnTo>
                <a:lnTo>
                  <a:pt x="10285" y="2078"/>
                </a:lnTo>
                <a:close/>
                <a:moveTo>
                  <a:pt x="10457" y="2171"/>
                </a:moveTo>
                <a:lnTo>
                  <a:pt x="10354" y="2115"/>
                </a:lnTo>
                <a:lnTo>
                  <a:pt x="10335" y="2149"/>
                </a:lnTo>
                <a:lnTo>
                  <a:pt x="10438" y="2205"/>
                </a:lnTo>
                <a:lnTo>
                  <a:pt x="10457" y="2171"/>
                </a:lnTo>
                <a:close/>
                <a:moveTo>
                  <a:pt x="10628" y="2263"/>
                </a:moveTo>
                <a:lnTo>
                  <a:pt x="10525" y="2208"/>
                </a:lnTo>
                <a:lnTo>
                  <a:pt x="10507" y="2242"/>
                </a:lnTo>
                <a:lnTo>
                  <a:pt x="10610" y="2297"/>
                </a:lnTo>
                <a:lnTo>
                  <a:pt x="10628" y="2263"/>
                </a:lnTo>
                <a:close/>
                <a:moveTo>
                  <a:pt x="10800" y="2356"/>
                </a:moveTo>
                <a:lnTo>
                  <a:pt x="10697" y="2300"/>
                </a:lnTo>
                <a:lnTo>
                  <a:pt x="10678" y="2334"/>
                </a:lnTo>
                <a:lnTo>
                  <a:pt x="10781" y="2390"/>
                </a:lnTo>
                <a:lnTo>
                  <a:pt x="10800" y="2356"/>
                </a:lnTo>
                <a:close/>
                <a:moveTo>
                  <a:pt x="10971" y="2449"/>
                </a:moveTo>
                <a:lnTo>
                  <a:pt x="10868" y="2393"/>
                </a:lnTo>
                <a:lnTo>
                  <a:pt x="10850" y="2427"/>
                </a:lnTo>
                <a:lnTo>
                  <a:pt x="10953" y="2483"/>
                </a:lnTo>
                <a:lnTo>
                  <a:pt x="10971" y="2449"/>
                </a:lnTo>
                <a:close/>
                <a:moveTo>
                  <a:pt x="7370" y="502"/>
                </a:moveTo>
                <a:lnTo>
                  <a:pt x="7267" y="446"/>
                </a:lnTo>
                <a:lnTo>
                  <a:pt x="7248" y="481"/>
                </a:lnTo>
                <a:lnTo>
                  <a:pt x="7351" y="536"/>
                </a:lnTo>
                <a:lnTo>
                  <a:pt x="7370" y="502"/>
                </a:lnTo>
                <a:close/>
                <a:moveTo>
                  <a:pt x="7198" y="409"/>
                </a:moveTo>
                <a:lnTo>
                  <a:pt x="7095" y="354"/>
                </a:lnTo>
                <a:lnTo>
                  <a:pt x="7077" y="388"/>
                </a:lnTo>
                <a:lnTo>
                  <a:pt x="7180" y="443"/>
                </a:lnTo>
                <a:lnTo>
                  <a:pt x="7198" y="409"/>
                </a:lnTo>
                <a:close/>
                <a:moveTo>
                  <a:pt x="7027" y="317"/>
                </a:moveTo>
                <a:lnTo>
                  <a:pt x="6924" y="261"/>
                </a:lnTo>
                <a:lnTo>
                  <a:pt x="6905" y="295"/>
                </a:lnTo>
                <a:lnTo>
                  <a:pt x="7008" y="351"/>
                </a:lnTo>
                <a:lnTo>
                  <a:pt x="7027" y="317"/>
                </a:lnTo>
                <a:close/>
                <a:moveTo>
                  <a:pt x="7541" y="595"/>
                </a:moveTo>
                <a:lnTo>
                  <a:pt x="7438" y="539"/>
                </a:lnTo>
                <a:lnTo>
                  <a:pt x="7420" y="573"/>
                </a:lnTo>
                <a:lnTo>
                  <a:pt x="7523" y="629"/>
                </a:lnTo>
                <a:lnTo>
                  <a:pt x="7541" y="595"/>
                </a:lnTo>
                <a:close/>
                <a:moveTo>
                  <a:pt x="6855" y="224"/>
                </a:moveTo>
                <a:lnTo>
                  <a:pt x="6752" y="168"/>
                </a:lnTo>
                <a:lnTo>
                  <a:pt x="6734" y="202"/>
                </a:lnTo>
                <a:lnTo>
                  <a:pt x="6837" y="258"/>
                </a:lnTo>
                <a:lnTo>
                  <a:pt x="6855" y="224"/>
                </a:lnTo>
                <a:close/>
                <a:moveTo>
                  <a:pt x="7884" y="780"/>
                </a:moveTo>
                <a:lnTo>
                  <a:pt x="7781" y="725"/>
                </a:lnTo>
                <a:lnTo>
                  <a:pt x="7763" y="759"/>
                </a:lnTo>
                <a:lnTo>
                  <a:pt x="7866" y="814"/>
                </a:lnTo>
                <a:lnTo>
                  <a:pt x="7884" y="780"/>
                </a:lnTo>
                <a:close/>
                <a:moveTo>
                  <a:pt x="8570" y="1151"/>
                </a:moveTo>
                <a:lnTo>
                  <a:pt x="8467" y="1095"/>
                </a:lnTo>
                <a:lnTo>
                  <a:pt x="8449" y="1129"/>
                </a:lnTo>
                <a:lnTo>
                  <a:pt x="8552" y="1185"/>
                </a:lnTo>
                <a:lnTo>
                  <a:pt x="8570" y="1151"/>
                </a:lnTo>
                <a:close/>
                <a:moveTo>
                  <a:pt x="8742" y="1244"/>
                </a:moveTo>
                <a:lnTo>
                  <a:pt x="8639" y="1188"/>
                </a:lnTo>
                <a:lnTo>
                  <a:pt x="8620" y="1222"/>
                </a:lnTo>
                <a:lnTo>
                  <a:pt x="8723" y="1278"/>
                </a:lnTo>
                <a:lnTo>
                  <a:pt x="8742" y="1244"/>
                </a:lnTo>
                <a:close/>
                <a:moveTo>
                  <a:pt x="8399" y="1058"/>
                </a:moveTo>
                <a:lnTo>
                  <a:pt x="8296" y="1003"/>
                </a:lnTo>
                <a:lnTo>
                  <a:pt x="8277" y="1037"/>
                </a:lnTo>
                <a:lnTo>
                  <a:pt x="8380" y="1092"/>
                </a:lnTo>
                <a:lnTo>
                  <a:pt x="8399" y="1058"/>
                </a:lnTo>
                <a:close/>
                <a:moveTo>
                  <a:pt x="8056" y="873"/>
                </a:moveTo>
                <a:lnTo>
                  <a:pt x="7953" y="817"/>
                </a:lnTo>
                <a:lnTo>
                  <a:pt x="7934" y="851"/>
                </a:lnTo>
                <a:lnTo>
                  <a:pt x="8037" y="907"/>
                </a:lnTo>
                <a:lnTo>
                  <a:pt x="8056" y="873"/>
                </a:lnTo>
                <a:close/>
                <a:moveTo>
                  <a:pt x="7713" y="687"/>
                </a:moveTo>
                <a:lnTo>
                  <a:pt x="7610" y="632"/>
                </a:lnTo>
                <a:lnTo>
                  <a:pt x="7591" y="666"/>
                </a:lnTo>
                <a:lnTo>
                  <a:pt x="7694" y="722"/>
                </a:lnTo>
                <a:lnTo>
                  <a:pt x="7713" y="687"/>
                </a:lnTo>
                <a:close/>
                <a:moveTo>
                  <a:pt x="8810" y="1281"/>
                </a:moveTo>
                <a:lnTo>
                  <a:pt x="8792" y="1315"/>
                </a:lnTo>
                <a:lnTo>
                  <a:pt x="8895" y="1370"/>
                </a:lnTo>
                <a:lnTo>
                  <a:pt x="8913" y="1336"/>
                </a:lnTo>
                <a:lnTo>
                  <a:pt x="8810" y="1281"/>
                </a:lnTo>
                <a:close/>
                <a:moveTo>
                  <a:pt x="8227" y="965"/>
                </a:moveTo>
                <a:lnTo>
                  <a:pt x="8124" y="910"/>
                </a:lnTo>
                <a:lnTo>
                  <a:pt x="8106" y="944"/>
                </a:lnTo>
                <a:lnTo>
                  <a:pt x="8209" y="1000"/>
                </a:lnTo>
                <a:lnTo>
                  <a:pt x="8227" y="965"/>
                </a:lnTo>
                <a:close/>
                <a:moveTo>
                  <a:pt x="5748" y="531"/>
                </a:moveTo>
                <a:lnTo>
                  <a:pt x="5725" y="499"/>
                </a:lnTo>
                <a:lnTo>
                  <a:pt x="5632" y="565"/>
                </a:lnTo>
                <a:lnTo>
                  <a:pt x="5655" y="597"/>
                </a:lnTo>
                <a:lnTo>
                  <a:pt x="5748" y="531"/>
                </a:lnTo>
                <a:close/>
                <a:moveTo>
                  <a:pt x="5903" y="422"/>
                </a:moveTo>
                <a:lnTo>
                  <a:pt x="5880" y="390"/>
                </a:lnTo>
                <a:lnTo>
                  <a:pt x="5787" y="456"/>
                </a:lnTo>
                <a:lnTo>
                  <a:pt x="5810" y="487"/>
                </a:lnTo>
                <a:lnTo>
                  <a:pt x="5903" y="422"/>
                </a:lnTo>
                <a:close/>
                <a:moveTo>
                  <a:pt x="6190" y="171"/>
                </a:moveTo>
                <a:lnTo>
                  <a:pt x="6097" y="237"/>
                </a:lnTo>
                <a:lnTo>
                  <a:pt x="6120" y="269"/>
                </a:lnTo>
                <a:lnTo>
                  <a:pt x="6213" y="203"/>
                </a:lnTo>
                <a:lnTo>
                  <a:pt x="6190" y="171"/>
                </a:lnTo>
                <a:close/>
                <a:moveTo>
                  <a:pt x="6058" y="312"/>
                </a:moveTo>
                <a:lnTo>
                  <a:pt x="6035" y="280"/>
                </a:lnTo>
                <a:lnTo>
                  <a:pt x="5942" y="346"/>
                </a:lnTo>
                <a:lnTo>
                  <a:pt x="5965" y="378"/>
                </a:lnTo>
                <a:lnTo>
                  <a:pt x="6058" y="312"/>
                </a:lnTo>
                <a:close/>
                <a:moveTo>
                  <a:pt x="358" y="3522"/>
                </a:moveTo>
                <a:lnTo>
                  <a:pt x="322" y="3537"/>
                </a:lnTo>
                <a:lnTo>
                  <a:pt x="367" y="3646"/>
                </a:lnTo>
                <a:lnTo>
                  <a:pt x="403" y="3631"/>
                </a:lnTo>
                <a:lnTo>
                  <a:pt x="358" y="3522"/>
                </a:lnTo>
                <a:close/>
                <a:moveTo>
                  <a:pt x="292" y="3465"/>
                </a:moveTo>
                <a:lnTo>
                  <a:pt x="328" y="3450"/>
                </a:lnTo>
                <a:lnTo>
                  <a:pt x="283" y="3341"/>
                </a:lnTo>
                <a:lnTo>
                  <a:pt x="247" y="3356"/>
                </a:lnTo>
                <a:lnTo>
                  <a:pt x="292" y="3465"/>
                </a:lnTo>
                <a:close/>
                <a:moveTo>
                  <a:pt x="133" y="2979"/>
                </a:moveTo>
                <a:lnTo>
                  <a:pt x="97" y="2994"/>
                </a:lnTo>
                <a:lnTo>
                  <a:pt x="142" y="3103"/>
                </a:lnTo>
                <a:lnTo>
                  <a:pt x="178" y="3088"/>
                </a:lnTo>
                <a:lnTo>
                  <a:pt x="133" y="2979"/>
                </a:lnTo>
                <a:close/>
                <a:moveTo>
                  <a:pt x="441" y="3827"/>
                </a:moveTo>
                <a:lnTo>
                  <a:pt x="477" y="3812"/>
                </a:lnTo>
                <a:lnTo>
                  <a:pt x="433" y="3704"/>
                </a:lnTo>
                <a:lnTo>
                  <a:pt x="397" y="3718"/>
                </a:lnTo>
                <a:lnTo>
                  <a:pt x="441" y="3827"/>
                </a:lnTo>
                <a:close/>
                <a:moveTo>
                  <a:pt x="253" y="3269"/>
                </a:moveTo>
                <a:lnTo>
                  <a:pt x="208" y="3160"/>
                </a:lnTo>
                <a:lnTo>
                  <a:pt x="172" y="3175"/>
                </a:lnTo>
                <a:lnTo>
                  <a:pt x="217" y="3284"/>
                </a:lnTo>
                <a:lnTo>
                  <a:pt x="253" y="3269"/>
                </a:lnTo>
                <a:close/>
                <a:moveTo>
                  <a:pt x="666" y="4370"/>
                </a:moveTo>
                <a:lnTo>
                  <a:pt x="702" y="4355"/>
                </a:lnTo>
                <a:lnTo>
                  <a:pt x="657" y="4247"/>
                </a:lnTo>
                <a:lnTo>
                  <a:pt x="621" y="4262"/>
                </a:lnTo>
                <a:lnTo>
                  <a:pt x="666" y="4370"/>
                </a:lnTo>
                <a:close/>
                <a:moveTo>
                  <a:pt x="507" y="3885"/>
                </a:moveTo>
                <a:lnTo>
                  <a:pt x="471" y="3900"/>
                </a:lnTo>
                <a:lnTo>
                  <a:pt x="516" y="4008"/>
                </a:lnTo>
                <a:lnTo>
                  <a:pt x="552" y="3993"/>
                </a:lnTo>
                <a:lnTo>
                  <a:pt x="507" y="3885"/>
                </a:lnTo>
                <a:close/>
                <a:moveTo>
                  <a:pt x="0" y="2656"/>
                </a:moveTo>
                <a:lnTo>
                  <a:pt x="0" y="2737"/>
                </a:lnTo>
                <a:lnTo>
                  <a:pt x="29" y="2725"/>
                </a:lnTo>
                <a:lnTo>
                  <a:pt x="0" y="2656"/>
                </a:lnTo>
                <a:close/>
                <a:moveTo>
                  <a:pt x="68" y="2921"/>
                </a:moveTo>
                <a:lnTo>
                  <a:pt x="103" y="2907"/>
                </a:lnTo>
                <a:lnTo>
                  <a:pt x="59" y="2798"/>
                </a:lnTo>
                <a:lnTo>
                  <a:pt x="23" y="2813"/>
                </a:lnTo>
                <a:lnTo>
                  <a:pt x="68" y="2921"/>
                </a:lnTo>
                <a:close/>
                <a:moveTo>
                  <a:pt x="627" y="4174"/>
                </a:moveTo>
                <a:lnTo>
                  <a:pt x="582" y="4066"/>
                </a:lnTo>
                <a:lnTo>
                  <a:pt x="546" y="4081"/>
                </a:lnTo>
                <a:lnTo>
                  <a:pt x="591" y="4189"/>
                </a:lnTo>
                <a:lnTo>
                  <a:pt x="627" y="4174"/>
                </a:lnTo>
                <a:close/>
                <a:moveTo>
                  <a:pt x="741" y="4551"/>
                </a:moveTo>
                <a:lnTo>
                  <a:pt x="776" y="4536"/>
                </a:lnTo>
                <a:lnTo>
                  <a:pt x="732" y="4428"/>
                </a:lnTo>
                <a:lnTo>
                  <a:pt x="696" y="4443"/>
                </a:lnTo>
                <a:lnTo>
                  <a:pt x="741" y="4551"/>
                </a:lnTo>
                <a:close/>
                <a:moveTo>
                  <a:pt x="13042" y="17622"/>
                </a:moveTo>
                <a:lnTo>
                  <a:pt x="13050" y="17660"/>
                </a:lnTo>
                <a:lnTo>
                  <a:pt x="13162" y="17636"/>
                </a:lnTo>
                <a:lnTo>
                  <a:pt x="13154" y="17598"/>
                </a:lnTo>
                <a:lnTo>
                  <a:pt x="13042" y="17622"/>
                </a:lnTo>
                <a:close/>
                <a:moveTo>
                  <a:pt x="12855" y="17662"/>
                </a:moveTo>
                <a:lnTo>
                  <a:pt x="12863" y="17700"/>
                </a:lnTo>
                <a:lnTo>
                  <a:pt x="12976" y="17676"/>
                </a:lnTo>
                <a:lnTo>
                  <a:pt x="12968" y="17638"/>
                </a:lnTo>
                <a:lnTo>
                  <a:pt x="12855" y="17662"/>
                </a:lnTo>
                <a:close/>
                <a:moveTo>
                  <a:pt x="12669" y="17702"/>
                </a:moveTo>
                <a:lnTo>
                  <a:pt x="12677" y="17740"/>
                </a:lnTo>
                <a:lnTo>
                  <a:pt x="12789" y="17716"/>
                </a:lnTo>
                <a:lnTo>
                  <a:pt x="12781" y="17678"/>
                </a:lnTo>
                <a:lnTo>
                  <a:pt x="12669" y="17702"/>
                </a:lnTo>
                <a:close/>
                <a:moveTo>
                  <a:pt x="12595" y="17717"/>
                </a:moveTo>
                <a:lnTo>
                  <a:pt x="12511" y="17735"/>
                </a:lnTo>
                <a:cubicBezTo>
                  <a:pt x="12492" y="17669"/>
                  <a:pt x="12445" y="17615"/>
                  <a:pt x="12383" y="17587"/>
                </a:cubicBezTo>
                <a:lnTo>
                  <a:pt x="12409" y="17546"/>
                </a:lnTo>
                <a:lnTo>
                  <a:pt x="12376" y="17525"/>
                </a:lnTo>
                <a:lnTo>
                  <a:pt x="12346" y="17573"/>
                </a:lnTo>
                <a:cubicBezTo>
                  <a:pt x="12326" y="17568"/>
                  <a:pt x="12306" y="17565"/>
                  <a:pt x="12285" y="17565"/>
                </a:cubicBezTo>
                <a:cubicBezTo>
                  <a:pt x="12155" y="17565"/>
                  <a:pt x="12050" y="17670"/>
                  <a:pt x="12050" y="17800"/>
                </a:cubicBezTo>
                <a:cubicBezTo>
                  <a:pt x="12050" y="17805"/>
                  <a:pt x="12050" y="17810"/>
                  <a:pt x="12051" y="17815"/>
                </a:cubicBezTo>
                <a:lnTo>
                  <a:pt x="11943" y="17833"/>
                </a:lnTo>
                <a:lnTo>
                  <a:pt x="11949" y="17872"/>
                </a:lnTo>
                <a:lnTo>
                  <a:pt x="12056" y="17853"/>
                </a:lnTo>
                <a:cubicBezTo>
                  <a:pt x="12080" y="17957"/>
                  <a:pt x="12173" y="18035"/>
                  <a:pt x="12285" y="18035"/>
                </a:cubicBezTo>
                <a:cubicBezTo>
                  <a:pt x="12415" y="18035"/>
                  <a:pt x="12520" y="17930"/>
                  <a:pt x="12520" y="17800"/>
                </a:cubicBezTo>
                <a:cubicBezTo>
                  <a:pt x="12520" y="17791"/>
                  <a:pt x="12519" y="17782"/>
                  <a:pt x="12518" y="17773"/>
                </a:cubicBezTo>
                <a:lnTo>
                  <a:pt x="12603" y="17755"/>
                </a:lnTo>
                <a:lnTo>
                  <a:pt x="12595" y="17717"/>
                </a:lnTo>
                <a:close/>
                <a:moveTo>
                  <a:pt x="13974" y="17424"/>
                </a:moveTo>
                <a:lnTo>
                  <a:pt x="13982" y="17462"/>
                </a:lnTo>
                <a:lnTo>
                  <a:pt x="14095" y="17438"/>
                </a:lnTo>
                <a:lnTo>
                  <a:pt x="14087" y="17400"/>
                </a:lnTo>
                <a:lnTo>
                  <a:pt x="13974" y="17424"/>
                </a:lnTo>
                <a:close/>
                <a:moveTo>
                  <a:pt x="14161" y="17384"/>
                </a:moveTo>
                <a:lnTo>
                  <a:pt x="14169" y="17422"/>
                </a:lnTo>
                <a:lnTo>
                  <a:pt x="14281" y="17398"/>
                </a:lnTo>
                <a:lnTo>
                  <a:pt x="14273" y="17360"/>
                </a:lnTo>
                <a:lnTo>
                  <a:pt x="14161" y="17384"/>
                </a:lnTo>
                <a:close/>
                <a:moveTo>
                  <a:pt x="13788" y="17464"/>
                </a:moveTo>
                <a:lnTo>
                  <a:pt x="13796" y="17502"/>
                </a:lnTo>
                <a:lnTo>
                  <a:pt x="13908" y="17478"/>
                </a:lnTo>
                <a:lnTo>
                  <a:pt x="13900" y="17440"/>
                </a:lnTo>
                <a:lnTo>
                  <a:pt x="13788" y="17464"/>
                </a:lnTo>
                <a:close/>
                <a:moveTo>
                  <a:pt x="13601" y="17503"/>
                </a:moveTo>
                <a:lnTo>
                  <a:pt x="13609" y="17541"/>
                </a:lnTo>
                <a:lnTo>
                  <a:pt x="13722" y="17517"/>
                </a:lnTo>
                <a:lnTo>
                  <a:pt x="13714" y="17479"/>
                </a:lnTo>
                <a:lnTo>
                  <a:pt x="13601" y="17503"/>
                </a:lnTo>
                <a:close/>
                <a:moveTo>
                  <a:pt x="13228" y="17583"/>
                </a:moveTo>
                <a:lnTo>
                  <a:pt x="13236" y="17621"/>
                </a:lnTo>
                <a:lnTo>
                  <a:pt x="13349" y="17597"/>
                </a:lnTo>
                <a:lnTo>
                  <a:pt x="13341" y="17559"/>
                </a:lnTo>
                <a:lnTo>
                  <a:pt x="13228" y="17583"/>
                </a:lnTo>
                <a:close/>
                <a:moveTo>
                  <a:pt x="13415" y="17543"/>
                </a:moveTo>
                <a:lnTo>
                  <a:pt x="13423" y="17581"/>
                </a:lnTo>
                <a:lnTo>
                  <a:pt x="13535" y="17557"/>
                </a:lnTo>
                <a:lnTo>
                  <a:pt x="13527" y="17519"/>
                </a:lnTo>
                <a:lnTo>
                  <a:pt x="13415" y="17543"/>
                </a:lnTo>
                <a:close/>
                <a:moveTo>
                  <a:pt x="16359" y="11243"/>
                </a:moveTo>
                <a:lnTo>
                  <a:pt x="16297" y="11342"/>
                </a:lnTo>
                <a:lnTo>
                  <a:pt x="16329" y="11363"/>
                </a:lnTo>
                <a:lnTo>
                  <a:pt x="16392" y="11263"/>
                </a:lnTo>
                <a:lnTo>
                  <a:pt x="16359" y="11243"/>
                </a:lnTo>
                <a:close/>
                <a:moveTo>
                  <a:pt x="14368" y="14384"/>
                </a:moveTo>
                <a:lnTo>
                  <a:pt x="14305" y="14483"/>
                </a:lnTo>
                <a:lnTo>
                  <a:pt x="14338" y="14504"/>
                </a:lnTo>
                <a:lnTo>
                  <a:pt x="14401" y="14405"/>
                </a:lnTo>
                <a:lnTo>
                  <a:pt x="14368" y="14384"/>
                </a:lnTo>
                <a:close/>
                <a:moveTo>
                  <a:pt x="16224" y="11528"/>
                </a:moveTo>
                <a:lnTo>
                  <a:pt x="16287" y="11429"/>
                </a:lnTo>
                <a:lnTo>
                  <a:pt x="16254" y="11408"/>
                </a:lnTo>
                <a:lnTo>
                  <a:pt x="16192" y="11507"/>
                </a:lnTo>
                <a:lnTo>
                  <a:pt x="16224" y="11528"/>
                </a:lnTo>
                <a:close/>
                <a:moveTo>
                  <a:pt x="14515" y="14152"/>
                </a:moveTo>
                <a:lnTo>
                  <a:pt x="14547" y="14173"/>
                </a:lnTo>
                <a:lnTo>
                  <a:pt x="14610" y="14074"/>
                </a:lnTo>
                <a:lnTo>
                  <a:pt x="14577" y="14053"/>
                </a:lnTo>
                <a:lnTo>
                  <a:pt x="14515" y="14152"/>
                </a:lnTo>
                <a:close/>
                <a:moveTo>
                  <a:pt x="14410" y="14318"/>
                </a:moveTo>
                <a:lnTo>
                  <a:pt x="14443" y="14338"/>
                </a:lnTo>
                <a:lnTo>
                  <a:pt x="14505" y="14239"/>
                </a:lnTo>
                <a:lnTo>
                  <a:pt x="14473" y="14219"/>
                </a:lnTo>
                <a:lnTo>
                  <a:pt x="14410" y="14318"/>
                </a:lnTo>
                <a:close/>
                <a:moveTo>
                  <a:pt x="14200" y="14648"/>
                </a:moveTo>
                <a:lnTo>
                  <a:pt x="14233" y="14669"/>
                </a:lnTo>
                <a:lnTo>
                  <a:pt x="14296" y="14570"/>
                </a:lnTo>
                <a:lnTo>
                  <a:pt x="14263" y="14549"/>
                </a:lnTo>
                <a:lnTo>
                  <a:pt x="14200" y="14648"/>
                </a:lnTo>
                <a:close/>
                <a:moveTo>
                  <a:pt x="16497" y="11098"/>
                </a:moveTo>
                <a:lnTo>
                  <a:pt x="16464" y="11077"/>
                </a:lnTo>
                <a:lnTo>
                  <a:pt x="16401" y="11176"/>
                </a:lnTo>
                <a:lnTo>
                  <a:pt x="16434" y="11197"/>
                </a:lnTo>
                <a:lnTo>
                  <a:pt x="16497" y="11098"/>
                </a:lnTo>
                <a:close/>
                <a:moveTo>
                  <a:pt x="14158" y="14715"/>
                </a:moveTo>
                <a:lnTo>
                  <a:pt x="14095" y="14814"/>
                </a:lnTo>
                <a:lnTo>
                  <a:pt x="14128" y="14834"/>
                </a:lnTo>
                <a:lnTo>
                  <a:pt x="14191" y="14735"/>
                </a:lnTo>
                <a:lnTo>
                  <a:pt x="14158" y="14715"/>
                </a:lnTo>
                <a:close/>
                <a:moveTo>
                  <a:pt x="16150" y="11573"/>
                </a:moveTo>
                <a:lnTo>
                  <a:pt x="16087" y="11672"/>
                </a:lnTo>
                <a:lnTo>
                  <a:pt x="16120" y="11693"/>
                </a:lnTo>
                <a:lnTo>
                  <a:pt x="16182" y="11594"/>
                </a:lnTo>
                <a:lnTo>
                  <a:pt x="16150" y="11573"/>
                </a:lnTo>
                <a:close/>
                <a:moveTo>
                  <a:pt x="16602" y="10933"/>
                </a:moveTo>
                <a:lnTo>
                  <a:pt x="16569" y="10912"/>
                </a:lnTo>
                <a:lnTo>
                  <a:pt x="16506" y="11011"/>
                </a:lnTo>
                <a:lnTo>
                  <a:pt x="16539" y="11032"/>
                </a:lnTo>
                <a:lnTo>
                  <a:pt x="16602" y="10933"/>
                </a:lnTo>
                <a:close/>
                <a:moveTo>
                  <a:pt x="15700" y="12354"/>
                </a:moveTo>
                <a:lnTo>
                  <a:pt x="15763" y="12255"/>
                </a:lnTo>
                <a:lnTo>
                  <a:pt x="15730" y="12235"/>
                </a:lnTo>
                <a:lnTo>
                  <a:pt x="15668" y="12334"/>
                </a:lnTo>
                <a:lnTo>
                  <a:pt x="15700" y="12354"/>
                </a:lnTo>
                <a:close/>
                <a:moveTo>
                  <a:pt x="15658" y="12421"/>
                </a:moveTo>
                <a:lnTo>
                  <a:pt x="15626" y="12400"/>
                </a:lnTo>
                <a:lnTo>
                  <a:pt x="15563" y="12499"/>
                </a:lnTo>
                <a:lnTo>
                  <a:pt x="15596" y="12520"/>
                </a:lnTo>
                <a:lnTo>
                  <a:pt x="15658" y="12421"/>
                </a:lnTo>
                <a:close/>
                <a:moveTo>
                  <a:pt x="15134" y="13247"/>
                </a:moveTo>
                <a:lnTo>
                  <a:pt x="15101" y="13227"/>
                </a:lnTo>
                <a:lnTo>
                  <a:pt x="15039" y="13326"/>
                </a:lnTo>
                <a:lnTo>
                  <a:pt x="15072" y="13346"/>
                </a:lnTo>
                <a:lnTo>
                  <a:pt x="15134" y="13247"/>
                </a:lnTo>
                <a:close/>
                <a:moveTo>
                  <a:pt x="15029" y="13413"/>
                </a:moveTo>
                <a:lnTo>
                  <a:pt x="14997" y="13392"/>
                </a:lnTo>
                <a:lnTo>
                  <a:pt x="14934" y="13491"/>
                </a:lnTo>
                <a:lnTo>
                  <a:pt x="14967" y="13512"/>
                </a:lnTo>
                <a:lnTo>
                  <a:pt x="15029" y="13413"/>
                </a:lnTo>
                <a:close/>
                <a:moveTo>
                  <a:pt x="16015" y="11858"/>
                </a:moveTo>
                <a:lnTo>
                  <a:pt x="16078" y="11759"/>
                </a:lnTo>
                <a:lnTo>
                  <a:pt x="16045" y="11739"/>
                </a:lnTo>
                <a:lnTo>
                  <a:pt x="15982" y="11838"/>
                </a:lnTo>
                <a:lnTo>
                  <a:pt x="16015" y="11858"/>
                </a:lnTo>
                <a:close/>
                <a:moveTo>
                  <a:pt x="15206" y="13061"/>
                </a:moveTo>
                <a:lnTo>
                  <a:pt x="15144" y="13160"/>
                </a:lnTo>
                <a:lnTo>
                  <a:pt x="15176" y="13181"/>
                </a:lnTo>
                <a:lnTo>
                  <a:pt x="15239" y="13082"/>
                </a:lnTo>
                <a:lnTo>
                  <a:pt x="15206" y="13061"/>
                </a:lnTo>
                <a:close/>
                <a:moveTo>
                  <a:pt x="15458" y="12664"/>
                </a:moveTo>
                <a:lnTo>
                  <a:pt x="15491" y="12685"/>
                </a:lnTo>
                <a:lnTo>
                  <a:pt x="15554" y="12586"/>
                </a:lnTo>
                <a:lnTo>
                  <a:pt x="15521" y="12565"/>
                </a:lnTo>
                <a:lnTo>
                  <a:pt x="15458" y="12664"/>
                </a:lnTo>
                <a:close/>
                <a:moveTo>
                  <a:pt x="14652" y="14008"/>
                </a:moveTo>
                <a:lnTo>
                  <a:pt x="14715" y="13909"/>
                </a:lnTo>
                <a:lnTo>
                  <a:pt x="14682" y="13888"/>
                </a:lnTo>
                <a:lnTo>
                  <a:pt x="14619" y="13987"/>
                </a:lnTo>
                <a:lnTo>
                  <a:pt x="14652" y="14008"/>
                </a:lnTo>
                <a:close/>
                <a:moveTo>
                  <a:pt x="15877" y="12003"/>
                </a:moveTo>
                <a:lnTo>
                  <a:pt x="15910" y="12024"/>
                </a:lnTo>
                <a:lnTo>
                  <a:pt x="15973" y="11925"/>
                </a:lnTo>
                <a:lnTo>
                  <a:pt x="15940" y="11904"/>
                </a:lnTo>
                <a:lnTo>
                  <a:pt x="15877" y="12003"/>
                </a:lnTo>
                <a:close/>
                <a:moveTo>
                  <a:pt x="14724" y="13822"/>
                </a:moveTo>
                <a:lnTo>
                  <a:pt x="14757" y="13842"/>
                </a:lnTo>
                <a:lnTo>
                  <a:pt x="14820" y="13743"/>
                </a:lnTo>
                <a:lnTo>
                  <a:pt x="14787" y="13723"/>
                </a:lnTo>
                <a:lnTo>
                  <a:pt x="14724" y="13822"/>
                </a:lnTo>
                <a:close/>
                <a:moveTo>
                  <a:pt x="14862" y="13677"/>
                </a:moveTo>
                <a:lnTo>
                  <a:pt x="14925" y="13578"/>
                </a:lnTo>
                <a:lnTo>
                  <a:pt x="14892" y="13557"/>
                </a:lnTo>
                <a:lnTo>
                  <a:pt x="14829" y="13656"/>
                </a:lnTo>
                <a:lnTo>
                  <a:pt x="14862" y="13677"/>
                </a:lnTo>
                <a:close/>
                <a:moveTo>
                  <a:pt x="15344" y="12917"/>
                </a:moveTo>
                <a:lnTo>
                  <a:pt x="15311" y="12896"/>
                </a:lnTo>
                <a:lnTo>
                  <a:pt x="15248" y="12995"/>
                </a:lnTo>
                <a:lnTo>
                  <a:pt x="15281" y="13016"/>
                </a:lnTo>
                <a:lnTo>
                  <a:pt x="15344" y="12917"/>
                </a:lnTo>
                <a:close/>
                <a:moveTo>
                  <a:pt x="15772" y="12168"/>
                </a:moveTo>
                <a:lnTo>
                  <a:pt x="15805" y="12189"/>
                </a:lnTo>
                <a:lnTo>
                  <a:pt x="15868" y="12090"/>
                </a:lnTo>
                <a:lnTo>
                  <a:pt x="15835" y="12069"/>
                </a:lnTo>
                <a:lnTo>
                  <a:pt x="15772" y="12168"/>
                </a:lnTo>
                <a:close/>
                <a:moveTo>
                  <a:pt x="15416" y="12731"/>
                </a:moveTo>
                <a:lnTo>
                  <a:pt x="15353" y="12830"/>
                </a:lnTo>
                <a:lnTo>
                  <a:pt x="15386" y="12850"/>
                </a:lnTo>
                <a:lnTo>
                  <a:pt x="15449" y="12751"/>
                </a:lnTo>
                <a:lnTo>
                  <a:pt x="15416" y="12731"/>
                </a:lnTo>
                <a:close/>
                <a:moveTo>
                  <a:pt x="12523" y="17294"/>
                </a:moveTo>
                <a:lnTo>
                  <a:pt x="12556" y="17314"/>
                </a:lnTo>
                <a:lnTo>
                  <a:pt x="12619" y="17215"/>
                </a:lnTo>
                <a:lnTo>
                  <a:pt x="12586" y="17195"/>
                </a:lnTo>
                <a:lnTo>
                  <a:pt x="12523" y="17294"/>
                </a:lnTo>
                <a:close/>
                <a:moveTo>
                  <a:pt x="12691" y="17029"/>
                </a:moveTo>
                <a:lnTo>
                  <a:pt x="12628" y="17128"/>
                </a:lnTo>
                <a:lnTo>
                  <a:pt x="12661" y="17149"/>
                </a:lnTo>
                <a:lnTo>
                  <a:pt x="12723" y="17050"/>
                </a:lnTo>
                <a:lnTo>
                  <a:pt x="12691" y="17029"/>
                </a:lnTo>
                <a:close/>
                <a:moveTo>
                  <a:pt x="12733" y="16963"/>
                </a:moveTo>
                <a:lnTo>
                  <a:pt x="12765" y="16984"/>
                </a:lnTo>
                <a:lnTo>
                  <a:pt x="12828" y="16885"/>
                </a:lnTo>
                <a:lnTo>
                  <a:pt x="12796" y="16864"/>
                </a:lnTo>
                <a:lnTo>
                  <a:pt x="12733" y="16963"/>
                </a:lnTo>
                <a:close/>
                <a:moveTo>
                  <a:pt x="12514" y="17381"/>
                </a:moveTo>
                <a:lnTo>
                  <a:pt x="12481" y="17360"/>
                </a:lnTo>
                <a:lnTo>
                  <a:pt x="12418" y="17459"/>
                </a:lnTo>
                <a:lnTo>
                  <a:pt x="12451" y="17480"/>
                </a:lnTo>
                <a:lnTo>
                  <a:pt x="12514" y="17381"/>
                </a:lnTo>
                <a:close/>
                <a:moveTo>
                  <a:pt x="13949" y="15045"/>
                </a:moveTo>
                <a:lnTo>
                  <a:pt x="13886" y="15144"/>
                </a:lnTo>
                <a:lnTo>
                  <a:pt x="13918" y="15165"/>
                </a:lnTo>
                <a:lnTo>
                  <a:pt x="13981" y="15066"/>
                </a:lnTo>
                <a:lnTo>
                  <a:pt x="13949" y="15045"/>
                </a:lnTo>
                <a:close/>
                <a:moveTo>
                  <a:pt x="14023" y="15000"/>
                </a:moveTo>
                <a:lnTo>
                  <a:pt x="14086" y="14901"/>
                </a:lnTo>
                <a:lnTo>
                  <a:pt x="14053" y="14880"/>
                </a:lnTo>
                <a:lnTo>
                  <a:pt x="13991" y="14979"/>
                </a:lnTo>
                <a:lnTo>
                  <a:pt x="14023" y="15000"/>
                </a:lnTo>
                <a:close/>
                <a:moveTo>
                  <a:pt x="13143" y="16389"/>
                </a:moveTo>
                <a:lnTo>
                  <a:pt x="13110" y="16368"/>
                </a:lnTo>
                <a:lnTo>
                  <a:pt x="13047" y="16467"/>
                </a:lnTo>
                <a:lnTo>
                  <a:pt x="13080" y="16488"/>
                </a:lnTo>
                <a:lnTo>
                  <a:pt x="13143" y="16389"/>
                </a:lnTo>
                <a:close/>
                <a:moveTo>
                  <a:pt x="13667" y="15562"/>
                </a:moveTo>
                <a:lnTo>
                  <a:pt x="13634" y="15541"/>
                </a:lnTo>
                <a:lnTo>
                  <a:pt x="13571" y="15640"/>
                </a:lnTo>
                <a:lnTo>
                  <a:pt x="13604" y="15661"/>
                </a:lnTo>
                <a:lnTo>
                  <a:pt x="13667" y="15562"/>
                </a:lnTo>
                <a:close/>
                <a:moveTo>
                  <a:pt x="13466" y="15806"/>
                </a:moveTo>
                <a:lnTo>
                  <a:pt x="13499" y="15826"/>
                </a:lnTo>
                <a:lnTo>
                  <a:pt x="13562" y="15727"/>
                </a:lnTo>
                <a:lnTo>
                  <a:pt x="13529" y="15707"/>
                </a:lnTo>
                <a:lnTo>
                  <a:pt x="13466" y="15806"/>
                </a:lnTo>
                <a:close/>
                <a:moveTo>
                  <a:pt x="13876" y="15231"/>
                </a:moveTo>
                <a:lnTo>
                  <a:pt x="13844" y="15211"/>
                </a:lnTo>
                <a:lnTo>
                  <a:pt x="13781" y="15310"/>
                </a:lnTo>
                <a:lnTo>
                  <a:pt x="13814" y="15330"/>
                </a:lnTo>
                <a:lnTo>
                  <a:pt x="13876" y="15231"/>
                </a:lnTo>
                <a:close/>
                <a:moveTo>
                  <a:pt x="13676" y="15475"/>
                </a:moveTo>
                <a:lnTo>
                  <a:pt x="13709" y="15496"/>
                </a:lnTo>
                <a:lnTo>
                  <a:pt x="13772" y="15397"/>
                </a:lnTo>
                <a:lnTo>
                  <a:pt x="13739" y="15376"/>
                </a:lnTo>
                <a:lnTo>
                  <a:pt x="13676" y="15475"/>
                </a:lnTo>
                <a:close/>
                <a:moveTo>
                  <a:pt x="12942" y="16632"/>
                </a:moveTo>
                <a:lnTo>
                  <a:pt x="12975" y="16653"/>
                </a:lnTo>
                <a:lnTo>
                  <a:pt x="13038" y="16554"/>
                </a:lnTo>
                <a:lnTo>
                  <a:pt x="13005" y="16533"/>
                </a:lnTo>
                <a:lnTo>
                  <a:pt x="12942" y="16632"/>
                </a:lnTo>
                <a:close/>
                <a:moveTo>
                  <a:pt x="13257" y="16136"/>
                </a:moveTo>
                <a:lnTo>
                  <a:pt x="13290" y="16157"/>
                </a:lnTo>
                <a:lnTo>
                  <a:pt x="13352" y="16058"/>
                </a:lnTo>
                <a:lnTo>
                  <a:pt x="13320" y="16037"/>
                </a:lnTo>
                <a:lnTo>
                  <a:pt x="13257" y="16136"/>
                </a:lnTo>
                <a:close/>
                <a:moveTo>
                  <a:pt x="12933" y="16719"/>
                </a:moveTo>
                <a:lnTo>
                  <a:pt x="12900" y="16699"/>
                </a:lnTo>
                <a:lnTo>
                  <a:pt x="12837" y="16798"/>
                </a:lnTo>
                <a:lnTo>
                  <a:pt x="12870" y="16818"/>
                </a:lnTo>
                <a:lnTo>
                  <a:pt x="12933" y="16719"/>
                </a:lnTo>
                <a:close/>
                <a:moveTo>
                  <a:pt x="13215" y="16203"/>
                </a:moveTo>
                <a:lnTo>
                  <a:pt x="13152" y="16302"/>
                </a:lnTo>
                <a:lnTo>
                  <a:pt x="13185" y="16322"/>
                </a:lnTo>
                <a:lnTo>
                  <a:pt x="13248" y="16223"/>
                </a:lnTo>
                <a:lnTo>
                  <a:pt x="13215" y="16203"/>
                </a:lnTo>
                <a:close/>
                <a:moveTo>
                  <a:pt x="13424" y="15872"/>
                </a:moveTo>
                <a:lnTo>
                  <a:pt x="13362" y="15971"/>
                </a:lnTo>
                <a:lnTo>
                  <a:pt x="13394" y="15992"/>
                </a:lnTo>
                <a:lnTo>
                  <a:pt x="13457" y="15893"/>
                </a:lnTo>
                <a:lnTo>
                  <a:pt x="13424" y="15872"/>
                </a:lnTo>
                <a:close/>
                <a:moveTo>
                  <a:pt x="22398" y="14485"/>
                </a:moveTo>
                <a:lnTo>
                  <a:pt x="22436" y="14494"/>
                </a:lnTo>
                <a:lnTo>
                  <a:pt x="22463" y="14380"/>
                </a:lnTo>
                <a:lnTo>
                  <a:pt x="22425" y="14371"/>
                </a:lnTo>
                <a:lnTo>
                  <a:pt x="22398" y="14485"/>
                </a:lnTo>
                <a:close/>
                <a:moveTo>
                  <a:pt x="22353" y="14676"/>
                </a:moveTo>
                <a:lnTo>
                  <a:pt x="22391" y="14684"/>
                </a:lnTo>
                <a:lnTo>
                  <a:pt x="22418" y="14570"/>
                </a:lnTo>
                <a:lnTo>
                  <a:pt x="22380" y="14561"/>
                </a:lnTo>
                <a:lnTo>
                  <a:pt x="22353" y="14676"/>
                </a:lnTo>
                <a:close/>
                <a:moveTo>
                  <a:pt x="22508" y="14189"/>
                </a:moveTo>
                <a:lnTo>
                  <a:pt x="22470" y="14180"/>
                </a:lnTo>
                <a:lnTo>
                  <a:pt x="22443" y="14294"/>
                </a:lnTo>
                <a:lnTo>
                  <a:pt x="22481" y="14303"/>
                </a:lnTo>
                <a:lnTo>
                  <a:pt x="22508" y="14189"/>
                </a:lnTo>
                <a:close/>
                <a:moveTo>
                  <a:pt x="22533" y="13913"/>
                </a:moveTo>
                <a:lnTo>
                  <a:pt x="22571" y="13922"/>
                </a:lnTo>
                <a:lnTo>
                  <a:pt x="22598" y="13808"/>
                </a:lnTo>
                <a:lnTo>
                  <a:pt x="22560" y="13799"/>
                </a:lnTo>
                <a:lnTo>
                  <a:pt x="22533" y="13913"/>
                </a:lnTo>
                <a:close/>
                <a:moveTo>
                  <a:pt x="22553" y="13998"/>
                </a:moveTo>
                <a:lnTo>
                  <a:pt x="22515" y="13989"/>
                </a:lnTo>
                <a:lnTo>
                  <a:pt x="22488" y="14104"/>
                </a:lnTo>
                <a:lnTo>
                  <a:pt x="22526" y="14113"/>
                </a:lnTo>
                <a:lnTo>
                  <a:pt x="22553" y="13998"/>
                </a:lnTo>
                <a:close/>
                <a:moveTo>
                  <a:pt x="22373" y="14761"/>
                </a:moveTo>
                <a:lnTo>
                  <a:pt x="22335" y="14752"/>
                </a:lnTo>
                <a:lnTo>
                  <a:pt x="22308" y="14866"/>
                </a:lnTo>
                <a:lnTo>
                  <a:pt x="22346" y="14875"/>
                </a:lnTo>
                <a:lnTo>
                  <a:pt x="22373" y="14761"/>
                </a:lnTo>
                <a:close/>
                <a:moveTo>
                  <a:pt x="22579" y="13722"/>
                </a:moveTo>
                <a:lnTo>
                  <a:pt x="22616" y="13731"/>
                </a:lnTo>
                <a:lnTo>
                  <a:pt x="22643" y="13617"/>
                </a:lnTo>
                <a:lnTo>
                  <a:pt x="22606" y="13608"/>
                </a:lnTo>
                <a:lnTo>
                  <a:pt x="22579" y="13722"/>
                </a:lnTo>
                <a:close/>
                <a:moveTo>
                  <a:pt x="22328" y="14951"/>
                </a:moveTo>
                <a:lnTo>
                  <a:pt x="22290" y="14943"/>
                </a:lnTo>
                <a:lnTo>
                  <a:pt x="22263" y="15057"/>
                </a:lnTo>
                <a:lnTo>
                  <a:pt x="22301" y="15066"/>
                </a:lnTo>
                <a:lnTo>
                  <a:pt x="22328" y="14951"/>
                </a:lnTo>
                <a:close/>
                <a:moveTo>
                  <a:pt x="22238" y="15333"/>
                </a:moveTo>
                <a:lnTo>
                  <a:pt x="22200" y="15324"/>
                </a:lnTo>
                <a:lnTo>
                  <a:pt x="22173" y="15438"/>
                </a:lnTo>
                <a:lnTo>
                  <a:pt x="22211" y="15447"/>
                </a:lnTo>
                <a:lnTo>
                  <a:pt x="22238" y="15333"/>
                </a:lnTo>
                <a:close/>
                <a:moveTo>
                  <a:pt x="22283" y="15142"/>
                </a:moveTo>
                <a:lnTo>
                  <a:pt x="22245" y="15133"/>
                </a:lnTo>
                <a:lnTo>
                  <a:pt x="22218" y="15247"/>
                </a:lnTo>
                <a:lnTo>
                  <a:pt x="22256" y="15256"/>
                </a:lnTo>
                <a:lnTo>
                  <a:pt x="22283" y="15142"/>
                </a:lnTo>
                <a:close/>
                <a:moveTo>
                  <a:pt x="22959" y="12283"/>
                </a:moveTo>
                <a:lnTo>
                  <a:pt x="22921" y="12274"/>
                </a:lnTo>
                <a:lnTo>
                  <a:pt x="22894" y="12388"/>
                </a:lnTo>
                <a:lnTo>
                  <a:pt x="22932" y="12397"/>
                </a:lnTo>
                <a:lnTo>
                  <a:pt x="22959" y="12283"/>
                </a:lnTo>
                <a:close/>
                <a:moveTo>
                  <a:pt x="22914" y="12473"/>
                </a:moveTo>
                <a:lnTo>
                  <a:pt x="22876" y="12464"/>
                </a:lnTo>
                <a:lnTo>
                  <a:pt x="22849" y="12579"/>
                </a:lnTo>
                <a:lnTo>
                  <a:pt x="22887" y="12588"/>
                </a:lnTo>
                <a:lnTo>
                  <a:pt x="22914" y="12473"/>
                </a:lnTo>
                <a:close/>
                <a:moveTo>
                  <a:pt x="22939" y="12197"/>
                </a:moveTo>
                <a:lnTo>
                  <a:pt x="22977" y="12206"/>
                </a:lnTo>
                <a:lnTo>
                  <a:pt x="23004" y="12092"/>
                </a:lnTo>
                <a:lnTo>
                  <a:pt x="22966" y="12083"/>
                </a:lnTo>
                <a:lnTo>
                  <a:pt x="22939" y="12197"/>
                </a:lnTo>
                <a:close/>
                <a:moveTo>
                  <a:pt x="22688" y="13426"/>
                </a:moveTo>
                <a:lnTo>
                  <a:pt x="22651" y="13418"/>
                </a:lnTo>
                <a:lnTo>
                  <a:pt x="22624" y="13532"/>
                </a:lnTo>
                <a:lnTo>
                  <a:pt x="22661" y="13541"/>
                </a:lnTo>
                <a:lnTo>
                  <a:pt x="22688" y="13426"/>
                </a:lnTo>
                <a:close/>
                <a:moveTo>
                  <a:pt x="23011" y="11892"/>
                </a:moveTo>
                <a:lnTo>
                  <a:pt x="22984" y="12007"/>
                </a:lnTo>
                <a:lnTo>
                  <a:pt x="23022" y="12016"/>
                </a:lnTo>
                <a:lnTo>
                  <a:pt x="23049" y="11901"/>
                </a:lnTo>
                <a:lnTo>
                  <a:pt x="23011" y="11892"/>
                </a:lnTo>
                <a:close/>
                <a:moveTo>
                  <a:pt x="22831" y="12655"/>
                </a:moveTo>
                <a:lnTo>
                  <a:pt x="22804" y="12769"/>
                </a:lnTo>
                <a:lnTo>
                  <a:pt x="22842" y="12778"/>
                </a:lnTo>
                <a:lnTo>
                  <a:pt x="22869" y="12664"/>
                </a:lnTo>
                <a:lnTo>
                  <a:pt x="22831" y="12655"/>
                </a:lnTo>
                <a:close/>
                <a:moveTo>
                  <a:pt x="22759" y="12960"/>
                </a:moveTo>
                <a:lnTo>
                  <a:pt x="22796" y="12969"/>
                </a:lnTo>
                <a:lnTo>
                  <a:pt x="22823" y="12855"/>
                </a:lnTo>
                <a:lnTo>
                  <a:pt x="22786" y="12846"/>
                </a:lnTo>
                <a:lnTo>
                  <a:pt x="22759" y="12960"/>
                </a:lnTo>
                <a:close/>
                <a:moveTo>
                  <a:pt x="22733" y="13236"/>
                </a:moveTo>
                <a:lnTo>
                  <a:pt x="22696" y="13227"/>
                </a:lnTo>
                <a:lnTo>
                  <a:pt x="22669" y="13341"/>
                </a:lnTo>
                <a:lnTo>
                  <a:pt x="22706" y="13350"/>
                </a:lnTo>
                <a:lnTo>
                  <a:pt x="22733" y="13236"/>
                </a:lnTo>
                <a:close/>
                <a:moveTo>
                  <a:pt x="22714" y="13151"/>
                </a:moveTo>
                <a:lnTo>
                  <a:pt x="22751" y="13159"/>
                </a:lnTo>
                <a:lnTo>
                  <a:pt x="22778" y="13045"/>
                </a:lnTo>
                <a:lnTo>
                  <a:pt x="22741" y="13036"/>
                </a:lnTo>
                <a:lnTo>
                  <a:pt x="22714" y="13151"/>
                </a:lnTo>
                <a:close/>
                <a:moveTo>
                  <a:pt x="23094" y="11711"/>
                </a:moveTo>
                <a:lnTo>
                  <a:pt x="23056" y="11702"/>
                </a:lnTo>
                <a:lnTo>
                  <a:pt x="23029" y="11816"/>
                </a:lnTo>
                <a:lnTo>
                  <a:pt x="23067" y="11825"/>
                </a:lnTo>
                <a:lnTo>
                  <a:pt x="23094" y="11711"/>
                </a:lnTo>
                <a:close/>
                <a:moveTo>
                  <a:pt x="19964" y="16600"/>
                </a:moveTo>
                <a:lnTo>
                  <a:pt x="19978" y="16637"/>
                </a:lnTo>
                <a:lnTo>
                  <a:pt x="20088" y="16595"/>
                </a:lnTo>
                <a:lnTo>
                  <a:pt x="20074" y="16558"/>
                </a:lnTo>
                <a:lnTo>
                  <a:pt x="19964" y="16600"/>
                </a:lnTo>
                <a:close/>
                <a:moveTo>
                  <a:pt x="20147" y="16530"/>
                </a:moveTo>
                <a:lnTo>
                  <a:pt x="20161" y="16567"/>
                </a:lnTo>
                <a:lnTo>
                  <a:pt x="20271" y="16525"/>
                </a:lnTo>
                <a:lnTo>
                  <a:pt x="20257" y="16488"/>
                </a:lnTo>
                <a:lnTo>
                  <a:pt x="20147" y="16530"/>
                </a:lnTo>
                <a:close/>
                <a:moveTo>
                  <a:pt x="20330" y="16460"/>
                </a:moveTo>
                <a:lnTo>
                  <a:pt x="20344" y="16496"/>
                </a:lnTo>
                <a:lnTo>
                  <a:pt x="20454" y="16454"/>
                </a:lnTo>
                <a:lnTo>
                  <a:pt x="20440" y="16418"/>
                </a:lnTo>
                <a:lnTo>
                  <a:pt x="20330" y="16460"/>
                </a:lnTo>
                <a:close/>
                <a:moveTo>
                  <a:pt x="19781" y="16670"/>
                </a:moveTo>
                <a:lnTo>
                  <a:pt x="19795" y="16707"/>
                </a:lnTo>
                <a:lnTo>
                  <a:pt x="19905" y="16665"/>
                </a:lnTo>
                <a:lnTo>
                  <a:pt x="19891" y="16628"/>
                </a:lnTo>
                <a:lnTo>
                  <a:pt x="19781" y="16670"/>
                </a:lnTo>
                <a:close/>
                <a:moveTo>
                  <a:pt x="20513" y="16390"/>
                </a:moveTo>
                <a:lnTo>
                  <a:pt x="20527" y="16426"/>
                </a:lnTo>
                <a:lnTo>
                  <a:pt x="20637" y="16384"/>
                </a:lnTo>
                <a:lnTo>
                  <a:pt x="20623" y="16348"/>
                </a:lnTo>
                <a:lnTo>
                  <a:pt x="20513" y="16390"/>
                </a:lnTo>
                <a:close/>
                <a:moveTo>
                  <a:pt x="19598" y="16741"/>
                </a:moveTo>
                <a:lnTo>
                  <a:pt x="19612" y="16777"/>
                </a:lnTo>
                <a:lnTo>
                  <a:pt x="19721" y="16735"/>
                </a:lnTo>
                <a:lnTo>
                  <a:pt x="19708" y="16699"/>
                </a:lnTo>
                <a:lnTo>
                  <a:pt x="19598" y="16741"/>
                </a:lnTo>
                <a:close/>
                <a:moveTo>
                  <a:pt x="19415" y="16811"/>
                </a:moveTo>
                <a:lnTo>
                  <a:pt x="19429" y="16847"/>
                </a:lnTo>
                <a:lnTo>
                  <a:pt x="19538" y="16805"/>
                </a:lnTo>
                <a:lnTo>
                  <a:pt x="19524" y="16769"/>
                </a:lnTo>
                <a:lnTo>
                  <a:pt x="19415" y="16811"/>
                </a:lnTo>
                <a:close/>
                <a:moveTo>
                  <a:pt x="19232" y="16881"/>
                </a:moveTo>
                <a:lnTo>
                  <a:pt x="19246" y="16917"/>
                </a:lnTo>
                <a:lnTo>
                  <a:pt x="19355" y="16875"/>
                </a:lnTo>
                <a:lnTo>
                  <a:pt x="19341" y="16839"/>
                </a:lnTo>
                <a:lnTo>
                  <a:pt x="19232" y="16881"/>
                </a:lnTo>
                <a:close/>
                <a:moveTo>
                  <a:pt x="21612" y="15970"/>
                </a:moveTo>
                <a:lnTo>
                  <a:pt x="21626" y="16006"/>
                </a:lnTo>
                <a:lnTo>
                  <a:pt x="21736" y="15964"/>
                </a:lnTo>
                <a:lnTo>
                  <a:pt x="21722" y="15928"/>
                </a:lnTo>
                <a:lnTo>
                  <a:pt x="21612" y="15970"/>
                </a:lnTo>
                <a:close/>
                <a:moveTo>
                  <a:pt x="20697" y="16320"/>
                </a:moveTo>
                <a:lnTo>
                  <a:pt x="20710" y="16356"/>
                </a:lnTo>
                <a:lnTo>
                  <a:pt x="20820" y="16314"/>
                </a:lnTo>
                <a:lnTo>
                  <a:pt x="20806" y="16278"/>
                </a:lnTo>
                <a:lnTo>
                  <a:pt x="20697" y="16320"/>
                </a:lnTo>
                <a:close/>
                <a:moveTo>
                  <a:pt x="21429" y="16040"/>
                </a:moveTo>
                <a:lnTo>
                  <a:pt x="21443" y="16076"/>
                </a:lnTo>
                <a:lnTo>
                  <a:pt x="21553" y="16034"/>
                </a:lnTo>
                <a:lnTo>
                  <a:pt x="21539" y="15998"/>
                </a:lnTo>
                <a:lnTo>
                  <a:pt x="21429" y="16040"/>
                </a:lnTo>
                <a:close/>
                <a:moveTo>
                  <a:pt x="20880" y="16250"/>
                </a:moveTo>
                <a:lnTo>
                  <a:pt x="20894" y="16286"/>
                </a:lnTo>
                <a:lnTo>
                  <a:pt x="21003" y="16244"/>
                </a:lnTo>
                <a:lnTo>
                  <a:pt x="20989" y="16208"/>
                </a:lnTo>
                <a:lnTo>
                  <a:pt x="20880" y="16250"/>
                </a:lnTo>
                <a:close/>
                <a:moveTo>
                  <a:pt x="21063" y="16180"/>
                </a:moveTo>
                <a:lnTo>
                  <a:pt x="21077" y="16216"/>
                </a:lnTo>
                <a:lnTo>
                  <a:pt x="21186" y="16174"/>
                </a:lnTo>
                <a:lnTo>
                  <a:pt x="21172" y="16138"/>
                </a:lnTo>
                <a:lnTo>
                  <a:pt x="21063" y="16180"/>
                </a:lnTo>
                <a:close/>
                <a:moveTo>
                  <a:pt x="21246" y="16110"/>
                </a:moveTo>
                <a:lnTo>
                  <a:pt x="21260" y="16146"/>
                </a:lnTo>
                <a:lnTo>
                  <a:pt x="21369" y="16104"/>
                </a:lnTo>
                <a:lnTo>
                  <a:pt x="21356" y="16068"/>
                </a:lnTo>
                <a:lnTo>
                  <a:pt x="21246" y="16110"/>
                </a:lnTo>
                <a:close/>
                <a:moveTo>
                  <a:pt x="17584" y="17511"/>
                </a:moveTo>
                <a:lnTo>
                  <a:pt x="17597" y="17548"/>
                </a:lnTo>
                <a:lnTo>
                  <a:pt x="17707" y="17506"/>
                </a:lnTo>
                <a:lnTo>
                  <a:pt x="17693" y="17469"/>
                </a:lnTo>
                <a:lnTo>
                  <a:pt x="17584" y="17511"/>
                </a:lnTo>
                <a:close/>
                <a:moveTo>
                  <a:pt x="16961" y="17750"/>
                </a:moveTo>
                <a:lnTo>
                  <a:pt x="16887" y="17778"/>
                </a:lnTo>
                <a:cubicBezTo>
                  <a:pt x="16870" y="17743"/>
                  <a:pt x="16844" y="17713"/>
                  <a:pt x="16813" y="17690"/>
                </a:cubicBezTo>
                <a:lnTo>
                  <a:pt x="16850" y="17626"/>
                </a:lnTo>
                <a:lnTo>
                  <a:pt x="16817" y="17606"/>
                </a:lnTo>
                <a:lnTo>
                  <a:pt x="16780" y="17670"/>
                </a:lnTo>
                <a:cubicBezTo>
                  <a:pt x="16748" y="17654"/>
                  <a:pt x="16713" y="17645"/>
                  <a:pt x="16675" y="17645"/>
                </a:cubicBezTo>
                <a:cubicBezTo>
                  <a:pt x="16574" y="17645"/>
                  <a:pt x="16488" y="17709"/>
                  <a:pt x="16455" y="17799"/>
                </a:cubicBezTo>
                <a:lnTo>
                  <a:pt x="16370" y="17775"/>
                </a:lnTo>
                <a:lnTo>
                  <a:pt x="16359" y="17813"/>
                </a:lnTo>
                <a:lnTo>
                  <a:pt x="16444" y="17836"/>
                </a:lnTo>
                <a:cubicBezTo>
                  <a:pt x="16442" y="17850"/>
                  <a:pt x="16440" y="17865"/>
                  <a:pt x="16440" y="17880"/>
                </a:cubicBezTo>
                <a:cubicBezTo>
                  <a:pt x="16440" y="17953"/>
                  <a:pt x="16473" y="18019"/>
                  <a:pt x="16526" y="18062"/>
                </a:cubicBezTo>
                <a:lnTo>
                  <a:pt x="16460" y="18136"/>
                </a:lnTo>
                <a:lnTo>
                  <a:pt x="16489" y="18161"/>
                </a:lnTo>
                <a:lnTo>
                  <a:pt x="16558" y="18084"/>
                </a:lnTo>
                <a:cubicBezTo>
                  <a:pt x="16593" y="18104"/>
                  <a:pt x="16632" y="18115"/>
                  <a:pt x="16675" y="18115"/>
                </a:cubicBezTo>
                <a:cubicBezTo>
                  <a:pt x="16805" y="18115"/>
                  <a:pt x="16910" y="18010"/>
                  <a:pt x="16910" y="17880"/>
                </a:cubicBezTo>
                <a:cubicBezTo>
                  <a:pt x="16910" y="17857"/>
                  <a:pt x="16907" y="17835"/>
                  <a:pt x="16901" y="17814"/>
                </a:cubicBezTo>
                <a:lnTo>
                  <a:pt x="16975" y="17786"/>
                </a:lnTo>
                <a:lnTo>
                  <a:pt x="16961" y="17750"/>
                </a:lnTo>
                <a:close/>
                <a:moveTo>
                  <a:pt x="17767" y="17441"/>
                </a:moveTo>
                <a:lnTo>
                  <a:pt x="17781" y="17478"/>
                </a:lnTo>
                <a:lnTo>
                  <a:pt x="17890" y="17436"/>
                </a:lnTo>
                <a:lnTo>
                  <a:pt x="17876" y="17399"/>
                </a:lnTo>
                <a:lnTo>
                  <a:pt x="17767" y="17441"/>
                </a:lnTo>
                <a:close/>
                <a:moveTo>
                  <a:pt x="18682" y="17091"/>
                </a:moveTo>
                <a:lnTo>
                  <a:pt x="18696" y="17127"/>
                </a:lnTo>
                <a:lnTo>
                  <a:pt x="18806" y="17085"/>
                </a:lnTo>
                <a:lnTo>
                  <a:pt x="18792" y="17049"/>
                </a:lnTo>
                <a:lnTo>
                  <a:pt x="18682" y="17091"/>
                </a:lnTo>
                <a:close/>
                <a:moveTo>
                  <a:pt x="18316" y="17231"/>
                </a:moveTo>
                <a:lnTo>
                  <a:pt x="18330" y="17267"/>
                </a:lnTo>
                <a:lnTo>
                  <a:pt x="18440" y="17225"/>
                </a:lnTo>
                <a:lnTo>
                  <a:pt x="18426" y="17189"/>
                </a:lnTo>
                <a:lnTo>
                  <a:pt x="18316" y="17231"/>
                </a:lnTo>
                <a:close/>
                <a:moveTo>
                  <a:pt x="17950" y="17371"/>
                </a:moveTo>
                <a:lnTo>
                  <a:pt x="17964" y="17408"/>
                </a:lnTo>
                <a:lnTo>
                  <a:pt x="18073" y="17366"/>
                </a:lnTo>
                <a:lnTo>
                  <a:pt x="18060" y="17329"/>
                </a:lnTo>
                <a:lnTo>
                  <a:pt x="17950" y="17371"/>
                </a:lnTo>
                <a:close/>
                <a:moveTo>
                  <a:pt x="18499" y="17161"/>
                </a:moveTo>
                <a:lnTo>
                  <a:pt x="18513" y="17197"/>
                </a:lnTo>
                <a:lnTo>
                  <a:pt x="18623" y="17155"/>
                </a:lnTo>
                <a:lnTo>
                  <a:pt x="18609" y="17119"/>
                </a:lnTo>
                <a:lnTo>
                  <a:pt x="18499" y="17161"/>
                </a:lnTo>
                <a:close/>
                <a:moveTo>
                  <a:pt x="18133" y="17301"/>
                </a:moveTo>
                <a:lnTo>
                  <a:pt x="18147" y="17337"/>
                </a:lnTo>
                <a:lnTo>
                  <a:pt x="18257" y="17296"/>
                </a:lnTo>
                <a:lnTo>
                  <a:pt x="18243" y="17259"/>
                </a:lnTo>
                <a:lnTo>
                  <a:pt x="18133" y="17301"/>
                </a:lnTo>
                <a:close/>
                <a:moveTo>
                  <a:pt x="17401" y="17582"/>
                </a:moveTo>
                <a:lnTo>
                  <a:pt x="17414" y="17618"/>
                </a:lnTo>
                <a:lnTo>
                  <a:pt x="17524" y="17576"/>
                </a:lnTo>
                <a:lnTo>
                  <a:pt x="17510" y="17540"/>
                </a:lnTo>
                <a:lnTo>
                  <a:pt x="17401" y="17582"/>
                </a:lnTo>
                <a:close/>
                <a:moveTo>
                  <a:pt x="17034" y="17722"/>
                </a:moveTo>
                <a:lnTo>
                  <a:pt x="17048" y="17758"/>
                </a:lnTo>
                <a:lnTo>
                  <a:pt x="17158" y="17716"/>
                </a:lnTo>
                <a:lnTo>
                  <a:pt x="17144" y="17680"/>
                </a:lnTo>
                <a:lnTo>
                  <a:pt x="17034" y="17722"/>
                </a:lnTo>
                <a:close/>
                <a:moveTo>
                  <a:pt x="19049" y="16951"/>
                </a:moveTo>
                <a:lnTo>
                  <a:pt x="19062" y="16987"/>
                </a:lnTo>
                <a:lnTo>
                  <a:pt x="19172" y="16945"/>
                </a:lnTo>
                <a:lnTo>
                  <a:pt x="19158" y="16909"/>
                </a:lnTo>
                <a:lnTo>
                  <a:pt x="19049" y="16951"/>
                </a:lnTo>
                <a:close/>
                <a:moveTo>
                  <a:pt x="17217" y="17652"/>
                </a:moveTo>
                <a:lnTo>
                  <a:pt x="17231" y="17688"/>
                </a:lnTo>
                <a:lnTo>
                  <a:pt x="17341" y="17646"/>
                </a:lnTo>
                <a:lnTo>
                  <a:pt x="17327" y="17610"/>
                </a:lnTo>
                <a:lnTo>
                  <a:pt x="17217" y="17652"/>
                </a:lnTo>
                <a:close/>
                <a:moveTo>
                  <a:pt x="18865" y="17021"/>
                </a:moveTo>
                <a:lnTo>
                  <a:pt x="18879" y="17057"/>
                </a:lnTo>
                <a:lnTo>
                  <a:pt x="18989" y="17015"/>
                </a:lnTo>
                <a:lnTo>
                  <a:pt x="18975" y="16979"/>
                </a:lnTo>
                <a:lnTo>
                  <a:pt x="18865" y="17021"/>
                </a:lnTo>
                <a:close/>
                <a:moveTo>
                  <a:pt x="21172" y="15436"/>
                </a:moveTo>
                <a:lnTo>
                  <a:pt x="21060" y="15394"/>
                </a:lnTo>
                <a:lnTo>
                  <a:pt x="21047" y="15431"/>
                </a:lnTo>
                <a:lnTo>
                  <a:pt x="21158" y="15473"/>
                </a:lnTo>
                <a:lnTo>
                  <a:pt x="21172" y="15436"/>
                </a:lnTo>
                <a:close/>
                <a:moveTo>
                  <a:pt x="21358" y="15507"/>
                </a:moveTo>
                <a:lnTo>
                  <a:pt x="21247" y="15465"/>
                </a:lnTo>
                <a:lnTo>
                  <a:pt x="21233" y="15501"/>
                </a:lnTo>
                <a:lnTo>
                  <a:pt x="21344" y="15543"/>
                </a:lnTo>
                <a:lnTo>
                  <a:pt x="21358" y="15507"/>
                </a:lnTo>
                <a:close/>
                <a:moveTo>
                  <a:pt x="21544" y="15577"/>
                </a:moveTo>
                <a:lnTo>
                  <a:pt x="21433" y="15535"/>
                </a:lnTo>
                <a:lnTo>
                  <a:pt x="21419" y="15571"/>
                </a:lnTo>
                <a:lnTo>
                  <a:pt x="21530" y="15613"/>
                </a:lnTo>
                <a:lnTo>
                  <a:pt x="21544" y="15577"/>
                </a:lnTo>
                <a:close/>
                <a:moveTo>
                  <a:pt x="21730" y="15647"/>
                </a:moveTo>
                <a:lnTo>
                  <a:pt x="21619" y="15605"/>
                </a:lnTo>
                <a:lnTo>
                  <a:pt x="21605" y="15641"/>
                </a:lnTo>
                <a:lnTo>
                  <a:pt x="21716" y="15683"/>
                </a:lnTo>
                <a:lnTo>
                  <a:pt x="21730" y="15647"/>
                </a:lnTo>
                <a:close/>
                <a:moveTo>
                  <a:pt x="19311" y="14734"/>
                </a:moveTo>
                <a:lnTo>
                  <a:pt x="19200" y="14692"/>
                </a:lnTo>
                <a:lnTo>
                  <a:pt x="19186" y="14729"/>
                </a:lnTo>
                <a:lnTo>
                  <a:pt x="19297" y="14771"/>
                </a:lnTo>
                <a:lnTo>
                  <a:pt x="19311" y="14734"/>
                </a:lnTo>
                <a:close/>
                <a:moveTo>
                  <a:pt x="20241" y="15085"/>
                </a:moveTo>
                <a:lnTo>
                  <a:pt x="20130" y="15043"/>
                </a:lnTo>
                <a:lnTo>
                  <a:pt x="20117" y="15080"/>
                </a:lnTo>
                <a:lnTo>
                  <a:pt x="20228" y="15122"/>
                </a:lnTo>
                <a:lnTo>
                  <a:pt x="20241" y="15085"/>
                </a:lnTo>
                <a:close/>
                <a:moveTo>
                  <a:pt x="20986" y="15366"/>
                </a:moveTo>
                <a:lnTo>
                  <a:pt x="20874" y="15324"/>
                </a:lnTo>
                <a:lnTo>
                  <a:pt x="20861" y="15361"/>
                </a:lnTo>
                <a:lnTo>
                  <a:pt x="20972" y="15403"/>
                </a:lnTo>
                <a:lnTo>
                  <a:pt x="20986" y="15366"/>
                </a:lnTo>
                <a:close/>
                <a:moveTo>
                  <a:pt x="20055" y="15015"/>
                </a:moveTo>
                <a:lnTo>
                  <a:pt x="19944" y="14973"/>
                </a:lnTo>
                <a:lnTo>
                  <a:pt x="19930" y="15010"/>
                </a:lnTo>
                <a:lnTo>
                  <a:pt x="20042" y="15052"/>
                </a:lnTo>
                <a:lnTo>
                  <a:pt x="20055" y="15015"/>
                </a:lnTo>
                <a:close/>
                <a:moveTo>
                  <a:pt x="19683" y="14875"/>
                </a:moveTo>
                <a:lnTo>
                  <a:pt x="19572" y="14833"/>
                </a:lnTo>
                <a:lnTo>
                  <a:pt x="19558" y="14869"/>
                </a:lnTo>
                <a:lnTo>
                  <a:pt x="19670" y="14911"/>
                </a:lnTo>
                <a:lnTo>
                  <a:pt x="19683" y="14875"/>
                </a:lnTo>
                <a:close/>
                <a:moveTo>
                  <a:pt x="19497" y="14805"/>
                </a:moveTo>
                <a:lnTo>
                  <a:pt x="19386" y="14763"/>
                </a:lnTo>
                <a:lnTo>
                  <a:pt x="19372" y="14799"/>
                </a:lnTo>
                <a:lnTo>
                  <a:pt x="19483" y="14841"/>
                </a:lnTo>
                <a:lnTo>
                  <a:pt x="19497" y="14805"/>
                </a:lnTo>
                <a:close/>
                <a:moveTo>
                  <a:pt x="19125" y="14664"/>
                </a:moveTo>
                <a:lnTo>
                  <a:pt x="19014" y="14622"/>
                </a:lnTo>
                <a:lnTo>
                  <a:pt x="19000" y="14659"/>
                </a:lnTo>
                <a:lnTo>
                  <a:pt x="19111" y="14701"/>
                </a:lnTo>
                <a:lnTo>
                  <a:pt x="19125" y="14664"/>
                </a:lnTo>
                <a:close/>
                <a:moveTo>
                  <a:pt x="19869" y="14945"/>
                </a:moveTo>
                <a:lnTo>
                  <a:pt x="19758" y="14903"/>
                </a:lnTo>
                <a:lnTo>
                  <a:pt x="19744" y="14939"/>
                </a:lnTo>
                <a:lnTo>
                  <a:pt x="19856" y="14981"/>
                </a:lnTo>
                <a:lnTo>
                  <a:pt x="19869" y="14945"/>
                </a:lnTo>
                <a:close/>
                <a:moveTo>
                  <a:pt x="20800" y="15296"/>
                </a:moveTo>
                <a:lnTo>
                  <a:pt x="20688" y="15254"/>
                </a:lnTo>
                <a:lnTo>
                  <a:pt x="20675" y="15290"/>
                </a:lnTo>
                <a:lnTo>
                  <a:pt x="20786" y="15332"/>
                </a:lnTo>
                <a:lnTo>
                  <a:pt x="20800" y="15296"/>
                </a:lnTo>
                <a:close/>
                <a:moveTo>
                  <a:pt x="20427" y="15156"/>
                </a:moveTo>
                <a:lnTo>
                  <a:pt x="20316" y="15114"/>
                </a:lnTo>
                <a:lnTo>
                  <a:pt x="20303" y="15150"/>
                </a:lnTo>
                <a:lnTo>
                  <a:pt x="20414" y="15192"/>
                </a:lnTo>
                <a:lnTo>
                  <a:pt x="20427" y="15156"/>
                </a:lnTo>
                <a:close/>
                <a:moveTo>
                  <a:pt x="20613" y="15226"/>
                </a:moveTo>
                <a:lnTo>
                  <a:pt x="20502" y="15184"/>
                </a:lnTo>
                <a:lnTo>
                  <a:pt x="20489" y="15220"/>
                </a:lnTo>
                <a:lnTo>
                  <a:pt x="20600" y="15262"/>
                </a:lnTo>
                <a:lnTo>
                  <a:pt x="20613" y="15226"/>
                </a:lnTo>
                <a:close/>
                <a:moveTo>
                  <a:pt x="18373" y="13991"/>
                </a:moveTo>
                <a:lnTo>
                  <a:pt x="18408" y="13974"/>
                </a:lnTo>
                <a:lnTo>
                  <a:pt x="18359" y="13870"/>
                </a:lnTo>
                <a:lnTo>
                  <a:pt x="18324" y="13887"/>
                </a:lnTo>
                <a:lnTo>
                  <a:pt x="18373" y="13991"/>
                </a:lnTo>
                <a:close/>
                <a:moveTo>
                  <a:pt x="18048" y="13300"/>
                </a:moveTo>
                <a:lnTo>
                  <a:pt x="18083" y="13284"/>
                </a:lnTo>
                <a:lnTo>
                  <a:pt x="18034" y="13180"/>
                </a:lnTo>
                <a:lnTo>
                  <a:pt x="17999" y="13197"/>
                </a:lnTo>
                <a:lnTo>
                  <a:pt x="18048" y="13300"/>
                </a:lnTo>
                <a:close/>
                <a:moveTo>
                  <a:pt x="18210" y="13646"/>
                </a:moveTo>
                <a:lnTo>
                  <a:pt x="18245" y="13629"/>
                </a:lnTo>
                <a:lnTo>
                  <a:pt x="18196" y="13525"/>
                </a:lnTo>
                <a:lnTo>
                  <a:pt x="18161" y="13542"/>
                </a:lnTo>
                <a:lnTo>
                  <a:pt x="18210" y="13646"/>
                </a:lnTo>
                <a:close/>
                <a:moveTo>
                  <a:pt x="17478" y="12093"/>
                </a:moveTo>
                <a:lnTo>
                  <a:pt x="17513" y="12076"/>
                </a:lnTo>
                <a:lnTo>
                  <a:pt x="17464" y="11972"/>
                </a:lnTo>
                <a:lnTo>
                  <a:pt x="17429" y="11989"/>
                </a:lnTo>
                <a:lnTo>
                  <a:pt x="17478" y="12093"/>
                </a:lnTo>
                <a:close/>
                <a:moveTo>
                  <a:pt x="17641" y="12438"/>
                </a:moveTo>
                <a:lnTo>
                  <a:pt x="17676" y="12421"/>
                </a:lnTo>
                <a:lnTo>
                  <a:pt x="17627" y="12317"/>
                </a:lnTo>
                <a:lnTo>
                  <a:pt x="17592" y="12334"/>
                </a:lnTo>
                <a:lnTo>
                  <a:pt x="17641" y="12438"/>
                </a:lnTo>
                <a:close/>
                <a:moveTo>
                  <a:pt x="17315" y="11747"/>
                </a:moveTo>
                <a:lnTo>
                  <a:pt x="17350" y="11731"/>
                </a:lnTo>
                <a:lnTo>
                  <a:pt x="17301" y="11627"/>
                </a:lnTo>
                <a:lnTo>
                  <a:pt x="17266" y="11644"/>
                </a:lnTo>
                <a:lnTo>
                  <a:pt x="17315" y="11747"/>
                </a:lnTo>
                <a:close/>
                <a:moveTo>
                  <a:pt x="17885" y="12955"/>
                </a:moveTo>
                <a:lnTo>
                  <a:pt x="17920" y="12939"/>
                </a:lnTo>
                <a:lnTo>
                  <a:pt x="17871" y="12835"/>
                </a:lnTo>
                <a:lnTo>
                  <a:pt x="17836" y="12851"/>
                </a:lnTo>
                <a:lnTo>
                  <a:pt x="17885" y="12955"/>
                </a:lnTo>
                <a:close/>
                <a:moveTo>
                  <a:pt x="17152" y="11402"/>
                </a:moveTo>
                <a:lnTo>
                  <a:pt x="17187" y="11386"/>
                </a:lnTo>
                <a:lnTo>
                  <a:pt x="17138" y="11282"/>
                </a:lnTo>
                <a:lnTo>
                  <a:pt x="17103" y="11298"/>
                </a:lnTo>
                <a:lnTo>
                  <a:pt x="17152" y="11402"/>
                </a:lnTo>
                <a:close/>
                <a:moveTo>
                  <a:pt x="17233" y="11575"/>
                </a:moveTo>
                <a:lnTo>
                  <a:pt x="17269" y="11558"/>
                </a:lnTo>
                <a:lnTo>
                  <a:pt x="17220" y="11454"/>
                </a:lnTo>
                <a:lnTo>
                  <a:pt x="17184" y="11471"/>
                </a:lnTo>
                <a:lnTo>
                  <a:pt x="17233" y="11575"/>
                </a:lnTo>
                <a:close/>
                <a:moveTo>
                  <a:pt x="18129" y="13473"/>
                </a:moveTo>
                <a:lnTo>
                  <a:pt x="18164" y="13456"/>
                </a:lnTo>
                <a:lnTo>
                  <a:pt x="18115" y="13353"/>
                </a:lnTo>
                <a:lnTo>
                  <a:pt x="18080" y="13369"/>
                </a:lnTo>
                <a:lnTo>
                  <a:pt x="18129" y="13473"/>
                </a:lnTo>
                <a:close/>
                <a:moveTo>
                  <a:pt x="17966" y="13128"/>
                </a:moveTo>
                <a:lnTo>
                  <a:pt x="18001" y="13111"/>
                </a:lnTo>
                <a:lnTo>
                  <a:pt x="17952" y="13007"/>
                </a:lnTo>
                <a:lnTo>
                  <a:pt x="17917" y="13024"/>
                </a:lnTo>
                <a:lnTo>
                  <a:pt x="17966" y="13128"/>
                </a:lnTo>
                <a:close/>
                <a:moveTo>
                  <a:pt x="18292" y="13818"/>
                </a:moveTo>
                <a:lnTo>
                  <a:pt x="18327" y="13802"/>
                </a:lnTo>
                <a:lnTo>
                  <a:pt x="18278" y="13698"/>
                </a:lnTo>
                <a:lnTo>
                  <a:pt x="18243" y="13714"/>
                </a:lnTo>
                <a:lnTo>
                  <a:pt x="18292" y="13818"/>
                </a:lnTo>
                <a:close/>
                <a:moveTo>
                  <a:pt x="18455" y="14163"/>
                </a:moveTo>
                <a:lnTo>
                  <a:pt x="18490" y="14147"/>
                </a:lnTo>
                <a:lnTo>
                  <a:pt x="18441" y="14043"/>
                </a:lnTo>
                <a:lnTo>
                  <a:pt x="18406" y="14059"/>
                </a:lnTo>
                <a:lnTo>
                  <a:pt x="18455" y="14163"/>
                </a:lnTo>
                <a:close/>
                <a:moveTo>
                  <a:pt x="17396" y="11920"/>
                </a:moveTo>
                <a:lnTo>
                  <a:pt x="17431" y="11903"/>
                </a:lnTo>
                <a:lnTo>
                  <a:pt x="17382" y="11800"/>
                </a:lnTo>
                <a:lnTo>
                  <a:pt x="17347" y="11816"/>
                </a:lnTo>
                <a:lnTo>
                  <a:pt x="17396" y="11920"/>
                </a:lnTo>
                <a:close/>
                <a:moveTo>
                  <a:pt x="17024" y="11041"/>
                </a:moveTo>
                <a:lnTo>
                  <a:pt x="16975" y="10937"/>
                </a:lnTo>
                <a:lnTo>
                  <a:pt x="16940" y="10953"/>
                </a:lnTo>
                <a:lnTo>
                  <a:pt x="16989" y="11057"/>
                </a:lnTo>
                <a:lnTo>
                  <a:pt x="17024" y="11041"/>
                </a:lnTo>
                <a:close/>
                <a:moveTo>
                  <a:pt x="17071" y="11230"/>
                </a:moveTo>
                <a:lnTo>
                  <a:pt x="17106" y="11213"/>
                </a:lnTo>
                <a:lnTo>
                  <a:pt x="17057" y="11109"/>
                </a:lnTo>
                <a:lnTo>
                  <a:pt x="17022" y="11126"/>
                </a:lnTo>
                <a:lnTo>
                  <a:pt x="17071" y="11230"/>
                </a:lnTo>
                <a:close/>
                <a:moveTo>
                  <a:pt x="17722" y="12610"/>
                </a:moveTo>
                <a:lnTo>
                  <a:pt x="17757" y="12594"/>
                </a:lnTo>
                <a:lnTo>
                  <a:pt x="17708" y="12490"/>
                </a:lnTo>
                <a:lnTo>
                  <a:pt x="17673" y="12506"/>
                </a:lnTo>
                <a:lnTo>
                  <a:pt x="17722" y="12610"/>
                </a:lnTo>
                <a:close/>
                <a:moveTo>
                  <a:pt x="17803" y="12783"/>
                </a:moveTo>
                <a:lnTo>
                  <a:pt x="17838" y="12766"/>
                </a:lnTo>
                <a:lnTo>
                  <a:pt x="17789" y="12662"/>
                </a:lnTo>
                <a:lnTo>
                  <a:pt x="17754" y="12679"/>
                </a:lnTo>
                <a:lnTo>
                  <a:pt x="17803" y="12783"/>
                </a:lnTo>
                <a:close/>
                <a:moveTo>
                  <a:pt x="17559" y="12265"/>
                </a:moveTo>
                <a:lnTo>
                  <a:pt x="17594" y="12249"/>
                </a:lnTo>
                <a:lnTo>
                  <a:pt x="17545" y="12145"/>
                </a:lnTo>
                <a:lnTo>
                  <a:pt x="17510" y="12161"/>
                </a:lnTo>
                <a:lnTo>
                  <a:pt x="17559" y="12265"/>
                </a:lnTo>
                <a:close/>
                <a:moveTo>
                  <a:pt x="22843" y="15953"/>
                </a:moveTo>
                <a:lnTo>
                  <a:pt x="22956" y="15973"/>
                </a:lnTo>
                <a:lnTo>
                  <a:pt x="22962" y="15934"/>
                </a:lnTo>
                <a:lnTo>
                  <a:pt x="22849" y="15915"/>
                </a:lnTo>
                <a:lnTo>
                  <a:pt x="22843" y="15953"/>
                </a:lnTo>
                <a:close/>
                <a:moveTo>
                  <a:pt x="23218" y="16017"/>
                </a:moveTo>
                <a:lnTo>
                  <a:pt x="23331" y="16037"/>
                </a:lnTo>
                <a:lnTo>
                  <a:pt x="23338" y="15999"/>
                </a:lnTo>
                <a:lnTo>
                  <a:pt x="23225" y="15979"/>
                </a:lnTo>
                <a:lnTo>
                  <a:pt x="23218" y="16017"/>
                </a:lnTo>
                <a:close/>
                <a:moveTo>
                  <a:pt x="23406" y="16050"/>
                </a:moveTo>
                <a:lnTo>
                  <a:pt x="23519" y="16069"/>
                </a:lnTo>
                <a:lnTo>
                  <a:pt x="23526" y="16031"/>
                </a:lnTo>
                <a:lnTo>
                  <a:pt x="23413" y="16011"/>
                </a:lnTo>
                <a:lnTo>
                  <a:pt x="23406" y="16050"/>
                </a:lnTo>
                <a:close/>
                <a:moveTo>
                  <a:pt x="22655" y="15921"/>
                </a:moveTo>
                <a:lnTo>
                  <a:pt x="22768" y="15940"/>
                </a:lnTo>
                <a:lnTo>
                  <a:pt x="22775" y="15902"/>
                </a:lnTo>
                <a:lnTo>
                  <a:pt x="22662" y="15883"/>
                </a:lnTo>
                <a:lnTo>
                  <a:pt x="22655" y="15921"/>
                </a:lnTo>
                <a:close/>
                <a:moveTo>
                  <a:pt x="23031" y="15985"/>
                </a:moveTo>
                <a:lnTo>
                  <a:pt x="23144" y="16005"/>
                </a:lnTo>
                <a:lnTo>
                  <a:pt x="23150" y="15966"/>
                </a:lnTo>
                <a:lnTo>
                  <a:pt x="23037" y="15947"/>
                </a:lnTo>
                <a:lnTo>
                  <a:pt x="23031" y="15985"/>
                </a:lnTo>
                <a:close/>
                <a:moveTo>
                  <a:pt x="22467" y="15889"/>
                </a:moveTo>
                <a:lnTo>
                  <a:pt x="22580" y="15908"/>
                </a:lnTo>
                <a:lnTo>
                  <a:pt x="22587" y="15870"/>
                </a:lnTo>
                <a:lnTo>
                  <a:pt x="22474" y="15851"/>
                </a:lnTo>
                <a:lnTo>
                  <a:pt x="22467" y="15889"/>
                </a:lnTo>
                <a:close/>
                <a:moveTo>
                  <a:pt x="24720" y="16275"/>
                </a:moveTo>
                <a:lnTo>
                  <a:pt x="24833" y="16294"/>
                </a:lnTo>
                <a:lnTo>
                  <a:pt x="24840" y="16256"/>
                </a:lnTo>
                <a:lnTo>
                  <a:pt x="24727" y="16236"/>
                </a:lnTo>
                <a:lnTo>
                  <a:pt x="24720" y="16275"/>
                </a:lnTo>
                <a:close/>
                <a:moveTo>
                  <a:pt x="24533" y="16242"/>
                </a:moveTo>
                <a:lnTo>
                  <a:pt x="24646" y="16262"/>
                </a:lnTo>
                <a:lnTo>
                  <a:pt x="24652" y="16224"/>
                </a:lnTo>
                <a:lnTo>
                  <a:pt x="24539" y="16204"/>
                </a:lnTo>
                <a:lnTo>
                  <a:pt x="24533" y="16242"/>
                </a:lnTo>
                <a:close/>
                <a:moveTo>
                  <a:pt x="24908" y="16307"/>
                </a:moveTo>
                <a:lnTo>
                  <a:pt x="25021" y="16326"/>
                </a:lnTo>
                <a:lnTo>
                  <a:pt x="25028" y="16288"/>
                </a:lnTo>
                <a:lnTo>
                  <a:pt x="24915" y="16268"/>
                </a:lnTo>
                <a:lnTo>
                  <a:pt x="24908" y="16307"/>
                </a:lnTo>
                <a:close/>
                <a:moveTo>
                  <a:pt x="24345" y="16210"/>
                </a:moveTo>
                <a:lnTo>
                  <a:pt x="24458" y="16230"/>
                </a:lnTo>
                <a:lnTo>
                  <a:pt x="24464" y="16191"/>
                </a:lnTo>
                <a:lnTo>
                  <a:pt x="24351" y="16172"/>
                </a:lnTo>
                <a:lnTo>
                  <a:pt x="24345" y="16210"/>
                </a:lnTo>
                <a:close/>
                <a:moveTo>
                  <a:pt x="23782" y="16114"/>
                </a:moveTo>
                <a:lnTo>
                  <a:pt x="23895" y="16133"/>
                </a:lnTo>
                <a:lnTo>
                  <a:pt x="23901" y="16095"/>
                </a:lnTo>
                <a:lnTo>
                  <a:pt x="23788" y="16076"/>
                </a:lnTo>
                <a:lnTo>
                  <a:pt x="23782" y="16114"/>
                </a:lnTo>
                <a:close/>
                <a:moveTo>
                  <a:pt x="23594" y="16082"/>
                </a:moveTo>
                <a:lnTo>
                  <a:pt x="23707" y="16101"/>
                </a:lnTo>
                <a:lnTo>
                  <a:pt x="23713" y="16063"/>
                </a:lnTo>
                <a:lnTo>
                  <a:pt x="23600" y="16043"/>
                </a:lnTo>
                <a:lnTo>
                  <a:pt x="23594" y="16082"/>
                </a:lnTo>
                <a:close/>
                <a:moveTo>
                  <a:pt x="23969" y="16146"/>
                </a:moveTo>
                <a:lnTo>
                  <a:pt x="24082" y="16165"/>
                </a:lnTo>
                <a:lnTo>
                  <a:pt x="24089" y="16127"/>
                </a:lnTo>
                <a:lnTo>
                  <a:pt x="23976" y="16108"/>
                </a:lnTo>
                <a:lnTo>
                  <a:pt x="23969" y="16146"/>
                </a:lnTo>
                <a:close/>
                <a:moveTo>
                  <a:pt x="24157" y="16178"/>
                </a:moveTo>
                <a:lnTo>
                  <a:pt x="24270" y="16197"/>
                </a:lnTo>
                <a:lnTo>
                  <a:pt x="24277" y="16159"/>
                </a:lnTo>
                <a:lnTo>
                  <a:pt x="24164" y="16140"/>
                </a:lnTo>
                <a:lnTo>
                  <a:pt x="24157" y="16178"/>
                </a:lnTo>
                <a:close/>
                <a:moveTo>
                  <a:pt x="15708" y="17591"/>
                </a:moveTo>
                <a:lnTo>
                  <a:pt x="15592" y="17559"/>
                </a:lnTo>
                <a:lnTo>
                  <a:pt x="15582" y="17597"/>
                </a:lnTo>
                <a:lnTo>
                  <a:pt x="15698" y="17629"/>
                </a:lnTo>
                <a:lnTo>
                  <a:pt x="15708" y="17591"/>
                </a:lnTo>
                <a:close/>
                <a:moveTo>
                  <a:pt x="15387" y="17543"/>
                </a:moveTo>
                <a:lnTo>
                  <a:pt x="15503" y="17575"/>
                </a:lnTo>
                <a:lnTo>
                  <a:pt x="15514" y="17538"/>
                </a:lnTo>
                <a:lnTo>
                  <a:pt x="15398" y="17505"/>
                </a:lnTo>
                <a:lnTo>
                  <a:pt x="15387" y="17543"/>
                </a:lnTo>
                <a:close/>
                <a:moveTo>
                  <a:pt x="14999" y="17435"/>
                </a:moveTo>
                <a:lnTo>
                  <a:pt x="15114" y="17467"/>
                </a:lnTo>
                <a:lnTo>
                  <a:pt x="15125" y="17430"/>
                </a:lnTo>
                <a:lnTo>
                  <a:pt x="15009" y="17397"/>
                </a:lnTo>
                <a:lnTo>
                  <a:pt x="14999" y="17435"/>
                </a:lnTo>
                <a:close/>
                <a:moveTo>
                  <a:pt x="15193" y="17489"/>
                </a:moveTo>
                <a:lnTo>
                  <a:pt x="15309" y="17521"/>
                </a:lnTo>
                <a:lnTo>
                  <a:pt x="15319" y="17484"/>
                </a:lnTo>
                <a:lnTo>
                  <a:pt x="15203" y="17451"/>
                </a:lnTo>
                <a:lnTo>
                  <a:pt x="15193" y="17489"/>
                </a:lnTo>
                <a:close/>
                <a:moveTo>
                  <a:pt x="15903" y="17645"/>
                </a:moveTo>
                <a:lnTo>
                  <a:pt x="15787" y="17613"/>
                </a:lnTo>
                <a:lnTo>
                  <a:pt x="15776" y="17651"/>
                </a:lnTo>
                <a:lnTo>
                  <a:pt x="15892" y="17683"/>
                </a:lnTo>
                <a:lnTo>
                  <a:pt x="15903" y="17645"/>
                </a:lnTo>
                <a:close/>
                <a:moveTo>
                  <a:pt x="16291" y="17753"/>
                </a:moveTo>
                <a:lnTo>
                  <a:pt x="16176" y="17721"/>
                </a:lnTo>
                <a:lnTo>
                  <a:pt x="16165" y="17759"/>
                </a:lnTo>
                <a:lnTo>
                  <a:pt x="16281" y="17791"/>
                </a:lnTo>
                <a:lnTo>
                  <a:pt x="16291" y="17753"/>
                </a:lnTo>
                <a:close/>
                <a:moveTo>
                  <a:pt x="16097" y="17699"/>
                </a:moveTo>
                <a:lnTo>
                  <a:pt x="15981" y="17667"/>
                </a:lnTo>
                <a:lnTo>
                  <a:pt x="15971" y="17705"/>
                </a:lnTo>
                <a:lnTo>
                  <a:pt x="16087" y="17737"/>
                </a:lnTo>
                <a:lnTo>
                  <a:pt x="16097" y="17699"/>
                </a:lnTo>
                <a:close/>
                <a:moveTo>
                  <a:pt x="9411" y="3370"/>
                </a:moveTo>
                <a:lnTo>
                  <a:pt x="9396" y="3334"/>
                </a:lnTo>
                <a:lnTo>
                  <a:pt x="9289" y="3379"/>
                </a:lnTo>
                <a:lnTo>
                  <a:pt x="9304" y="3415"/>
                </a:lnTo>
                <a:lnTo>
                  <a:pt x="9411" y="3370"/>
                </a:lnTo>
                <a:close/>
                <a:moveTo>
                  <a:pt x="8933" y="3528"/>
                </a:moveTo>
                <a:lnTo>
                  <a:pt x="8948" y="3564"/>
                </a:lnTo>
                <a:lnTo>
                  <a:pt x="9055" y="3519"/>
                </a:lnTo>
                <a:lnTo>
                  <a:pt x="9040" y="3483"/>
                </a:lnTo>
                <a:lnTo>
                  <a:pt x="8933" y="3528"/>
                </a:lnTo>
                <a:close/>
                <a:moveTo>
                  <a:pt x="9589" y="3296"/>
                </a:moveTo>
                <a:lnTo>
                  <a:pt x="9574" y="3260"/>
                </a:lnTo>
                <a:lnTo>
                  <a:pt x="9468" y="3304"/>
                </a:lnTo>
                <a:lnTo>
                  <a:pt x="9482" y="3340"/>
                </a:lnTo>
                <a:lnTo>
                  <a:pt x="9589" y="3296"/>
                </a:lnTo>
                <a:close/>
                <a:moveTo>
                  <a:pt x="9768" y="3221"/>
                </a:moveTo>
                <a:lnTo>
                  <a:pt x="9753" y="3185"/>
                </a:lnTo>
                <a:lnTo>
                  <a:pt x="9646" y="3230"/>
                </a:lnTo>
                <a:lnTo>
                  <a:pt x="9661" y="3266"/>
                </a:lnTo>
                <a:lnTo>
                  <a:pt x="9768" y="3221"/>
                </a:lnTo>
                <a:close/>
                <a:moveTo>
                  <a:pt x="9824" y="3155"/>
                </a:moveTo>
                <a:lnTo>
                  <a:pt x="9839" y="3191"/>
                </a:lnTo>
                <a:lnTo>
                  <a:pt x="9946" y="3146"/>
                </a:lnTo>
                <a:lnTo>
                  <a:pt x="9931" y="3111"/>
                </a:lnTo>
                <a:lnTo>
                  <a:pt x="9824" y="3155"/>
                </a:lnTo>
                <a:close/>
                <a:moveTo>
                  <a:pt x="8399" y="3752"/>
                </a:moveTo>
                <a:lnTo>
                  <a:pt x="8414" y="3787"/>
                </a:lnTo>
                <a:lnTo>
                  <a:pt x="8521" y="3743"/>
                </a:lnTo>
                <a:lnTo>
                  <a:pt x="8506" y="3707"/>
                </a:lnTo>
                <a:lnTo>
                  <a:pt x="8399" y="3752"/>
                </a:lnTo>
                <a:close/>
                <a:moveTo>
                  <a:pt x="10195" y="3042"/>
                </a:moveTo>
                <a:lnTo>
                  <a:pt x="10302" y="2997"/>
                </a:lnTo>
                <a:lnTo>
                  <a:pt x="10287" y="2962"/>
                </a:lnTo>
                <a:lnTo>
                  <a:pt x="10180" y="3006"/>
                </a:lnTo>
                <a:lnTo>
                  <a:pt x="10195" y="3042"/>
                </a:lnTo>
                <a:close/>
                <a:moveTo>
                  <a:pt x="10002" y="3081"/>
                </a:moveTo>
                <a:lnTo>
                  <a:pt x="10017" y="3117"/>
                </a:lnTo>
                <a:lnTo>
                  <a:pt x="10124" y="3072"/>
                </a:lnTo>
                <a:lnTo>
                  <a:pt x="10109" y="3036"/>
                </a:lnTo>
                <a:lnTo>
                  <a:pt x="10002" y="3081"/>
                </a:lnTo>
                <a:close/>
                <a:moveTo>
                  <a:pt x="5387" y="5054"/>
                </a:moveTo>
                <a:lnTo>
                  <a:pt x="5494" y="5010"/>
                </a:lnTo>
                <a:lnTo>
                  <a:pt x="5479" y="4974"/>
                </a:lnTo>
                <a:lnTo>
                  <a:pt x="5372" y="5019"/>
                </a:lnTo>
                <a:lnTo>
                  <a:pt x="5387" y="5054"/>
                </a:lnTo>
                <a:close/>
                <a:moveTo>
                  <a:pt x="6634" y="4533"/>
                </a:moveTo>
                <a:lnTo>
                  <a:pt x="6741" y="4488"/>
                </a:lnTo>
                <a:lnTo>
                  <a:pt x="6726" y="4452"/>
                </a:lnTo>
                <a:lnTo>
                  <a:pt x="6619" y="4497"/>
                </a:lnTo>
                <a:lnTo>
                  <a:pt x="6634" y="4533"/>
                </a:lnTo>
                <a:close/>
                <a:moveTo>
                  <a:pt x="6028" y="4786"/>
                </a:moveTo>
                <a:lnTo>
                  <a:pt x="6013" y="4750"/>
                </a:lnTo>
                <a:lnTo>
                  <a:pt x="5906" y="4795"/>
                </a:lnTo>
                <a:lnTo>
                  <a:pt x="5921" y="4831"/>
                </a:lnTo>
                <a:lnTo>
                  <a:pt x="6028" y="4786"/>
                </a:lnTo>
                <a:close/>
                <a:moveTo>
                  <a:pt x="6084" y="4721"/>
                </a:moveTo>
                <a:lnTo>
                  <a:pt x="6099" y="4756"/>
                </a:lnTo>
                <a:lnTo>
                  <a:pt x="6206" y="4712"/>
                </a:lnTo>
                <a:lnTo>
                  <a:pt x="6191" y="4676"/>
                </a:lnTo>
                <a:lnTo>
                  <a:pt x="6084" y="4721"/>
                </a:lnTo>
                <a:close/>
                <a:moveTo>
                  <a:pt x="6441" y="4572"/>
                </a:moveTo>
                <a:lnTo>
                  <a:pt x="6456" y="4607"/>
                </a:lnTo>
                <a:lnTo>
                  <a:pt x="6562" y="4563"/>
                </a:lnTo>
                <a:lnTo>
                  <a:pt x="6547" y="4527"/>
                </a:lnTo>
                <a:lnTo>
                  <a:pt x="6441" y="4572"/>
                </a:lnTo>
                <a:close/>
                <a:moveTo>
                  <a:pt x="10729" y="2819"/>
                </a:moveTo>
                <a:lnTo>
                  <a:pt x="10836" y="2774"/>
                </a:lnTo>
                <a:lnTo>
                  <a:pt x="10821" y="2738"/>
                </a:lnTo>
                <a:lnTo>
                  <a:pt x="10714" y="2783"/>
                </a:lnTo>
                <a:lnTo>
                  <a:pt x="10729" y="2819"/>
                </a:lnTo>
                <a:close/>
                <a:moveTo>
                  <a:pt x="6263" y="4646"/>
                </a:moveTo>
                <a:lnTo>
                  <a:pt x="6277" y="4682"/>
                </a:lnTo>
                <a:lnTo>
                  <a:pt x="6384" y="4637"/>
                </a:lnTo>
                <a:lnTo>
                  <a:pt x="6369" y="4601"/>
                </a:lnTo>
                <a:lnTo>
                  <a:pt x="6263" y="4646"/>
                </a:lnTo>
                <a:close/>
                <a:moveTo>
                  <a:pt x="7972" y="3931"/>
                </a:moveTo>
                <a:lnTo>
                  <a:pt x="7865" y="3975"/>
                </a:lnTo>
                <a:lnTo>
                  <a:pt x="7880" y="4011"/>
                </a:lnTo>
                <a:lnTo>
                  <a:pt x="7987" y="3966"/>
                </a:lnTo>
                <a:lnTo>
                  <a:pt x="7972" y="3931"/>
                </a:lnTo>
                <a:close/>
                <a:moveTo>
                  <a:pt x="8150" y="3856"/>
                </a:moveTo>
                <a:lnTo>
                  <a:pt x="8043" y="3901"/>
                </a:lnTo>
                <a:lnTo>
                  <a:pt x="8058" y="3937"/>
                </a:lnTo>
                <a:lnTo>
                  <a:pt x="8165" y="3892"/>
                </a:lnTo>
                <a:lnTo>
                  <a:pt x="8150" y="3856"/>
                </a:lnTo>
                <a:close/>
                <a:moveTo>
                  <a:pt x="7794" y="4005"/>
                </a:moveTo>
                <a:lnTo>
                  <a:pt x="7687" y="4050"/>
                </a:lnTo>
                <a:lnTo>
                  <a:pt x="7702" y="4086"/>
                </a:lnTo>
                <a:lnTo>
                  <a:pt x="7809" y="4041"/>
                </a:lnTo>
                <a:lnTo>
                  <a:pt x="7794" y="4005"/>
                </a:lnTo>
                <a:close/>
                <a:moveTo>
                  <a:pt x="7438" y="4154"/>
                </a:moveTo>
                <a:lnTo>
                  <a:pt x="7331" y="4199"/>
                </a:lnTo>
                <a:lnTo>
                  <a:pt x="7346" y="4235"/>
                </a:lnTo>
                <a:lnTo>
                  <a:pt x="7453" y="4190"/>
                </a:lnTo>
                <a:lnTo>
                  <a:pt x="7438" y="4154"/>
                </a:lnTo>
                <a:close/>
                <a:moveTo>
                  <a:pt x="9233" y="3445"/>
                </a:moveTo>
                <a:lnTo>
                  <a:pt x="9218" y="3409"/>
                </a:lnTo>
                <a:lnTo>
                  <a:pt x="9111" y="3454"/>
                </a:lnTo>
                <a:lnTo>
                  <a:pt x="9126" y="3489"/>
                </a:lnTo>
                <a:lnTo>
                  <a:pt x="9233" y="3445"/>
                </a:lnTo>
                <a:close/>
                <a:moveTo>
                  <a:pt x="7616" y="4080"/>
                </a:moveTo>
                <a:lnTo>
                  <a:pt x="7509" y="4124"/>
                </a:lnTo>
                <a:lnTo>
                  <a:pt x="7524" y="4160"/>
                </a:lnTo>
                <a:lnTo>
                  <a:pt x="7631" y="4115"/>
                </a:lnTo>
                <a:lnTo>
                  <a:pt x="7616" y="4080"/>
                </a:lnTo>
                <a:close/>
                <a:moveTo>
                  <a:pt x="7260" y="4229"/>
                </a:moveTo>
                <a:lnTo>
                  <a:pt x="7153" y="4273"/>
                </a:lnTo>
                <a:lnTo>
                  <a:pt x="7168" y="4309"/>
                </a:lnTo>
                <a:lnTo>
                  <a:pt x="7275" y="4264"/>
                </a:lnTo>
                <a:lnTo>
                  <a:pt x="7260" y="4229"/>
                </a:lnTo>
                <a:close/>
                <a:moveTo>
                  <a:pt x="7097" y="4339"/>
                </a:moveTo>
                <a:lnTo>
                  <a:pt x="7082" y="4303"/>
                </a:lnTo>
                <a:lnTo>
                  <a:pt x="6975" y="4348"/>
                </a:lnTo>
                <a:lnTo>
                  <a:pt x="6990" y="4384"/>
                </a:lnTo>
                <a:lnTo>
                  <a:pt x="7097" y="4339"/>
                </a:lnTo>
                <a:close/>
                <a:moveTo>
                  <a:pt x="4482" y="5391"/>
                </a:moveTo>
                <a:lnTo>
                  <a:pt x="4497" y="5427"/>
                </a:lnTo>
                <a:lnTo>
                  <a:pt x="4604" y="5382"/>
                </a:lnTo>
                <a:lnTo>
                  <a:pt x="4589" y="5347"/>
                </a:lnTo>
                <a:lnTo>
                  <a:pt x="4482" y="5391"/>
                </a:lnTo>
                <a:close/>
                <a:moveTo>
                  <a:pt x="10373" y="2968"/>
                </a:moveTo>
                <a:lnTo>
                  <a:pt x="10480" y="2923"/>
                </a:lnTo>
                <a:lnTo>
                  <a:pt x="10465" y="2887"/>
                </a:lnTo>
                <a:lnTo>
                  <a:pt x="10358" y="2932"/>
                </a:lnTo>
                <a:lnTo>
                  <a:pt x="10373" y="2968"/>
                </a:lnTo>
                <a:close/>
                <a:moveTo>
                  <a:pt x="4426" y="5457"/>
                </a:moveTo>
                <a:lnTo>
                  <a:pt x="4411" y="5421"/>
                </a:lnTo>
                <a:lnTo>
                  <a:pt x="4330" y="5455"/>
                </a:lnTo>
                <a:cubicBezTo>
                  <a:pt x="4287" y="5397"/>
                  <a:pt x="4218" y="5358"/>
                  <a:pt x="4140" y="5358"/>
                </a:cubicBezTo>
                <a:cubicBezTo>
                  <a:pt x="4048" y="5358"/>
                  <a:pt x="3968" y="5411"/>
                  <a:pt x="3930" y="5488"/>
                </a:cubicBezTo>
                <a:lnTo>
                  <a:pt x="3889" y="5479"/>
                </a:lnTo>
                <a:lnTo>
                  <a:pt x="3880" y="5516"/>
                </a:lnTo>
                <a:lnTo>
                  <a:pt x="3915" y="5525"/>
                </a:lnTo>
                <a:cubicBezTo>
                  <a:pt x="3909" y="5546"/>
                  <a:pt x="3905" y="5569"/>
                  <a:pt x="3905" y="5593"/>
                </a:cubicBezTo>
                <a:cubicBezTo>
                  <a:pt x="3905" y="5723"/>
                  <a:pt x="4010" y="5828"/>
                  <a:pt x="4140" y="5828"/>
                </a:cubicBezTo>
                <a:cubicBezTo>
                  <a:pt x="4270" y="5828"/>
                  <a:pt x="4375" y="5723"/>
                  <a:pt x="4375" y="5593"/>
                </a:cubicBezTo>
                <a:cubicBezTo>
                  <a:pt x="4375" y="5591"/>
                  <a:pt x="4374" y="5588"/>
                  <a:pt x="4374" y="5585"/>
                </a:cubicBezTo>
                <a:lnTo>
                  <a:pt x="4385" y="5585"/>
                </a:lnTo>
                <a:lnTo>
                  <a:pt x="4386" y="5547"/>
                </a:lnTo>
                <a:lnTo>
                  <a:pt x="4370" y="5546"/>
                </a:lnTo>
                <a:cubicBezTo>
                  <a:pt x="4365" y="5526"/>
                  <a:pt x="4359" y="5507"/>
                  <a:pt x="4350" y="5489"/>
                </a:cubicBezTo>
                <a:lnTo>
                  <a:pt x="4426" y="5457"/>
                </a:lnTo>
                <a:close/>
                <a:moveTo>
                  <a:pt x="10551" y="2893"/>
                </a:moveTo>
                <a:lnTo>
                  <a:pt x="10658" y="2848"/>
                </a:lnTo>
                <a:lnTo>
                  <a:pt x="10643" y="2813"/>
                </a:lnTo>
                <a:lnTo>
                  <a:pt x="10536" y="2857"/>
                </a:lnTo>
                <a:lnTo>
                  <a:pt x="10551" y="2893"/>
                </a:lnTo>
                <a:close/>
                <a:moveTo>
                  <a:pt x="8577" y="3677"/>
                </a:moveTo>
                <a:lnTo>
                  <a:pt x="8592" y="3713"/>
                </a:lnTo>
                <a:lnTo>
                  <a:pt x="8699" y="3668"/>
                </a:lnTo>
                <a:lnTo>
                  <a:pt x="8684" y="3632"/>
                </a:lnTo>
                <a:lnTo>
                  <a:pt x="8577" y="3677"/>
                </a:lnTo>
                <a:close/>
                <a:moveTo>
                  <a:pt x="8755" y="3603"/>
                </a:moveTo>
                <a:lnTo>
                  <a:pt x="8770" y="3638"/>
                </a:lnTo>
                <a:lnTo>
                  <a:pt x="8877" y="3594"/>
                </a:lnTo>
                <a:lnTo>
                  <a:pt x="8862" y="3558"/>
                </a:lnTo>
                <a:lnTo>
                  <a:pt x="8755" y="3603"/>
                </a:lnTo>
                <a:close/>
                <a:moveTo>
                  <a:pt x="5016" y="5168"/>
                </a:moveTo>
                <a:lnTo>
                  <a:pt x="5031" y="5204"/>
                </a:lnTo>
                <a:lnTo>
                  <a:pt x="5138" y="5159"/>
                </a:lnTo>
                <a:lnTo>
                  <a:pt x="5123" y="5123"/>
                </a:lnTo>
                <a:lnTo>
                  <a:pt x="5016" y="5168"/>
                </a:lnTo>
                <a:close/>
                <a:moveTo>
                  <a:pt x="5565" y="4980"/>
                </a:moveTo>
                <a:lnTo>
                  <a:pt x="5672" y="4935"/>
                </a:lnTo>
                <a:lnTo>
                  <a:pt x="5657" y="4899"/>
                </a:lnTo>
                <a:lnTo>
                  <a:pt x="5550" y="4944"/>
                </a:lnTo>
                <a:lnTo>
                  <a:pt x="5565" y="4980"/>
                </a:lnTo>
                <a:close/>
                <a:moveTo>
                  <a:pt x="5209" y="5129"/>
                </a:moveTo>
                <a:lnTo>
                  <a:pt x="5316" y="5084"/>
                </a:lnTo>
                <a:lnTo>
                  <a:pt x="5301" y="5048"/>
                </a:lnTo>
                <a:lnTo>
                  <a:pt x="5194" y="5093"/>
                </a:lnTo>
                <a:lnTo>
                  <a:pt x="5209" y="5129"/>
                </a:lnTo>
                <a:close/>
                <a:moveTo>
                  <a:pt x="8236" y="3862"/>
                </a:moveTo>
                <a:lnTo>
                  <a:pt x="8343" y="3817"/>
                </a:lnTo>
                <a:lnTo>
                  <a:pt x="8328" y="3781"/>
                </a:lnTo>
                <a:lnTo>
                  <a:pt x="8221" y="3826"/>
                </a:lnTo>
                <a:lnTo>
                  <a:pt x="8236" y="3862"/>
                </a:lnTo>
                <a:close/>
                <a:moveTo>
                  <a:pt x="4960" y="5233"/>
                </a:moveTo>
                <a:lnTo>
                  <a:pt x="4945" y="5198"/>
                </a:lnTo>
                <a:lnTo>
                  <a:pt x="4838" y="5242"/>
                </a:lnTo>
                <a:lnTo>
                  <a:pt x="4853" y="5278"/>
                </a:lnTo>
                <a:lnTo>
                  <a:pt x="4960" y="5233"/>
                </a:lnTo>
                <a:close/>
                <a:moveTo>
                  <a:pt x="5743" y="4905"/>
                </a:moveTo>
                <a:lnTo>
                  <a:pt x="5850" y="4861"/>
                </a:lnTo>
                <a:lnTo>
                  <a:pt x="5835" y="4825"/>
                </a:lnTo>
                <a:lnTo>
                  <a:pt x="5728" y="4870"/>
                </a:lnTo>
                <a:lnTo>
                  <a:pt x="5743" y="4905"/>
                </a:lnTo>
                <a:close/>
                <a:moveTo>
                  <a:pt x="4660" y="5317"/>
                </a:moveTo>
                <a:lnTo>
                  <a:pt x="4675" y="5353"/>
                </a:lnTo>
                <a:lnTo>
                  <a:pt x="4782" y="5308"/>
                </a:lnTo>
                <a:lnTo>
                  <a:pt x="4767" y="5272"/>
                </a:lnTo>
                <a:lnTo>
                  <a:pt x="4660" y="5317"/>
                </a:lnTo>
                <a:close/>
                <a:moveTo>
                  <a:pt x="1110" y="4766"/>
                </a:moveTo>
                <a:lnTo>
                  <a:pt x="1107" y="4727"/>
                </a:lnTo>
                <a:cubicBezTo>
                  <a:pt x="1091" y="4613"/>
                  <a:pt x="994" y="4525"/>
                  <a:pt x="875" y="4525"/>
                </a:cubicBezTo>
                <a:cubicBezTo>
                  <a:pt x="745" y="4525"/>
                  <a:pt x="640" y="4630"/>
                  <a:pt x="640" y="4760"/>
                </a:cubicBezTo>
                <a:cubicBezTo>
                  <a:pt x="640" y="4772"/>
                  <a:pt x="641" y="4784"/>
                  <a:pt x="643" y="4795"/>
                </a:cubicBezTo>
                <a:lnTo>
                  <a:pt x="570" y="4824"/>
                </a:lnTo>
                <a:lnTo>
                  <a:pt x="584" y="4860"/>
                </a:lnTo>
                <a:lnTo>
                  <a:pt x="652" y="4833"/>
                </a:lnTo>
                <a:cubicBezTo>
                  <a:pt x="683" y="4927"/>
                  <a:pt x="771" y="4995"/>
                  <a:pt x="875" y="4995"/>
                </a:cubicBezTo>
                <a:cubicBezTo>
                  <a:pt x="979" y="4995"/>
                  <a:pt x="1067" y="4928"/>
                  <a:pt x="1098" y="4835"/>
                </a:cubicBezTo>
                <a:lnTo>
                  <a:pt x="1120" y="4840"/>
                </a:lnTo>
                <a:lnTo>
                  <a:pt x="1129" y="4802"/>
                </a:lnTo>
                <a:lnTo>
                  <a:pt x="1107" y="4797"/>
                </a:lnTo>
                <a:cubicBezTo>
                  <a:pt x="1108" y="4787"/>
                  <a:pt x="1109" y="4776"/>
                  <a:pt x="1110" y="4766"/>
                </a:cubicBezTo>
                <a:close/>
                <a:moveTo>
                  <a:pt x="13725" y="1920"/>
                </a:moveTo>
                <a:lnTo>
                  <a:pt x="13714" y="1883"/>
                </a:lnTo>
                <a:lnTo>
                  <a:pt x="13602" y="1916"/>
                </a:lnTo>
                <a:lnTo>
                  <a:pt x="13613" y="1953"/>
                </a:lnTo>
                <a:lnTo>
                  <a:pt x="13725" y="1920"/>
                </a:lnTo>
                <a:close/>
                <a:moveTo>
                  <a:pt x="14473" y="1703"/>
                </a:moveTo>
                <a:lnTo>
                  <a:pt x="14463" y="1666"/>
                </a:lnTo>
                <a:lnTo>
                  <a:pt x="14350" y="1698"/>
                </a:lnTo>
                <a:lnTo>
                  <a:pt x="14361" y="1736"/>
                </a:lnTo>
                <a:lnTo>
                  <a:pt x="14473" y="1703"/>
                </a:lnTo>
                <a:close/>
                <a:moveTo>
                  <a:pt x="14099" y="1812"/>
                </a:moveTo>
                <a:lnTo>
                  <a:pt x="14088" y="1774"/>
                </a:lnTo>
                <a:lnTo>
                  <a:pt x="13976" y="1807"/>
                </a:lnTo>
                <a:lnTo>
                  <a:pt x="13987" y="1844"/>
                </a:lnTo>
                <a:lnTo>
                  <a:pt x="14099" y="1812"/>
                </a:lnTo>
                <a:close/>
                <a:moveTo>
                  <a:pt x="14286" y="1757"/>
                </a:moveTo>
                <a:lnTo>
                  <a:pt x="14276" y="1720"/>
                </a:lnTo>
                <a:lnTo>
                  <a:pt x="14163" y="1753"/>
                </a:lnTo>
                <a:lnTo>
                  <a:pt x="14174" y="1790"/>
                </a:lnTo>
                <a:lnTo>
                  <a:pt x="14286" y="1757"/>
                </a:lnTo>
                <a:close/>
                <a:moveTo>
                  <a:pt x="13912" y="1866"/>
                </a:moveTo>
                <a:lnTo>
                  <a:pt x="13901" y="1829"/>
                </a:lnTo>
                <a:lnTo>
                  <a:pt x="13789" y="1861"/>
                </a:lnTo>
                <a:lnTo>
                  <a:pt x="13800" y="1898"/>
                </a:lnTo>
                <a:lnTo>
                  <a:pt x="13912" y="1866"/>
                </a:lnTo>
                <a:close/>
                <a:moveTo>
                  <a:pt x="15596" y="1377"/>
                </a:moveTo>
                <a:lnTo>
                  <a:pt x="15585" y="1340"/>
                </a:lnTo>
                <a:lnTo>
                  <a:pt x="15473" y="1373"/>
                </a:lnTo>
                <a:lnTo>
                  <a:pt x="15484" y="1410"/>
                </a:lnTo>
                <a:lnTo>
                  <a:pt x="15596" y="1377"/>
                </a:lnTo>
                <a:close/>
                <a:moveTo>
                  <a:pt x="15409" y="1432"/>
                </a:moveTo>
                <a:lnTo>
                  <a:pt x="15398" y="1394"/>
                </a:lnTo>
                <a:lnTo>
                  <a:pt x="15286" y="1427"/>
                </a:lnTo>
                <a:lnTo>
                  <a:pt x="15297" y="1464"/>
                </a:lnTo>
                <a:lnTo>
                  <a:pt x="15409" y="1432"/>
                </a:lnTo>
                <a:close/>
                <a:moveTo>
                  <a:pt x="15024" y="1503"/>
                </a:moveTo>
                <a:lnTo>
                  <a:pt x="14912" y="1535"/>
                </a:lnTo>
                <a:lnTo>
                  <a:pt x="14923" y="1573"/>
                </a:lnTo>
                <a:lnTo>
                  <a:pt x="15035" y="1540"/>
                </a:lnTo>
                <a:lnTo>
                  <a:pt x="15024" y="1503"/>
                </a:lnTo>
                <a:close/>
                <a:moveTo>
                  <a:pt x="14848" y="1594"/>
                </a:moveTo>
                <a:lnTo>
                  <a:pt x="14837" y="1557"/>
                </a:lnTo>
                <a:lnTo>
                  <a:pt x="14725" y="1590"/>
                </a:lnTo>
                <a:lnTo>
                  <a:pt x="14736" y="1627"/>
                </a:lnTo>
                <a:lnTo>
                  <a:pt x="14848" y="1594"/>
                </a:lnTo>
                <a:close/>
                <a:moveTo>
                  <a:pt x="15222" y="1486"/>
                </a:moveTo>
                <a:lnTo>
                  <a:pt x="15211" y="1449"/>
                </a:lnTo>
                <a:lnTo>
                  <a:pt x="15099" y="1481"/>
                </a:lnTo>
                <a:lnTo>
                  <a:pt x="15110" y="1518"/>
                </a:lnTo>
                <a:lnTo>
                  <a:pt x="15222" y="1486"/>
                </a:lnTo>
                <a:close/>
                <a:moveTo>
                  <a:pt x="14661" y="1649"/>
                </a:moveTo>
                <a:lnTo>
                  <a:pt x="14650" y="1611"/>
                </a:lnTo>
                <a:lnTo>
                  <a:pt x="14538" y="1644"/>
                </a:lnTo>
                <a:lnTo>
                  <a:pt x="14548" y="1681"/>
                </a:lnTo>
                <a:lnTo>
                  <a:pt x="14661" y="1649"/>
                </a:lnTo>
                <a:close/>
                <a:moveTo>
                  <a:pt x="13527" y="1937"/>
                </a:moveTo>
                <a:lnTo>
                  <a:pt x="13415" y="1970"/>
                </a:lnTo>
                <a:lnTo>
                  <a:pt x="13426" y="2007"/>
                </a:lnTo>
                <a:lnTo>
                  <a:pt x="13538" y="1975"/>
                </a:lnTo>
                <a:lnTo>
                  <a:pt x="13527" y="1937"/>
                </a:lnTo>
                <a:close/>
                <a:moveTo>
                  <a:pt x="11843" y="2426"/>
                </a:moveTo>
                <a:lnTo>
                  <a:pt x="11731" y="2458"/>
                </a:lnTo>
                <a:lnTo>
                  <a:pt x="11742" y="2496"/>
                </a:lnTo>
                <a:lnTo>
                  <a:pt x="11854" y="2463"/>
                </a:lnTo>
                <a:lnTo>
                  <a:pt x="11843" y="2426"/>
                </a:lnTo>
                <a:close/>
                <a:moveTo>
                  <a:pt x="11667" y="2517"/>
                </a:moveTo>
                <a:lnTo>
                  <a:pt x="11656" y="2480"/>
                </a:lnTo>
                <a:lnTo>
                  <a:pt x="11544" y="2513"/>
                </a:lnTo>
                <a:lnTo>
                  <a:pt x="11555" y="2550"/>
                </a:lnTo>
                <a:lnTo>
                  <a:pt x="11667" y="2517"/>
                </a:lnTo>
                <a:close/>
                <a:moveTo>
                  <a:pt x="13153" y="2046"/>
                </a:moveTo>
                <a:lnTo>
                  <a:pt x="13041" y="2078"/>
                </a:lnTo>
                <a:lnTo>
                  <a:pt x="13052" y="2116"/>
                </a:lnTo>
                <a:lnTo>
                  <a:pt x="13164" y="2083"/>
                </a:lnTo>
                <a:lnTo>
                  <a:pt x="13153" y="2046"/>
                </a:lnTo>
                <a:close/>
                <a:moveTo>
                  <a:pt x="12041" y="2409"/>
                </a:moveTo>
                <a:lnTo>
                  <a:pt x="12030" y="2372"/>
                </a:lnTo>
                <a:lnTo>
                  <a:pt x="11918" y="2404"/>
                </a:lnTo>
                <a:lnTo>
                  <a:pt x="11929" y="2441"/>
                </a:lnTo>
                <a:lnTo>
                  <a:pt x="12041" y="2409"/>
                </a:lnTo>
                <a:close/>
                <a:moveTo>
                  <a:pt x="12977" y="2137"/>
                </a:moveTo>
                <a:lnTo>
                  <a:pt x="12966" y="2100"/>
                </a:lnTo>
                <a:lnTo>
                  <a:pt x="12854" y="2133"/>
                </a:lnTo>
                <a:lnTo>
                  <a:pt x="12864" y="2170"/>
                </a:lnTo>
                <a:lnTo>
                  <a:pt x="12977" y="2137"/>
                </a:lnTo>
                <a:close/>
                <a:moveTo>
                  <a:pt x="12217" y="2317"/>
                </a:moveTo>
                <a:lnTo>
                  <a:pt x="12105" y="2350"/>
                </a:lnTo>
                <a:lnTo>
                  <a:pt x="12116" y="2387"/>
                </a:lnTo>
                <a:lnTo>
                  <a:pt x="12228" y="2355"/>
                </a:lnTo>
                <a:lnTo>
                  <a:pt x="12217" y="2317"/>
                </a:lnTo>
                <a:close/>
                <a:moveTo>
                  <a:pt x="12779" y="2154"/>
                </a:moveTo>
                <a:lnTo>
                  <a:pt x="12666" y="2187"/>
                </a:lnTo>
                <a:lnTo>
                  <a:pt x="12677" y="2224"/>
                </a:lnTo>
                <a:lnTo>
                  <a:pt x="12789" y="2192"/>
                </a:lnTo>
                <a:lnTo>
                  <a:pt x="12779" y="2154"/>
                </a:lnTo>
                <a:close/>
                <a:moveTo>
                  <a:pt x="13351" y="2029"/>
                </a:moveTo>
                <a:lnTo>
                  <a:pt x="13340" y="1992"/>
                </a:lnTo>
                <a:lnTo>
                  <a:pt x="13228" y="2024"/>
                </a:lnTo>
                <a:lnTo>
                  <a:pt x="13239" y="2061"/>
                </a:lnTo>
                <a:lnTo>
                  <a:pt x="13351" y="2029"/>
                </a:lnTo>
                <a:close/>
                <a:moveTo>
                  <a:pt x="12490" y="2279"/>
                </a:moveTo>
                <a:lnTo>
                  <a:pt x="12602" y="2246"/>
                </a:lnTo>
                <a:lnTo>
                  <a:pt x="12592" y="2209"/>
                </a:lnTo>
                <a:lnTo>
                  <a:pt x="12479" y="2241"/>
                </a:lnTo>
                <a:lnTo>
                  <a:pt x="12490" y="2279"/>
                </a:lnTo>
                <a:close/>
                <a:moveTo>
                  <a:pt x="12292" y="2296"/>
                </a:moveTo>
                <a:lnTo>
                  <a:pt x="12303" y="2333"/>
                </a:lnTo>
                <a:lnTo>
                  <a:pt x="12415" y="2300"/>
                </a:lnTo>
                <a:lnTo>
                  <a:pt x="12404" y="2263"/>
                </a:lnTo>
                <a:lnTo>
                  <a:pt x="12292" y="2296"/>
                </a:lnTo>
                <a:close/>
                <a:moveTo>
                  <a:pt x="15202" y="16915"/>
                </a:moveTo>
                <a:lnTo>
                  <a:pt x="15180" y="16883"/>
                </a:lnTo>
                <a:lnTo>
                  <a:pt x="15085" y="16950"/>
                </a:lnTo>
                <a:lnTo>
                  <a:pt x="15108" y="16982"/>
                </a:lnTo>
                <a:lnTo>
                  <a:pt x="15202" y="16915"/>
                </a:lnTo>
                <a:close/>
                <a:moveTo>
                  <a:pt x="15966" y="16327"/>
                </a:moveTo>
                <a:lnTo>
                  <a:pt x="15872" y="16394"/>
                </a:lnTo>
                <a:lnTo>
                  <a:pt x="15894" y="16425"/>
                </a:lnTo>
                <a:lnTo>
                  <a:pt x="15988" y="16358"/>
                </a:lnTo>
                <a:lnTo>
                  <a:pt x="15966" y="16327"/>
                </a:lnTo>
                <a:close/>
                <a:moveTo>
                  <a:pt x="16680" y="15869"/>
                </a:moveTo>
                <a:lnTo>
                  <a:pt x="16775" y="15802"/>
                </a:lnTo>
                <a:lnTo>
                  <a:pt x="16752" y="15770"/>
                </a:lnTo>
                <a:lnTo>
                  <a:pt x="16658" y="15837"/>
                </a:lnTo>
                <a:lnTo>
                  <a:pt x="16680" y="15869"/>
                </a:lnTo>
                <a:close/>
                <a:moveTo>
                  <a:pt x="18252" y="14755"/>
                </a:moveTo>
                <a:lnTo>
                  <a:pt x="18347" y="14689"/>
                </a:lnTo>
                <a:lnTo>
                  <a:pt x="18324" y="14657"/>
                </a:lnTo>
                <a:lnTo>
                  <a:pt x="18230" y="14724"/>
                </a:lnTo>
                <a:lnTo>
                  <a:pt x="18252" y="14755"/>
                </a:lnTo>
                <a:close/>
                <a:moveTo>
                  <a:pt x="17381" y="15325"/>
                </a:moveTo>
                <a:lnTo>
                  <a:pt x="17287" y="15392"/>
                </a:lnTo>
                <a:lnTo>
                  <a:pt x="17309" y="15423"/>
                </a:lnTo>
                <a:lnTo>
                  <a:pt x="17403" y="15356"/>
                </a:lnTo>
                <a:lnTo>
                  <a:pt x="17381" y="15325"/>
                </a:lnTo>
                <a:close/>
                <a:moveTo>
                  <a:pt x="17246" y="15468"/>
                </a:moveTo>
                <a:lnTo>
                  <a:pt x="17224" y="15436"/>
                </a:lnTo>
                <a:lnTo>
                  <a:pt x="17129" y="15503"/>
                </a:lnTo>
                <a:lnTo>
                  <a:pt x="17152" y="15535"/>
                </a:lnTo>
                <a:lnTo>
                  <a:pt x="17246" y="15468"/>
                </a:lnTo>
                <a:close/>
                <a:moveTo>
                  <a:pt x="16909" y="15659"/>
                </a:moveTo>
                <a:lnTo>
                  <a:pt x="16815" y="15726"/>
                </a:lnTo>
                <a:lnTo>
                  <a:pt x="16837" y="15757"/>
                </a:lnTo>
                <a:lnTo>
                  <a:pt x="16932" y="15690"/>
                </a:lnTo>
                <a:lnTo>
                  <a:pt x="16909" y="15659"/>
                </a:lnTo>
                <a:close/>
                <a:moveTo>
                  <a:pt x="15652" y="16549"/>
                </a:moveTo>
                <a:lnTo>
                  <a:pt x="15557" y="16616"/>
                </a:lnTo>
                <a:lnTo>
                  <a:pt x="15580" y="16648"/>
                </a:lnTo>
                <a:lnTo>
                  <a:pt x="15674" y="16581"/>
                </a:lnTo>
                <a:lnTo>
                  <a:pt x="15652" y="16549"/>
                </a:lnTo>
                <a:close/>
                <a:moveTo>
                  <a:pt x="17938" y="14978"/>
                </a:moveTo>
                <a:lnTo>
                  <a:pt x="18032" y="14911"/>
                </a:lnTo>
                <a:lnTo>
                  <a:pt x="18010" y="14879"/>
                </a:lnTo>
                <a:lnTo>
                  <a:pt x="17915" y="14946"/>
                </a:lnTo>
                <a:lnTo>
                  <a:pt x="17938" y="14978"/>
                </a:lnTo>
                <a:close/>
                <a:moveTo>
                  <a:pt x="16366" y="16091"/>
                </a:moveTo>
                <a:lnTo>
                  <a:pt x="16460" y="16024"/>
                </a:lnTo>
                <a:lnTo>
                  <a:pt x="16438" y="15993"/>
                </a:lnTo>
                <a:lnTo>
                  <a:pt x="16343" y="16060"/>
                </a:lnTo>
                <a:lnTo>
                  <a:pt x="16366" y="16091"/>
                </a:lnTo>
                <a:close/>
                <a:moveTo>
                  <a:pt x="18167" y="14768"/>
                </a:moveTo>
                <a:lnTo>
                  <a:pt x="18073" y="14835"/>
                </a:lnTo>
                <a:lnTo>
                  <a:pt x="18095" y="14867"/>
                </a:lnTo>
                <a:lnTo>
                  <a:pt x="18190" y="14800"/>
                </a:lnTo>
                <a:lnTo>
                  <a:pt x="18167" y="14768"/>
                </a:lnTo>
                <a:close/>
                <a:moveTo>
                  <a:pt x="15023" y="16995"/>
                </a:moveTo>
                <a:lnTo>
                  <a:pt x="14928" y="17062"/>
                </a:lnTo>
                <a:lnTo>
                  <a:pt x="14951" y="17093"/>
                </a:lnTo>
                <a:lnTo>
                  <a:pt x="15045" y="17026"/>
                </a:lnTo>
                <a:lnTo>
                  <a:pt x="15023" y="16995"/>
                </a:lnTo>
                <a:close/>
                <a:moveTo>
                  <a:pt x="15243" y="16839"/>
                </a:moveTo>
                <a:lnTo>
                  <a:pt x="15265" y="16871"/>
                </a:lnTo>
                <a:lnTo>
                  <a:pt x="15360" y="16804"/>
                </a:lnTo>
                <a:lnTo>
                  <a:pt x="15337" y="16772"/>
                </a:lnTo>
                <a:lnTo>
                  <a:pt x="15243" y="16839"/>
                </a:lnTo>
                <a:close/>
                <a:moveTo>
                  <a:pt x="17781" y="15089"/>
                </a:moveTo>
                <a:lnTo>
                  <a:pt x="17875" y="15022"/>
                </a:lnTo>
                <a:lnTo>
                  <a:pt x="17853" y="14991"/>
                </a:lnTo>
                <a:lnTo>
                  <a:pt x="17758" y="15058"/>
                </a:lnTo>
                <a:lnTo>
                  <a:pt x="17781" y="15089"/>
                </a:lnTo>
                <a:close/>
                <a:moveTo>
                  <a:pt x="16123" y="16215"/>
                </a:moveTo>
                <a:lnTo>
                  <a:pt x="16029" y="16282"/>
                </a:lnTo>
                <a:lnTo>
                  <a:pt x="16051" y="16314"/>
                </a:lnTo>
                <a:lnTo>
                  <a:pt x="16146" y="16247"/>
                </a:lnTo>
                <a:lnTo>
                  <a:pt x="16123" y="16215"/>
                </a:lnTo>
                <a:close/>
                <a:moveTo>
                  <a:pt x="15400" y="16728"/>
                </a:moveTo>
                <a:lnTo>
                  <a:pt x="15422" y="16759"/>
                </a:lnTo>
                <a:lnTo>
                  <a:pt x="15517" y="16692"/>
                </a:lnTo>
                <a:lnTo>
                  <a:pt x="15494" y="16661"/>
                </a:lnTo>
                <a:lnTo>
                  <a:pt x="15400" y="16728"/>
                </a:lnTo>
                <a:close/>
                <a:moveTo>
                  <a:pt x="16617" y="15913"/>
                </a:moveTo>
                <a:lnTo>
                  <a:pt x="16595" y="15881"/>
                </a:lnTo>
                <a:lnTo>
                  <a:pt x="16500" y="15948"/>
                </a:lnTo>
                <a:lnTo>
                  <a:pt x="16523" y="15980"/>
                </a:lnTo>
                <a:lnTo>
                  <a:pt x="16617" y="15913"/>
                </a:lnTo>
                <a:close/>
                <a:moveTo>
                  <a:pt x="15831" y="16470"/>
                </a:moveTo>
                <a:lnTo>
                  <a:pt x="15809" y="16438"/>
                </a:lnTo>
                <a:lnTo>
                  <a:pt x="15714" y="16505"/>
                </a:lnTo>
                <a:lnTo>
                  <a:pt x="15737" y="16537"/>
                </a:lnTo>
                <a:lnTo>
                  <a:pt x="15831" y="16470"/>
                </a:lnTo>
                <a:close/>
                <a:moveTo>
                  <a:pt x="17538" y="15213"/>
                </a:moveTo>
                <a:lnTo>
                  <a:pt x="17444" y="15280"/>
                </a:lnTo>
                <a:lnTo>
                  <a:pt x="17466" y="15312"/>
                </a:lnTo>
                <a:lnTo>
                  <a:pt x="17561" y="15245"/>
                </a:lnTo>
                <a:lnTo>
                  <a:pt x="17538" y="15213"/>
                </a:lnTo>
                <a:close/>
                <a:moveTo>
                  <a:pt x="17089" y="15579"/>
                </a:moveTo>
                <a:lnTo>
                  <a:pt x="17067" y="15547"/>
                </a:lnTo>
                <a:lnTo>
                  <a:pt x="16972" y="15614"/>
                </a:lnTo>
                <a:lnTo>
                  <a:pt x="16995" y="15646"/>
                </a:lnTo>
                <a:lnTo>
                  <a:pt x="17089" y="15579"/>
                </a:lnTo>
                <a:close/>
                <a:moveTo>
                  <a:pt x="16280" y="16104"/>
                </a:moveTo>
                <a:lnTo>
                  <a:pt x="16186" y="16171"/>
                </a:lnTo>
                <a:lnTo>
                  <a:pt x="16208" y="16203"/>
                </a:lnTo>
                <a:lnTo>
                  <a:pt x="16303" y="16136"/>
                </a:lnTo>
                <a:lnTo>
                  <a:pt x="16280" y="16104"/>
                </a:lnTo>
                <a:close/>
                <a:moveTo>
                  <a:pt x="17623" y="15201"/>
                </a:moveTo>
                <a:lnTo>
                  <a:pt x="17718" y="15134"/>
                </a:lnTo>
                <a:lnTo>
                  <a:pt x="17695" y="15102"/>
                </a:lnTo>
                <a:lnTo>
                  <a:pt x="17601" y="15169"/>
                </a:lnTo>
                <a:lnTo>
                  <a:pt x="17623" y="15201"/>
                </a:lnTo>
                <a:close/>
                <a:moveTo>
                  <a:pt x="17583" y="16286"/>
                </a:moveTo>
                <a:lnTo>
                  <a:pt x="17525" y="16386"/>
                </a:lnTo>
                <a:lnTo>
                  <a:pt x="17559" y="16405"/>
                </a:lnTo>
                <a:lnTo>
                  <a:pt x="17616" y="16306"/>
                </a:lnTo>
                <a:lnTo>
                  <a:pt x="17583" y="16286"/>
                </a:lnTo>
                <a:close/>
                <a:moveTo>
                  <a:pt x="17621" y="16221"/>
                </a:moveTo>
                <a:lnTo>
                  <a:pt x="17654" y="16240"/>
                </a:lnTo>
                <a:lnTo>
                  <a:pt x="17712" y="16141"/>
                </a:lnTo>
                <a:lnTo>
                  <a:pt x="17678" y="16122"/>
                </a:lnTo>
                <a:lnTo>
                  <a:pt x="17621" y="16221"/>
                </a:lnTo>
                <a:close/>
                <a:moveTo>
                  <a:pt x="17391" y="16616"/>
                </a:moveTo>
                <a:lnTo>
                  <a:pt x="17334" y="16716"/>
                </a:lnTo>
                <a:lnTo>
                  <a:pt x="17367" y="16735"/>
                </a:lnTo>
                <a:lnTo>
                  <a:pt x="17425" y="16636"/>
                </a:lnTo>
                <a:lnTo>
                  <a:pt x="17391" y="16616"/>
                </a:lnTo>
                <a:close/>
                <a:moveTo>
                  <a:pt x="16946" y="17461"/>
                </a:moveTo>
                <a:lnTo>
                  <a:pt x="16912" y="17441"/>
                </a:lnTo>
                <a:lnTo>
                  <a:pt x="16855" y="17540"/>
                </a:lnTo>
                <a:lnTo>
                  <a:pt x="16888" y="17560"/>
                </a:lnTo>
                <a:lnTo>
                  <a:pt x="16946" y="17461"/>
                </a:lnTo>
                <a:close/>
                <a:moveTo>
                  <a:pt x="17200" y="16946"/>
                </a:moveTo>
                <a:lnTo>
                  <a:pt x="17142" y="17046"/>
                </a:lnTo>
                <a:lnTo>
                  <a:pt x="17176" y="17065"/>
                </a:lnTo>
                <a:lnTo>
                  <a:pt x="17233" y="16966"/>
                </a:lnTo>
                <a:lnTo>
                  <a:pt x="17200" y="16946"/>
                </a:lnTo>
                <a:close/>
                <a:moveTo>
                  <a:pt x="17774" y="15957"/>
                </a:moveTo>
                <a:lnTo>
                  <a:pt x="17717" y="16056"/>
                </a:lnTo>
                <a:lnTo>
                  <a:pt x="17750" y="16075"/>
                </a:lnTo>
                <a:lnTo>
                  <a:pt x="17808" y="15976"/>
                </a:lnTo>
                <a:lnTo>
                  <a:pt x="17774" y="15957"/>
                </a:lnTo>
                <a:close/>
                <a:moveTo>
                  <a:pt x="17008" y="17276"/>
                </a:moveTo>
                <a:lnTo>
                  <a:pt x="16951" y="17375"/>
                </a:lnTo>
                <a:lnTo>
                  <a:pt x="16984" y="17395"/>
                </a:lnTo>
                <a:lnTo>
                  <a:pt x="17042" y="17296"/>
                </a:lnTo>
                <a:lnTo>
                  <a:pt x="17008" y="17276"/>
                </a:lnTo>
                <a:close/>
                <a:moveTo>
                  <a:pt x="17463" y="16570"/>
                </a:moveTo>
                <a:lnTo>
                  <a:pt x="17521" y="16471"/>
                </a:lnTo>
                <a:lnTo>
                  <a:pt x="17487" y="16451"/>
                </a:lnTo>
                <a:lnTo>
                  <a:pt x="17429" y="16551"/>
                </a:lnTo>
                <a:lnTo>
                  <a:pt x="17463" y="16570"/>
                </a:lnTo>
                <a:close/>
                <a:moveTo>
                  <a:pt x="18382" y="14986"/>
                </a:moveTo>
                <a:lnTo>
                  <a:pt x="18349" y="14967"/>
                </a:lnTo>
                <a:lnTo>
                  <a:pt x="18291" y="15066"/>
                </a:lnTo>
                <a:lnTo>
                  <a:pt x="18325" y="15086"/>
                </a:lnTo>
                <a:lnTo>
                  <a:pt x="18382" y="14986"/>
                </a:lnTo>
                <a:close/>
                <a:moveTo>
                  <a:pt x="18387" y="14901"/>
                </a:moveTo>
                <a:lnTo>
                  <a:pt x="18420" y="14921"/>
                </a:lnTo>
                <a:lnTo>
                  <a:pt x="18478" y="14822"/>
                </a:lnTo>
                <a:lnTo>
                  <a:pt x="18444" y="14802"/>
                </a:lnTo>
                <a:lnTo>
                  <a:pt x="18387" y="14901"/>
                </a:lnTo>
                <a:close/>
                <a:moveTo>
                  <a:pt x="17329" y="16801"/>
                </a:moveTo>
                <a:lnTo>
                  <a:pt x="17295" y="16781"/>
                </a:lnTo>
                <a:lnTo>
                  <a:pt x="17238" y="16881"/>
                </a:lnTo>
                <a:lnTo>
                  <a:pt x="17271" y="16900"/>
                </a:lnTo>
                <a:lnTo>
                  <a:pt x="17329" y="16801"/>
                </a:lnTo>
                <a:close/>
                <a:moveTo>
                  <a:pt x="17138" y="17131"/>
                </a:moveTo>
                <a:lnTo>
                  <a:pt x="17104" y="17111"/>
                </a:lnTo>
                <a:lnTo>
                  <a:pt x="17046" y="17210"/>
                </a:lnTo>
                <a:lnTo>
                  <a:pt x="17080" y="17230"/>
                </a:lnTo>
                <a:lnTo>
                  <a:pt x="17138" y="17131"/>
                </a:lnTo>
                <a:close/>
                <a:moveTo>
                  <a:pt x="17812" y="15891"/>
                </a:moveTo>
                <a:lnTo>
                  <a:pt x="17846" y="15910"/>
                </a:lnTo>
                <a:lnTo>
                  <a:pt x="17903" y="15811"/>
                </a:lnTo>
                <a:lnTo>
                  <a:pt x="17870" y="15792"/>
                </a:lnTo>
                <a:lnTo>
                  <a:pt x="17812" y="15891"/>
                </a:lnTo>
                <a:close/>
                <a:moveTo>
                  <a:pt x="18004" y="15561"/>
                </a:moveTo>
                <a:lnTo>
                  <a:pt x="18037" y="15581"/>
                </a:lnTo>
                <a:lnTo>
                  <a:pt x="18095" y="15481"/>
                </a:lnTo>
                <a:lnTo>
                  <a:pt x="18061" y="15462"/>
                </a:lnTo>
                <a:lnTo>
                  <a:pt x="18004" y="15561"/>
                </a:lnTo>
                <a:close/>
                <a:moveTo>
                  <a:pt x="18195" y="15231"/>
                </a:moveTo>
                <a:lnTo>
                  <a:pt x="18229" y="15251"/>
                </a:lnTo>
                <a:lnTo>
                  <a:pt x="18286" y="15151"/>
                </a:lnTo>
                <a:lnTo>
                  <a:pt x="18253" y="15132"/>
                </a:lnTo>
                <a:lnTo>
                  <a:pt x="18195" y="15231"/>
                </a:lnTo>
                <a:close/>
                <a:moveTo>
                  <a:pt x="17966" y="15627"/>
                </a:moveTo>
                <a:lnTo>
                  <a:pt x="17908" y="15726"/>
                </a:lnTo>
                <a:lnTo>
                  <a:pt x="17942" y="15745"/>
                </a:lnTo>
                <a:lnTo>
                  <a:pt x="17999" y="15646"/>
                </a:lnTo>
                <a:lnTo>
                  <a:pt x="17966" y="15627"/>
                </a:lnTo>
                <a:close/>
                <a:moveTo>
                  <a:pt x="18191" y="15316"/>
                </a:moveTo>
                <a:lnTo>
                  <a:pt x="18157" y="15297"/>
                </a:lnTo>
                <a:lnTo>
                  <a:pt x="18099" y="15396"/>
                </a:lnTo>
                <a:lnTo>
                  <a:pt x="18133" y="15416"/>
                </a:lnTo>
                <a:lnTo>
                  <a:pt x="18191" y="15316"/>
                </a:lnTo>
                <a:close/>
                <a:moveTo>
                  <a:pt x="9664" y="18226"/>
                </a:moveTo>
                <a:lnTo>
                  <a:pt x="9670" y="18264"/>
                </a:lnTo>
                <a:lnTo>
                  <a:pt x="9784" y="18245"/>
                </a:lnTo>
                <a:lnTo>
                  <a:pt x="9778" y="18206"/>
                </a:lnTo>
                <a:lnTo>
                  <a:pt x="9664" y="18226"/>
                </a:lnTo>
                <a:close/>
                <a:moveTo>
                  <a:pt x="9854" y="18193"/>
                </a:moveTo>
                <a:lnTo>
                  <a:pt x="9860" y="18231"/>
                </a:lnTo>
                <a:lnTo>
                  <a:pt x="9974" y="18212"/>
                </a:lnTo>
                <a:lnTo>
                  <a:pt x="9968" y="18174"/>
                </a:lnTo>
                <a:lnTo>
                  <a:pt x="9854" y="18193"/>
                </a:lnTo>
                <a:close/>
                <a:moveTo>
                  <a:pt x="8714" y="18390"/>
                </a:moveTo>
                <a:lnTo>
                  <a:pt x="8721" y="18428"/>
                </a:lnTo>
                <a:lnTo>
                  <a:pt x="8835" y="18408"/>
                </a:lnTo>
                <a:lnTo>
                  <a:pt x="8828" y="18370"/>
                </a:lnTo>
                <a:lnTo>
                  <a:pt x="8714" y="18390"/>
                </a:lnTo>
                <a:close/>
                <a:moveTo>
                  <a:pt x="10423" y="18095"/>
                </a:moveTo>
                <a:lnTo>
                  <a:pt x="10430" y="18133"/>
                </a:lnTo>
                <a:lnTo>
                  <a:pt x="10544" y="18114"/>
                </a:lnTo>
                <a:lnTo>
                  <a:pt x="10538" y="18075"/>
                </a:lnTo>
                <a:lnTo>
                  <a:pt x="10423" y="18095"/>
                </a:lnTo>
                <a:close/>
                <a:moveTo>
                  <a:pt x="10044" y="18161"/>
                </a:moveTo>
                <a:lnTo>
                  <a:pt x="10050" y="18199"/>
                </a:lnTo>
                <a:lnTo>
                  <a:pt x="10164" y="18179"/>
                </a:lnTo>
                <a:lnTo>
                  <a:pt x="10158" y="18141"/>
                </a:lnTo>
                <a:lnTo>
                  <a:pt x="10044" y="18161"/>
                </a:lnTo>
                <a:close/>
                <a:moveTo>
                  <a:pt x="8904" y="18357"/>
                </a:moveTo>
                <a:lnTo>
                  <a:pt x="8911" y="18395"/>
                </a:lnTo>
                <a:lnTo>
                  <a:pt x="9025" y="18375"/>
                </a:lnTo>
                <a:lnTo>
                  <a:pt x="9018" y="18337"/>
                </a:lnTo>
                <a:lnTo>
                  <a:pt x="8904" y="18357"/>
                </a:lnTo>
                <a:close/>
                <a:moveTo>
                  <a:pt x="9284" y="18291"/>
                </a:moveTo>
                <a:lnTo>
                  <a:pt x="9291" y="18330"/>
                </a:lnTo>
                <a:lnTo>
                  <a:pt x="9405" y="18310"/>
                </a:lnTo>
                <a:lnTo>
                  <a:pt x="9398" y="18272"/>
                </a:lnTo>
                <a:lnTo>
                  <a:pt x="9284" y="18291"/>
                </a:lnTo>
                <a:close/>
                <a:moveTo>
                  <a:pt x="9094" y="18324"/>
                </a:moveTo>
                <a:lnTo>
                  <a:pt x="9101" y="18362"/>
                </a:lnTo>
                <a:lnTo>
                  <a:pt x="9215" y="18343"/>
                </a:lnTo>
                <a:lnTo>
                  <a:pt x="9208" y="18304"/>
                </a:lnTo>
                <a:lnTo>
                  <a:pt x="9094" y="18324"/>
                </a:lnTo>
                <a:close/>
                <a:moveTo>
                  <a:pt x="9474" y="18259"/>
                </a:moveTo>
                <a:lnTo>
                  <a:pt x="9480" y="18297"/>
                </a:lnTo>
                <a:lnTo>
                  <a:pt x="9595" y="18277"/>
                </a:lnTo>
                <a:lnTo>
                  <a:pt x="9588" y="18239"/>
                </a:lnTo>
                <a:lnTo>
                  <a:pt x="9474" y="18259"/>
                </a:lnTo>
                <a:close/>
                <a:moveTo>
                  <a:pt x="10234" y="18128"/>
                </a:moveTo>
                <a:lnTo>
                  <a:pt x="10240" y="18166"/>
                </a:lnTo>
                <a:lnTo>
                  <a:pt x="10354" y="18146"/>
                </a:lnTo>
                <a:lnTo>
                  <a:pt x="10348" y="18108"/>
                </a:lnTo>
                <a:lnTo>
                  <a:pt x="10234" y="18128"/>
                </a:lnTo>
                <a:close/>
                <a:moveTo>
                  <a:pt x="11753" y="17866"/>
                </a:moveTo>
                <a:lnTo>
                  <a:pt x="11759" y="17904"/>
                </a:lnTo>
                <a:lnTo>
                  <a:pt x="11873" y="17885"/>
                </a:lnTo>
                <a:lnTo>
                  <a:pt x="11867" y="17846"/>
                </a:lnTo>
                <a:lnTo>
                  <a:pt x="11753" y="17866"/>
                </a:lnTo>
                <a:close/>
                <a:moveTo>
                  <a:pt x="11563" y="17899"/>
                </a:moveTo>
                <a:lnTo>
                  <a:pt x="11569" y="17937"/>
                </a:lnTo>
                <a:lnTo>
                  <a:pt x="11684" y="17917"/>
                </a:lnTo>
                <a:lnTo>
                  <a:pt x="11677" y="17879"/>
                </a:lnTo>
                <a:lnTo>
                  <a:pt x="11563" y="17899"/>
                </a:lnTo>
                <a:close/>
                <a:moveTo>
                  <a:pt x="11183" y="17964"/>
                </a:moveTo>
                <a:lnTo>
                  <a:pt x="11190" y="18002"/>
                </a:lnTo>
                <a:lnTo>
                  <a:pt x="11304" y="17983"/>
                </a:lnTo>
                <a:lnTo>
                  <a:pt x="11297" y="17945"/>
                </a:lnTo>
                <a:lnTo>
                  <a:pt x="11183" y="17964"/>
                </a:lnTo>
                <a:close/>
                <a:moveTo>
                  <a:pt x="10803" y="18030"/>
                </a:moveTo>
                <a:lnTo>
                  <a:pt x="10810" y="18068"/>
                </a:lnTo>
                <a:lnTo>
                  <a:pt x="10924" y="18048"/>
                </a:lnTo>
                <a:lnTo>
                  <a:pt x="10917" y="18010"/>
                </a:lnTo>
                <a:lnTo>
                  <a:pt x="10803" y="18030"/>
                </a:lnTo>
                <a:close/>
                <a:moveTo>
                  <a:pt x="11373" y="17931"/>
                </a:moveTo>
                <a:lnTo>
                  <a:pt x="11380" y="17970"/>
                </a:lnTo>
                <a:lnTo>
                  <a:pt x="11494" y="17950"/>
                </a:lnTo>
                <a:lnTo>
                  <a:pt x="11487" y="17912"/>
                </a:lnTo>
                <a:lnTo>
                  <a:pt x="11373" y="17931"/>
                </a:lnTo>
                <a:close/>
                <a:moveTo>
                  <a:pt x="10613" y="18062"/>
                </a:moveTo>
                <a:lnTo>
                  <a:pt x="10620" y="18101"/>
                </a:lnTo>
                <a:lnTo>
                  <a:pt x="10734" y="18081"/>
                </a:lnTo>
                <a:lnTo>
                  <a:pt x="10727" y="18043"/>
                </a:lnTo>
                <a:lnTo>
                  <a:pt x="10613" y="18062"/>
                </a:lnTo>
                <a:close/>
                <a:moveTo>
                  <a:pt x="10993" y="17997"/>
                </a:moveTo>
                <a:lnTo>
                  <a:pt x="11000" y="18035"/>
                </a:lnTo>
                <a:lnTo>
                  <a:pt x="11114" y="18015"/>
                </a:lnTo>
                <a:lnTo>
                  <a:pt x="11107" y="17977"/>
                </a:lnTo>
                <a:lnTo>
                  <a:pt x="10993" y="17997"/>
                </a:lnTo>
                <a:close/>
                <a:moveTo>
                  <a:pt x="7385" y="18619"/>
                </a:moveTo>
                <a:lnTo>
                  <a:pt x="7391" y="18657"/>
                </a:lnTo>
                <a:lnTo>
                  <a:pt x="7505" y="18637"/>
                </a:lnTo>
                <a:lnTo>
                  <a:pt x="7499" y="18599"/>
                </a:lnTo>
                <a:lnTo>
                  <a:pt x="7385" y="18619"/>
                </a:lnTo>
                <a:close/>
                <a:moveTo>
                  <a:pt x="5676" y="18913"/>
                </a:moveTo>
                <a:lnTo>
                  <a:pt x="5682" y="18951"/>
                </a:lnTo>
                <a:lnTo>
                  <a:pt x="5796" y="18932"/>
                </a:lnTo>
                <a:lnTo>
                  <a:pt x="5790" y="18894"/>
                </a:lnTo>
                <a:lnTo>
                  <a:pt x="5676" y="18913"/>
                </a:lnTo>
                <a:close/>
                <a:moveTo>
                  <a:pt x="5866" y="18880"/>
                </a:moveTo>
                <a:lnTo>
                  <a:pt x="5872" y="18919"/>
                </a:lnTo>
                <a:lnTo>
                  <a:pt x="5986" y="18899"/>
                </a:lnTo>
                <a:lnTo>
                  <a:pt x="5980" y="18861"/>
                </a:lnTo>
                <a:lnTo>
                  <a:pt x="5866" y="18880"/>
                </a:lnTo>
                <a:close/>
                <a:moveTo>
                  <a:pt x="6245" y="18815"/>
                </a:moveTo>
                <a:lnTo>
                  <a:pt x="6252" y="18853"/>
                </a:lnTo>
                <a:lnTo>
                  <a:pt x="6366" y="18834"/>
                </a:lnTo>
                <a:lnTo>
                  <a:pt x="6359" y="18795"/>
                </a:lnTo>
                <a:lnTo>
                  <a:pt x="6245" y="18815"/>
                </a:lnTo>
                <a:close/>
                <a:moveTo>
                  <a:pt x="6055" y="18848"/>
                </a:moveTo>
                <a:lnTo>
                  <a:pt x="6062" y="18886"/>
                </a:lnTo>
                <a:lnTo>
                  <a:pt x="6176" y="18866"/>
                </a:lnTo>
                <a:lnTo>
                  <a:pt x="6170" y="18828"/>
                </a:lnTo>
                <a:lnTo>
                  <a:pt x="6055" y="18848"/>
                </a:lnTo>
                <a:close/>
                <a:moveTo>
                  <a:pt x="5486" y="18946"/>
                </a:moveTo>
                <a:lnTo>
                  <a:pt x="5492" y="18984"/>
                </a:lnTo>
                <a:lnTo>
                  <a:pt x="5606" y="18964"/>
                </a:lnTo>
                <a:lnTo>
                  <a:pt x="5600" y="18926"/>
                </a:lnTo>
                <a:lnTo>
                  <a:pt x="5486" y="18946"/>
                </a:lnTo>
                <a:close/>
                <a:moveTo>
                  <a:pt x="8524" y="18422"/>
                </a:moveTo>
                <a:lnTo>
                  <a:pt x="8531" y="18461"/>
                </a:lnTo>
                <a:lnTo>
                  <a:pt x="8645" y="18441"/>
                </a:lnTo>
                <a:lnTo>
                  <a:pt x="8638" y="18403"/>
                </a:lnTo>
                <a:lnTo>
                  <a:pt x="8524" y="18422"/>
                </a:lnTo>
                <a:close/>
                <a:moveTo>
                  <a:pt x="4916" y="19044"/>
                </a:moveTo>
                <a:lnTo>
                  <a:pt x="4917" y="19050"/>
                </a:lnTo>
                <a:lnTo>
                  <a:pt x="5034" y="19050"/>
                </a:lnTo>
                <a:lnTo>
                  <a:pt x="5030" y="19024"/>
                </a:lnTo>
                <a:lnTo>
                  <a:pt x="4916" y="19044"/>
                </a:lnTo>
                <a:close/>
                <a:moveTo>
                  <a:pt x="5296" y="18979"/>
                </a:moveTo>
                <a:lnTo>
                  <a:pt x="5302" y="19017"/>
                </a:lnTo>
                <a:lnTo>
                  <a:pt x="5416" y="18997"/>
                </a:lnTo>
                <a:lnTo>
                  <a:pt x="5410" y="18959"/>
                </a:lnTo>
                <a:lnTo>
                  <a:pt x="5296" y="18979"/>
                </a:lnTo>
                <a:close/>
                <a:moveTo>
                  <a:pt x="5106" y="19011"/>
                </a:moveTo>
                <a:lnTo>
                  <a:pt x="5112" y="19050"/>
                </a:lnTo>
                <a:lnTo>
                  <a:pt x="5227" y="19030"/>
                </a:lnTo>
                <a:lnTo>
                  <a:pt x="5220" y="18992"/>
                </a:lnTo>
                <a:lnTo>
                  <a:pt x="5106" y="19011"/>
                </a:lnTo>
                <a:close/>
                <a:moveTo>
                  <a:pt x="6435" y="18782"/>
                </a:moveTo>
                <a:lnTo>
                  <a:pt x="6442" y="18821"/>
                </a:lnTo>
                <a:lnTo>
                  <a:pt x="6556" y="18801"/>
                </a:lnTo>
                <a:lnTo>
                  <a:pt x="6549" y="18763"/>
                </a:lnTo>
                <a:lnTo>
                  <a:pt x="6435" y="18782"/>
                </a:lnTo>
                <a:close/>
                <a:moveTo>
                  <a:pt x="7765" y="18553"/>
                </a:moveTo>
                <a:lnTo>
                  <a:pt x="7771" y="18591"/>
                </a:lnTo>
                <a:lnTo>
                  <a:pt x="7885" y="18572"/>
                </a:lnTo>
                <a:lnTo>
                  <a:pt x="7879" y="18534"/>
                </a:lnTo>
                <a:lnTo>
                  <a:pt x="7765" y="18553"/>
                </a:lnTo>
                <a:close/>
                <a:moveTo>
                  <a:pt x="7955" y="18520"/>
                </a:moveTo>
                <a:lnTo>
                  <a:pt x="7961" y="18559"/>
                </a:lnTo>
                <a:lnTo>
                  <a:pt x="8075" y="18539"/>
                </a:lnTo>
                <a:lnTo>
                  <a:pt x="8069" y="18501"/>
                </a:lnTo>
                <a:lnTo>
                  <a:pt x="7955" y="18520"/>
                </a:lnTo>
                <a:close/>
                <a:moveTo>
                  <a:pt x="8144" y="18488"/>
                </a:moveTo>
                <a:lnTo>
                  <a:pt x="8151" y="18526"/>
                </a:lnTo>
                <a:lnTo>
                  <a:pt x="8265" y="18506"/>
                </a:lnTo>
                <a:lnTo>
                  <a:pt x="8259" y="18468"/>
                </a:lnTo>
                <a:lnTo>
                  <a:pt x="8144" y="18488"/>
                </a:lnTo>
                <a:close/>
                <a:moveTo>
                  <a:pt x="8334" y="18455"/>
                </a:moveTo>
                <a:lnTo>
                  <a:pt x="8341" y="18493"/>
                </a:lnTo>
                <a:lnTo>
                  <a:pt x="8455" y="18474"/>
                </a:lnTo>
                <a:lnTo>
                  <a:pt x="8448" y="18435"/>
                </a:lnTo>
                <a:lnTo>
                  <a:pt x="8334" y="18455"/>
                </a:lnTo>
                <a:close/>
                <a:moveTo>
                  <a:pt x="7195" y="18651"/>
                </a:moveTo>
                <a:lnTo>
                  <a:pt x="7202" y="18690"/>
                </a:lnTo>
                <a:lnTo>
                  <a:pt x="7316" y="18670"/>
                </a:lnTo>
                <a:lnTo>
                  <a:pt x="7309" y="18632"/>
                </a:lnTo>
                <a:lnTo>
                  <a:pt x="7195" y="18651"/>
                </a:lnTo>
                <a:close/>
                <a:moveTo>
                  <a:pt x="7005" y="18684"/>
                </a:moveTo>
                <a:lnTo>
                  <a:pt x="7012" y="18722"/>
                </a:lnTo>
                <a:lnTo>
                  <a:pt x="7126" y="18703"/>
                </a:lnTo>
                <a:lnTo>
                  <a:pt x="7119" y="18664"/>
                </a:lnTo>
                <a:lnTo>
                  <a:pt x="7005" y="18684"/>
                </a:lnTo>
                <a:close/>
                <a:moveTo>
                  <a:pt x="6815" y="18717"/>
                </a:moveTo>
                <a:lnTo>
                  <a:pt x="6822" y="18755"/>
                </a:lnTo>
                <a:lnTo>
                  <a:pt x="6936" y="18735"/>
                </a:lnTo>
                <a:lnTo>
                  <a:pt x="6929" y="18697"/>
                </a:lnTo>
                <a:lnTo>
                  <a:pt x="6815" y="18717"/>
                </a:lnTo>
                <a:close/>
                <a:moveTo>
                  <a:pt x="6625" y="18750"/>
                </a:moveTo>
                <a:lnTo>
                  <a:pt x="6632" y="18788"/>
                </a:lnTo>
                <a:lnTo>
                  <a:pt x="6746" y="18768"/>
                </a:lnTo>
                <a:lnTo>
                  <a:pt x="6739" y="18730"/>
                </a:lnTo>
                <a:lnTo>
                  <a:pt x="6625" y="18750"/>
                </a:lnTo>
                <a:close/>
                <a:moveTo>
                  <a:pt x="7575" y="18586"/>
                </a:moveTo>
                <a:lnTo>
                  <a:pt x="7581" y="18624"/>
                </a:lnTo>
                <a:lnTo>
                  <a:pt x="7695" y="18605"/>
                </a:lnTo>
                <a:lnTo>
                  <a:pt x="7689" y="18566"/>
                </a:lnTo>
                <a:lnTo>
                  <a:pt x="7575" y="18586"/>
                </a:lnTo>
                <a:close/>
                <a:moveTo>
                  <a:pt x="16332" y="18280"/>
                </a:moveTo>
                <a:lnTo>
                  <a:pt x="16361" y="18306"/>
                </a:lnTo>
                <a:lnTo>
                  <a:pt x="16438" y="18219"/>
                </a:lnTo>
                <a:lnTo>
                  <a:pt x="16409" y="18193"/>
                </a:lnTo>
                <a:lnTo>
                  <a:pt x="16332" y="18280"/>
                </a:lnTo>
                <a:close/>
                <a:moveTo>
                  <a:pt x="16203" y="18425"/>
                </a:moveTo>
                <a:lnTo>
                  <a:pt x="16232" y="18451"/>
                </a:lnTo>
                <a:lnTo>
                  <a:pt x="16309" y="18364"/>
                </a:lnTo>
                <a:lnTo>
                  <a:pt x="16280" y="18338"/>
                </a:lnTo>
                <a:lnTo>
                  <a:pt x="16203" y="18425"/>
                </a:lnTo>
                <a:close/>
                <a:moveTo>
                  <a:pt x="15818" y="18858"/>
                </a:moveTo>
                <a:lnTo>
                  <a:pt x="15847" y="18884"/>
                </a:lnTo>
                <a:lnTo>
                  <a:pt x="15924" y="18797"/>
                </a:lnTo>
                <a:lnTo>
                  <a:pt x="15895" y="18772"/>
                </a:lnTo>
                <a:lnTo>
                  <a:pt x="15818" y="18858"/>
                </a:lnTo>
                <a:close/>
                <a:moveTo>
                  <a:pt x="16075" y="18569"/>
                </a:moveTo>
                <a:lnTo>
                  <a:pt x="16104" y="18595"/>
                </a:lnTo>
                <a:lnTo>
                  <a:pt x="16181" y="18508"/>
                </a:lnTo>
                <a:lnTo>
                  <a:pt x="16152" y="18483"/>
                </a:lnTo>
                <a:lnTo>
                  <a:pt x="16075" y="18569"/>
                </a:lnTo>
                <a:close/>
                <a:moveTo>
                  <a:pt x="15946" y="18714"/>
                </a:moveTo>
                <a:lnTo>
                  <a:pt x="15975" y="18740"/>
                </a:lnTo>
                <a:lnTo>
                  <a:pt x="16053" y="18653"/>
                </a:lnTo>
                <a:lnTo>
                  <a:pt x="16024" y="18627"/>
                </a:lnTo>
                <a:lnTo>
                  <a:pt x="15946" y="18714"/>
                </a:lnTo>
                <a:close/>
                <a:moveTo>
                  <a:pt x="15690" y="19003"/>
                </a:moveTo>
                <a:lnTo>
                  <a:pt x="15719" y="19029"/>
                </a:lnTo>
                <a:lnTo>
                  <a:pt x="15796" y="18942"/>
                </a:lnTo>
                <a:lnTo>
                  <a:pt x="15767" y="18916"/>
                </a:lnTo>
                <a:lnTo>
                  <a:pt x="15690" y="19003"/>
                </a:lnTo>
                <a:close/>
                <a:moveTo>
                  <a:pt x="14712" y="17676"/>
                </a:moveTo>
                <a:lnTo>
                  <a:pt x="14674" y="17680"/>
                </a:lnTo>
                <a:lnTo>
                  <a:pt x="14687" y="17797"/>
                </a:lnTo>
                <a:lnTo>
                  <a:pt x="14726" y="17792"/>
                </a:lnTo>
                <a:lnTo>
                  <a:pt x="14712" y="17676"/>
                </a:lnTo>
                <a:close/>
                <a:moveTo>
                  <a:pt x="14830" y="19040"/>
                </a:moveTo>
                <a:lnTo>
                  <a:pt x="14832" y="19050"/>
                </a:lnTo>
                <a:lnTo>
                  <a:pt x="14871" y="19050"/>
                </a:lnTo>
                <a:lnTo>
                  <a:pt x="14869" y="19035"/>
                </a:lnTo>
                <a:lnTo>
                  <a:pt x="14830" y="19040"/>
                </a:lnTo>
                <a:close/>
                <a:moveTo>
                  <a:pt x="14735" y="17870"/>
                </a:moveTo>
                <a:lnTo>
                  <a:pt x="14696" y="17874"/>
                </a:lnTo>
                <a:lnTo>
                  <a:pt x="14710" y="17991"/>
                </a:lnTo>
                <a:lnTo>
                  <a:pt x="14748" y="17986"/>
                </a:lnTo>
                <a:lnTo>
                  <a:pt x="14735" y="17870"/>
                </a:lnTo>
                <a:close/>
                <a:moveTo>
                  <a:pt x="14757" y="18064"/>
                </a:moveTo>
                <a:lnTo>
                  <a:pt x="14718" y="18069"/>
                </a:lnTo>
                <a:lnTo>
                  <a:pt x="14732" y="18185"/>
                </a:lnTo>
                <a:lnTo>
                  <a:pt x="14770" y="18181"/>
                </a:lnTo>
                <a:lnTo>
                  <a:pt x="14757" y="18064"/>
                </a:lnTo>
                <a:close/>
                <a:moveTo>
                  <a:pt x="14847" y="18841"/>
                </a:moveTo>
                <a:lnTo>
                  <a:pt x="14808" y="18846"/>
                </a:lnTo>
                <a:lnTo>
                  <a:pt x="14821" y="18962"/>
                </a:lnTo>
                <a:lnTo>
                  <a:pt x="14860" y="18957"/>
                </a:lnTo>
                <a:lnTo>
                  <a:pt x="14847" y="18841"/>
                </a:lnTo>
                <a:close/>
                <a:moveTo>
                  <a:pt x="14824" y="18647"/>
                </a:moveTo>
                <a:lnTo>
                  <a:pt x="14786" y="18651"/>
                </a:lnTo>
                <a:lnTo>
                  <a:pt x="14799" y="18768"/>
                </a:lnTo>
                <a:lnTo>
                  <a:pt x="14838" y="18763"/>
                </a:lnTo>
                <a:lnTo>
                  <a:pt x="14824" y="18647"/>
                </a:lnTo>
                <a:close/>
                <a:moveTo>
                  <a:pt x="14802" y="18453"/>
                </a:moveTo>
                <a:lnTo>
                  <a:pt x="14763" y="18457"/>
                </a:lnTo>
                <a:lnTo>
                  <a:pt x="14777" y="18573"/>
                </a:lnTo>
                <a:lnTo>
                  <a:pt x="14815" y="18569"/>
                </a:lnTo>
                <a:lnTo>
                  <a:pt x="14802" y="18453"/>
                </a:lnTo>
                <a:close/>
                <a:moveTo>
                  <a:pt x="14779" y="18258"/>
                </a:moveTo>
                <a:lnTo>
                  <a:pt x="14741" y="18263"/>
                </a:lnTo>
                <a:lnTo>
                  <a:pt x="14754" y="18379"/>
                </a:lnTo>
                <a:lnTo>
                  <a:pt x="14793" y="18375"/>
                </a:lnTo>
                <a:lnTo>
                  <a:pt x="14779" y="18258"/>
                </a:lnTo>
                <a:close/>
                <a:moveTo>
                  <a:pt x="23165" y="11090"/>
                </a:moveTo>
                <a:cubicBezTo>
                  <a:pt x="23035" y="11090"/>
                  <a:pt x="22930" y="11195"/>
                  <a:pt x="22930" y="11325"/>
                </a:cubicBezTo>
                <a:cubicBezTo>
                  <a:pt x="22930" y="11429"/>
                  <a:pt x="22998" y="11518"/>
                  <a:pt x="23092" y="11548"/>
                </a:cubicBezTo>
                <a:lnTo>
                  <a:pt x="23074" y="11625"/>
                </a:lnTo>
                <a:lnTo>
                  <a:pt x="23112" y="11634"/>
                </a:lnTo>
                <a:lnTo>
                  <a:pt x="23130" y="11557"/>
                </a:lnTo>
                <a:cubicBezTo>
                  <a:pt x="23141" y="11559"/>
                  <a:pt x="23153" y="11560"/>
                  <a:pt x="23165" y="11560"/>
                </a:cubicBezTo>
                <a:cubicBezTo>
                  <a:pt x="23295" y="11560"/>
                  <a:pt x="23400" y="11455"/>
                  <a:pt x="23400" y="11325"/>
                </a:cubicBezTo>
                <a:cubicBezTo>
                  <a:pt x="23400" y="11195"/>
                  <a:pt x="23295" y="11090"/>
                  <a:pt x="23165" y="11090"/>
                </a:cubicBezTo>
                <a:close/>
                <a:moveTo>
                  <a:pt x="16650" y="10785"/>
                </a:moveTo>
                <a:lnTo>
                  <a:pt x="16611" y="10846"/>
                </a:lnTo>
                <a:lnTo>
                  <a:pt x="16644" y="10866"/>
                </a:lnTo>
                <a:lnTo>
                  <a:pt x="16682" y="10806"/>
                </a:lnTo>
                <a:cubicBezTo>
                  <a:pt x="16716" y="10824"/>
                  <a:pt x="16754" y="10835"/>
                  <a:pt x="16795" y="10835"/>
                </a:cubicBezTo>
                <a:cubicBezTo>
                  <a:pt x="16824" y="10835"/>
                  <a:pt x="16852" y="10830"/>
                  <a:pt x="16877" y="10820"/>
                </a:cubicBezTo>
                <a:lnTo>
                  <a:pt x="16908" y="10885"/>
                </a:lnTo>
                <a:lnTo>
                  <a:pt x="16943" y="10868"/>
                </a:lnTo>
                <a:lnTo>
                  <a:pt x="16912" y="10803"/>
                </a:lnTo>
                <a:cubicBezTo>
                  <a:pt x="16983" y="10763"/>
                  <a:pt x="17030" y="10687"/>
                  <a:pt x="17030" y="10600"/>
                </a:cubicBezTo>
                <a:cubicBezTo>
                  <a:pt x="17030" y="10470"/>
                  <a:pt x="16925" y="10365"/>
                  <a:pt x="16795" y="10365"/>
                </a:cubicBezTo>
                <a:cubicBezTo>
                  <a:pt x="16665" y="10365"/>
                  <a:pt x="16560" y="10470"/>
                  <a:pt x="16560" y="10600"/>
                </a:cubicBezTo>
                <a:cubicBezTo>
                  <a:pt x="16560" y="10675"/>
                  <a:pt x="16595" y="10741"/>
                  <a:pt x="16650" y="10785"/>
                </a:cubicBezTo>
                <a:close/>
                <a:moveTo>
                  <a:pt x="15735" y="1297"/>
                </a:moveTo>
                <a:lnTo>
                  <a:pt x="15660" y="1318"/>
                </a:lnTo>
                <a:lnTo>
                  <a:pt x="15671" y="1355"/>
                </a:lnTo>
                <a:lnTo>
                  <a:pt x="15746" y="1334"/>
                </a:lnTo>
                <a:cubicBezTo>
                  <a:pt x="15779" y="1422"/>
                  <a:pt x="15865" y="1485"/>
                  <a:pt x="15965" y="1485"/>
                </a:cubicBezTo>
                <a:cubicBezTo>
                  <a:pt x="16095" y="1485"/>
                  <a:pt x="16200" y="1380"/>
                  <a:pt x="16200" y="1250"/>
                </a:cubicBezTo>
                <a:cubicBezTo>
                  <a:pt x="16200" y="1120"/>
                  <a:pt x="16095" y="1015"/>
                  <a:pt x="15965" y="1015"/>
                </a:cubicBezTo>
                <a:cubicBezTo>
                  <a:pt x="15914" y="1015"/>
                  <a:pt x="15866" y="1032"/>
                  <a:pt x="15827" y="1060"/>
                </a:cubicBezTo>
                <a:lnTo>
                  <a:pt x="15779" y="1006"/>
                </a:lnTo>
                <a:lnTo>
                  <a:pt x="15750" y="1032"/>
                </a:lnTo>
                <a:lnTo>
                  <a:pt x="15798" y="1085"/>
                </a:lnTo>
                <a:cubicBezTo>
                  <a:pt x="15756" y="1127"/>
                  <a:pt x="15730" y="1186"/>
                  <a:pt x="15730" y="1250"/>
                </a:cubicBezTo>
                <a:cubicBezTo>
                  <a:pt x="15730" y="1266"/>
                  <a:pt x="15732" y="1282"/>
                  <a:pt x="15735" y="1297"/>
                </a:cubicBezTo>
                <a:close/>
                <a:moveTo>
                  <a:pt x="12935" y="4080"/>
                </a:moveTo>
                <a:cubicBezTo>
                  <a:pt x="12935" y="3950"/>
                  <a:pt x="12830" y="3845"/>
                  <a:pt x="12700" y="3845"/>
                </a:cubicBezTo>
                <a:cubicBezTo>
                  <a:pt x="12640" y="3845"/>
                  <a:pt x="12585" y="3868"/>
                  <a:pt x="12543" y="3905"/>
                </a:cubicBezTo>
                <a:lnTo>
                  <a:pt x="12533" y="3895"/>
                </a:lnTo>
                <a:lnTo>
                  <a:pt x="12506" y="3924"/>
                </a:lnTo>
                <a:lnTo>
                  <a:pt x="12517" y="3933"/>
                </a:lnTo>
                <a:cubicBezTo>
                  <a:pt x="12486" y="3972"/>
                  <a:pt x="12467" y="4021"/>
                  <a:pt x="12465" y="4074"/>
                </a:cubicBezTo>
                <a:lnTo>
                  <a:pt x="12468" y="4113"/>
                </a:lnTo>
                <a:cubicBezTo>
                  <a:pt x="12470" y="4133"/>
                  <a:pt x="12476" y="4152"/>
                  <a:pt x="12484" y="4171"/>
                </a:cubicBezTo>
                <a:lnTo>
                  <a:pt x="12418" y="4204"/>
                </a:lnTo>
                <a:lnTo>
                  <a:pt x="12436" y="4239"/>
                </a:lnTo>
                <a:lnTo>
                  <a:pt x="12501" y="4205"/>
                </a:lnTo>
                <a:cubicBezTo>
                  <a:pt x="12543" y="4271"/>
                  <a:pt x="12616" y="4315"/>
                  <a:pt x="12700" y="4315"/>
                </a:cubicBezTo>
                <a:cubicBezTo>
                  <a:pt x="12830" y="4315"/>
                  <a:pt x="12935" y="4210"/>
                  <a:pt x="12935" y="4080"/>
                </a:cubicBezTo>
                <a:close/>
                <a:moveTo>
                  <a:pt x="25173" y="16313"/>
                </a:moveTo>
                <a:lnTo>
                  <a:pt x="25103" y="16301"/>
                </a:lnTo>
                <a:lnTo>
                  <a:pt x="25096" y="16339"/>
                </a:lnTo>
                <a:lnTo>
                  <a:pt x="25166" y="16351"/>
                </a:lnTo>
                <a:cubicBezTo>
                  <a:pt x="25165" y="16357"/>
                  <a:pt x="25165" y="16364"/>
                  <a:pt x="25165" y="16371"/>
                </a:cubicBezTo>
                <a:cubicBezTo>
                  <a:pt x="25165" y="16501"/>
                  <a:pt x="25270" y="16606"/>
                  <a:pt x="25400" y="16606"/>
                </a:cubicBezTo>
                <a:lnTo>
                  <a:pt x="25400" y="16136"/>
                </a:lnTo>
                <a:cubicBezTo>
                  <a:pt x="25290" y="16136"/>
                  <a:pt x="25199" y="16211"/>
                  <a:pt x="25173" y="16313"/>
                </a:cubicBezTo>
                <a:close/>
                <a:moveTo>
                  <a:pt x="5140" y="780"/>
                </a:moveTo>
                <a:cubicBezTo>
                  <a:pt x="5140" y="910"/>
                  <a:pt x="5245" y="1015"/>
                  <a:pt x="5375" y="1015"/>
                </a:cubicBezTo>
                <a:cubicBezTo>
                  <a:pt x="5505" y="1015"/>
                  <a:pt x="5610" y="910"/>
                  <a:pt x="5610" y="780"/>
                </a:cubicBezTo>
                <a:cubicBezTo>
                  <a:pt x="5610" y="734"/>
                  <a:pt x="5596" y="691"/>
                  <a:pt x="5573" y="654"/>
                </a:cubicBezTo>
                <a:lnTo>
                  <a:pt x="5593" y="640"/>
                </a:lnTo>
                <a:lnTo>
                  <a:pt x="5570" y="609"/>
                </a:lnTo>
                <a:lnTo>
                  <a:pt x="5550" y="623"/>
                </a:lnTo>
                <a:cubicBezTo>
                  <a:pt x="5507" y="575"/>
                  <a:pt x="5445" y="545"/>
                  <a:pt x="5375" y="545"/>
                </a:cubicBezTo>
                <a:cubicBezTo>
                  <a:pt x="5245" y="545"/>
                  <a:pt x="5140" y="650"/>
                  <a:pt x="5140" y="780"/>
                </a:cubicBezTo>
                <a:close/>
                <a:moveTo>
                  <a:pt x="6684" y="131"/>
                </a:moveTo>
                <a:lnTo>
                  <a:pt x="6611" y="92"/>
                </a:lnTo>
                <a:cubicBezTo>
                  <a:pt x="6623" y="64"/>
                  <a:pt x="6630" y="33"/>
                  <a:pt x="6630" y="0"/>
                </a:cubicBezTo>
                <a:lnTo>
                  <a:pt x="6160" y="0"/>
                </a:lnTo>
                <a:cubicBezTo>
                  <a:pt x="6160" y="130"/>
                  <a:pt x="6265" y="235"/>
                  <a:pt x="6395" y="235"/>
                </a:cubicBezTo>
                <a:cubicBezTo>
                  <a:pt x="6478" y="235"/>
                  <a:pt x="6551" y="192"/>
                  <a:pt x="6593" y="126"/>
                </a:cubicBezTo>
                <a:lnTo>
                  <a:pt x="6665" y="165"/>
                </a:lnTo>
                <a:lnTo>
                  <a:pt x="6684" y="131"/>
                </a:lnTo>
                <a:close/>
                <a:moveTo>
                  <a:pt x="10945" y="2686"/>
                </a:moveTo>
                <a:lnTo>
                  <a:pt x="10892" y="2708"/>
                </a:lnTo>
                <a:lnTo>
                  <a:pt x="10907" y="2744"/>
                </a:lnTo>
                <a:lnTo>
                  <a:pt x="10956" y="2724"/>
                </a:lnTo>
                <a:cubicBezTo>
                  <a:pt x="10974" y="2771"/>
                  <a:pt x="11007" y="2811"/>
                  <a:pt x="11050" y="2838"/>
                </a:cubicBezTo>
                <a:lnTo>
                  <a:pt x="11042" y="2854"/>
                </a:lnTo>
                <a:lnTo>
                  <a:pt x="11076" y="2872"/>
                </a:lnTo>
                <a:lnTo>
                  <a:pt x="11084" y="2856"/>
                </a:lnTo>
                <a:cubicBezTo>
                  <a:pt x="11112" y="2868"/>
                  <a:pt x="11143" y="2875"/>
                  <a:pt x="11175" y="2875"/>
                </a:cubicBezTo>
                <a:cubicBezTo>
                  <a:pt x="11235" y="2875"/>
                  <a:pt x="11290" y="2852"/>
                  <a:pt x="11332" y="2815"/>
                </a:cubicBezTo>
                <a:lnTo>
                  <a:pt x="11342" y="2824"/>
                </a:lnTo>
                <a:lnTo>
                  <a:pt x="11369" y="2796"/>
                </a:lnTo>
                <a:lnTo>
                  <a:pt x="11359" y="2787"/>
                </a:lnTo>
                <a:cubicBezTo>
                  <a:pt x="11391" y="2746"/>
                  <a:pt x="11410" y="2695"/>
                  <a:pt x="11410" y="2640"/>
                </a:cubicBezTo>
                <a:cubicBezTo>
                  <a:pt x="11410" y="2624"/>
                  <a:pt x="11408" y="2608"/>
                  <a:pt x="11405" y="2593"/>
                </a:cubicBezTo>
                <a:lnTo>
                  <a:pt x="11480" y="2572"/>
                </a:lnTo>
                <a:lnTo>
                  <a:pt x="11469" y="2535"/>
                </a:lnTo>
                <a:lnTo>
                  <a:pt x="11394" y="2556"/>
                </a:lnTo>
                <a:cubicBezTo>
                  <a:pt x="11383" y="2526"/>
                  <a:pt x="11366" y="2499"/>
                  <a:pt x="11344" y="2477"/>
                </a:cubicBezTo>
                <a:lnTo>
                  <a:pt x="11393" y="2421"/>
                </a:lnTo>
                <a:lnTo>
                  <a:pt x="11365" y="2395"/>
                </a:lnTo>
                <a:lnTo>
                  <a:pt x="11314" y="2451"/>
                </a:lnTo>
                <a:cubicBezTo>
                  <a:pt x="11275" y="2422"/>
                  <a:pt x="11227" y="2405"/>
                  <a:pt x="11175" y="2405"/>
                </a:cubicBezTo>
                <a:cubicBezTo>
                  <a:pt x="11045" y="2405"/>
                  <a:pt x="10940" y="2510"/>
                  <a:pt x="10940" y="2640"/>
                </a:cubicBezTo>
                <a:cubicBezTo>
                  <a:pt x="10940" y="2656"/>
                  <a:pt x="10942" y="2671"/>
                  <a:pt x="10945" y="2686"/>
                </a:cubicBezTo>
                <a:close/>
                <a:moveTo>
                  <a:pt x="18939" y="14594"/>
                </a:moveTo>
                <a:lnTo>
                  <a:pt x="18861" y="14565"/>
                </a:lnTo>
                <a:cubicBezTo>
                  <a:pt x="18867" y="14544"/>
                  <a:pt x="18870" y="14522"/>
                  <a:pt x="18870" y="14500"/>
                </a:cubicBezTo>
                <a:cubicBezTo>
                  <a:pt x="18870" y="14370"/>
                  <a:pt x="18765" y="14265"/>
                  <a:pt x="18635" y="14265"/>
                </a:cubicBezTo>
                <a:cubicBezTo>
                  <a:pt x="18606" y="14265"/>
                  <a:pt x="18578" y="14271"/>
                  <a:pt x="18553" y="14280"/>
                </a:cubicBezTo>
                <a:lnTo>
                  <a:pt x="18522" y="14215"/>
                </a:lnTo>
                <a:lnTo>
                  <a:pt x="18487" y="14232"/>
                </a:lnTo>
                <a:lnTo>
                  <a:pt x="18518" y="14297"/>
                </a:lnTo>
                <a:cubicBezTo>
                  <a:pt x="18447" y="14337"/>
                  <a:pt x="18400" y="14413"/>
                  <a:pt x="18400" y="14500"/>
                </a:cubicBezTo>
                <a:cubicBezTo>
                  <a:pt x="18400" y="14532"/>
                  <a:pt x="18406" y="14563"/>
                  <a:pt x="18418" y="14590"/>
                </a:cubicBezTo>
                <a:lnTo>
                  <a:pt x="18387" y="14612"/>
                </a:lnTo>
                <a:lnTo>
                  <a:pt x="18410" y="14644"/>
                </a:lnTo>
                <a:lnTo>
                  <a:pt x="18436" y="14625"/>
                </a:lnTo>
                <a:cubicBezTo>
                  <a:pt x="18454" y="14653"/>
                  <a:pt x="18478" y="14678"/>
                  <a:pt x="18506" y="14696"/>
                </a:cubicBezTo>
                <a:lnTo>
                  <a:pt x="18482" y="14736"/>
                </a:lnTo>
                <a:lnTo>
                  <a:pt x="18516" y="14756"/>
                </a:lnTo>
                <a:lnTo>
                  <a:pt x="18540" y="14715"/>
                </a:lnTo>
                <a:cubicBezTo>
                  <a:pt x="18569" y="14728"/>
                  <a:pt x="18601" y="14735"/>
                  <a:pt x="18635" y="14735"/>
                </a:cubicBezTo>
                <a:cubicBezTo>
                  <a:pt x="18729" y="14735"/>
                  <a:pt x="18809" y="14680"/>
                  <a:pt x="18847" y="14601"/>
                </a:cubicBezTo>
                <a:lnTo>
                  <a:pt x="18925" y="14630"/>
                </a:lnTo>
                <a:lnTo>
                  <a:pt x="18939" y="14594"/>
                </a:lnTo>
                <a:close/>
                <a:moveTo>
                  <a:pt x="14850" y="17308"/>
                </a:moveTo>
                <a:cubicBezTo>
                  <a:pt x="14850" y="17264"/>
                  <a:pt x="14838" y="17223"/>
                  <a:pt x="14817" y="17188"/>
                </a:cubicBezTo>
                <a:lnTo>
                  <a:pt x="14888" y="17138"/>
                </a:lnTo>
                <a:lnTo>
                  <a:pt x="14865" y="17106"/>
                </a:lnTo>
                <a:lnTo>
                  <a:pt x="14794" y="17156"/>
                </a:lnTo>
                <a:cubicBezTo>
                  <a:pt x="14751" y="17106"/>
                  <a:pt x="14687" y="17073"/>
                  <a:pt x="14615" y="17073"/>
                </a:cubicBezTo>
                <a:cubicBezTo>
                  <a:pt x="14485" y="17073"/>
                  <a:pt x="14380" y="17178"/>
                  <a:pt x="14380" y="17308"/>
                </a:cubicBezTo>
                <a:cubicBezTo>
                  <a:pt x="14380" y="17318"/>
                  <a:pt x="14381" y="17328"/>
                  <a:pt x="14382" y="17337"/>
                </a:cubicBezTo>
                <a:lnTo>
                  <a:pt x="14347" y="17345"/>
                </a:lnTo>
                <a:lnTo>
                  <a:pt x="14355" y="17383"/>
                </a:lnTo>
                <a:lnTo>
                  <a:pt x="14390" y="17375"/>
                </a:lnTo>
                <a:cubicBezTo>
                  <a:pt x="14419" y="17472"/>
                  <a:pt x="14509" y="17543"/>
                  <a:pt x="14615" y="17543"/>
                </a:cubicBezTo>
                <a:cubicBezTo>
                  <a:pt x="14629" y="17543"/>
                  <a:pt x="14644" y="17542"/>
                  <a:pt x="14657" y="17539"/>
                </a:cubicBezTo>
                <a:lnTo>
                  <a:pt x="14665" y="17602"/>
                </a:lnTo>
                <a:lnTo>
                  <a:pt x="14703" y="17598"/>
                </a:lnTo>
                <a:lnTo>
                  <a:pt x="14695" y="17529"/>
                </a:lnTo>
                <a:cubicBezTo>
                  <a:pt x="14760" y="17505"/>
                  <a:pt x="14811" y="17454"/>
                  <a:pt x="14835" y="17390"/>
                </a:cubicBezTo>
                <a:lnTo>
                  <a:pt x="14920" y="17413"/>
                </a:lnTo>
                <a:lnTo>
                  <a:pt x="14931" y="17376"/>
                </a:lnTo>
                <a:lnTo>
                  <a:pt x="14846" y="17352"/>
                </a:lnTo>
                <a:cubicBezTo>
                  <a:pt x="14848" y="17338"/>
                  <a:pt x="14850" y="17323"/>
                  <a:pt x="14850" y="17308"/>
                </a:cubicBezTo>
                <a:close/>
              </a:path>
            </a:pathLst>
          </a:custGeom>
          <a:solidFill>
            <a:srgbClr val="EBEBEB"/>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5" name="Logo UPD"/>
          <p:cNvSpPr>
            <a:spLocks noChangeAspect="1" noEditPoints="1"/>
          </p:cNvSpPr>
          <p:nvPr userDrawn="1"/>
        </p:nvSpPr>
        <p:spPr bwMode="auto">
          <a:xfrm>
            <a:off x="450850" y="450000"/>
            <a:ext cx="2080800" cy="716264"/>
          </a:xfrm>
          <a:custGeom>
            <a:avLst/>
            <a:gdLst>
              <a:gd name="T0" fmla="*/ 1928 w 5780"/>
              <a:gd name="T1" fmla="*/ 1975 h 1982"/>
              <a:gd name="T2" fmla="*/ 1430 w 5780"/>
              <a:gd name="T3" fmla="*/ 1979 h 1982"/>
              <a:gd name="T4" fmla="*/ 1430 w 5780"/>
              <a:gd name="T5" fmla="*/ 1979 h 1982"/>
              <a:gd name="T6" fmla="*/ 700 w 5780"/>
              <a:gd name="T7" fmla="*/ 1409 h 1982"/>
              <a:gd name="T8" fmla="*/ 1502 w 5780"/>
              <a:gd name="T9" fmla="*/ 1906 h 1982"/>
              <a:gd name="T10" fmla="*/ 1464 w 5780"/>
              <a:gd name="T11" fmla="*/ 1919 h 1982"/>
              <a:gd name="T12" fmla="*/ 5452 w 5780"/>
              <a:gd name="T13" fmla="*/ 883 h 1982"/>
              <a:gd name="T14" fmla="*/ 5769 w 5780"/>
              <a:gd name="T15" fmla="*/ 883 h 1982"/>
              <a:gd name="T16" fmla="*/ 5065 w 5780"/>
              <a:gd name="T17" fmla="*/ 1291 h 1982"/>
              <a:gd name="T18" fmla="*/ 5462 w 5780"/>
              <a:gd name="T19" fmla="*/ 1291 h 1982"/>
              <a:gd name="T20" fmla="*/ 5320 w 5780"/>
              <a:gd name="T21" fmla="*/ 1101 h 1982"/>
              <a:gd name="T22" fmla="*/ 5383 w 5780"/>
              <a:gd name="T23" fmla="*/ 751 h 1982"/>
              <a:gd name="T24" fmla="*/ 5240 w 5780"/>
              <a:gd name="T25" fmla="*/ 751 h 1982"/>
              <a:gd name="T26" fmla="*/ 4884 w 5780"/>
              <a:gd name="T27" fmla="*/ 1291 h 1982"/>
              <a:gd name="T28" fmla="*/ 4603 w 5780"/>
              <a:gd name="T29" fmla="*/ 1291 h 1982"/>
              <a:gd name="T30" fmla="*/ 4502 w 5780"/>
              <a:gd name="T31" fmla="*/ 1148 h 1982"/>
              <a:gd name="T32" fmla="*/ 4455 w 5780"/>
              <a:gd name="T33" fmla="*/ 911 h 1982"/>
              <a:gd name="T34" fmla="*/ 4292 w 5780"/>
              <a:gd name="T35" fmla="*/ 1076 h 1982"/>
              <a:gd name="T36" fmla="*/ 4162 w 5780"/>
              <a:gd name="T37" fmla="*/ 1257 h 1982"/>
              <a:gd name="T38" fmla="*/ 3959 w 5780"/>
              <a:gd name="T39" fmla="*/ 1083 h 1982"/>
              <a:gd name="T40" fmla="*/ 3856 w 5780"/>
              <a:gd name="T41" fmla="*/ 1291 h 1982"/>
              <a:gd name="T42" fmla="*/ 4102 w 5780"/>
              <a:gd name="T43" fmla="*/ 1291 h 1982"/>
              <a:gd name="T44" fmla="*/ 3856 w 5780"/>
              <a:gd name="T45" fmla="*/ 881 h 1982"/>
              <a:gd name="T46" fmla="*/ 3502 w 5780"/>
              <a:gd name="T47" fmla="*/ 1224 h 1982"/>
              <a:gd name="T48" fmla="*/ 3500 w 5780"/>
              <a:gd name="T49" fmla="*/ 882 h 1982"/>
              <a:gd name="T50" fmla="*/ 3691 w 5780"/>
              <a:gd name="T51" fmla="*/ 1291 h 1982"/>
              <a:gd name="T52" fmla="*/ 3159 w 5780"/>
              <a:gd name="T53" fmla="*/ 1181 h 1982"/>
              <a:gd name="T54" fmla="*/ 3196 w 5780"/>
              <a:gd name="T55" fmla="*/ 1293 h 1982"/>
              <a:gd name="T56" fmla="*/ 2819 w 5780"/>
              <a:gd name="T57" fmla="*/ 818 h 1982"/>
              <a:gd name="T58" fmla="*/ 2621 w 5780"/>
              <a:gd name="T59" fmla="*/ 1034 h 1982"/>
              <a:gd name="T60" fmla="*/ 2373 w 5780"/>
              <a:gd name="T61" fmla="*/ 818 h 1982"/>
              <a:gd name="T62" fmla="*/ 2445 w 5780"/>
              <a:gd name="T63" fmla="*/ 928 h 1982"/>
              <a:gd name="T64" fmla="*/ 2252 w 5780"/>
              <a:gd name="T65" fmla="*/ 818 h 1982"/>
              <a:gd name="T66" fmla="*/ 2004 w 5780"/>
              <a:gd name="T67" fmla="*/ 818 h 1982"/>
              <a:gd name="T68" fmla="*/ 5711 w 5780"/>
              <a:gd name="T69" fmla="*/ 1975 h 1982"/>
              <a:gd name="T70" fmla="*/ 5643 w 5780"/>
              <a:gd name="T71" fmla="*/ 1854 h 1982"/>
              <a:gd name="T72" fmla="*/ 5468 w 5780"/>
              <a:gd name="T73" fmla="*/ 1975 h 1982"/>
              <a:gd name="T74" fmla="*/ 5629 w 5780"/>
              <a:gd name="T75" fmla="*/ 1975 h 1982"/>
              <a:gd name="T76" fmla="*/ 5261 w 5780"/>
              <a:gd name="T77" fmla="*/ 1637 h 1982"/>
              <a:gd name="T78" fmla="*/ 5040 w 5780"/>
              <a:gd name="T79" fmla="*/ 1770 h 1982"/>
              <a:gd name="T80" fmla="*/ 5179 w 5780"/>
              <a:gd name="T81" fmla="*/ 1638 h 1982"/>
              <a:gd name="T82" fmla="*/ 5083 w 5780"/>
              <a:gd name="T83" fmla="*/ 1565 h 1982"/>
              <a:gd name="T84" fmla="*/ 4643 w 5780"/>
              <a:gd name="T85" fmla="*/ 1982 h 1982"/>
              <a:gd name="T86" fmla="*/ 4639 w 5780"/>
              <a:gd name="T87" fmla="*/ 1555 h 1982"/>
              <a:gd name="T88" fmla="*/ 4264 w 5780"/>
              <a:gd name="T89" fmla="*/ 1525 h 1982"/>
              <a:gd name="T90" fmla="*/ 4337 w 5780"/>
              <a:gd name="T91" fmla="*/ 1841 h 1982"/>
              <a:gd name="T92" fmla="*/ 4162 w 5780"/>
              <a:gd name="T93" fmla="*/ 1760 h 1982"/>
              <a:gd name="T94" fmla="*/ 4158 w 5780"/>
              <a:gd name="T95" fmla="*/ 1695 h 1982"/>
              <a:gd name="T96" fmla="*/ 4235 w 5780"/>
              <a:gd name="T97" fmla="*/ 1630 h 1982"/>
              <a:gd name="T98" fmla="*/ 3731 w 5780"/>
              <a:gd name="T99" fmla="*/ 1501 h 1982"/>
              <a:gd name="T100" fmla="*/ 3694 w 5780"/>
              <a:gd name="T101" fmla="*/ 1785 h 1982"/>
              <a:gd name="T102" fmla="*/ 3781 w 5780"/>
              <a:gd name="T103" fmla="*/ 1695 h 1982"/>
              <a:gd name="T104" fmla="*/ 3802 w 5780"/>
              <a:gd name="T105" fmla="*/ 1638 h 1982"/>
              <a:gd name="T106" fmla="*/ 3433 w 5780"/>
              <a:gd name="T107" fmla="*/ 1760 h 1982"/>
              <a:gd name="T108" fmla="*/ 3471 w 5780"/>
              <a:gd name="T109" fmla="*/ 1501 h 1982"/>
              <a:gd name="T110" fmla="*/ 3032 w 5780"/>
              <a:gd name="T111" fmla="*/ 1568 h 1982"/>
              <a:gd name="T112" fmla="*/ 3033 w 5780"/>
              <a:gd name="T113" fmla="*/ 1908 h 1982"/>
              <a:gd name="T114" fmla="*/ 2827 w 5780"/>
              <a:gd name="T115" fmla="*/ 1564 h 1982"/>
              <a:gd name="T116" fmla="*/ 2507 w 5780"/>
              <a:gd name="T117" fmla="*/ 1501 h 1982"/>
              <a:gd name="T118" fmla="*/ 2533 w 5780"/>
              <a:gd name="T119" fmla="*/ 1850 h 1982"/>
              <a:gd name="T120" fmla="*/ 2459 w 5780"/>
              <a:gd name="T121" fmla="*/ 1579 h 1982"/>
              <a:gd name="T122" fmla="*/ 2006 w 5780"/>
              <a:gd name="T123" fmla="*/ 1731 h 1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80" h="1982" extrusionOk="0">
                <a:moveTo>
                  <a:pt x="2239" y="1643"/>
                </a:moveTo>
                <a:cubicBezTo>
                  <a:pt x="2239" y="1591"/>
                  <a:pt x="2216" y="1549"/>
                  <a:pt x="2174" y="1524"/>
                </a:cubicBezTo>
                <a:cubicBezTo>
                  <a:pt x="2148" y="1508"/>
                  <a:pt x="2123" y="1501"/>
                  <a:pt x="2054" y="1501"/>
                </a:cubicBezTo>
                <a:lnTo>
                  <a:pt x="1928" y="1501"/>
                </a:lnTo>
                <a:lnTo>
                  <a:pt x="1928" y="1975"/>
                </a:lnTo>
                <a:lnTo>
                  <a:pt x="2006" y="1975"/>
                </a:lnTo>
                <a:lnTo>
                  <a:pt x="2006" y="1794"/>
                </a:lnTo>
                <a:lnTo>
                  <a:pt x="2086" y="1794"/>
                </a:lnTo>
                <a:cubicBezTo>
                  <a:pt x="2171" y="1794"/>
                  <a:pt x="2239" y="1736"/>
                  <a:pt x="2239" y="1643"/>
                </a:cubicBezTo>
                <a:close/>
                <a:moveTo>
                  <a:pt x="1430" y="1979"/>
                </a:moveTo>
                <a:lnTo>
                  <a:pt x="0" y="1979"/>
                </a:lnTo>
                <a:lnTo>
                  <a:pt x="0" y="1397"/>
                </a:lnTo>
                <a:lnTo>
                  <a:pt x="299" y="1164"/>
                </a:lnTo>
                <a:lnTo>
                  <a:pt x="299" y="1747"/>
                </a:lnTo>
                <a:lnTo>
                  <a:pt x="1430" y="1979"/>
                </a:lnTo>
                <a:close/>
                <a:moveTo>
                  <a:pt x="700" y="583"/>
                </a:moveTo>
                <a:lnTo>
                  <a:pt x="413" y="815"/>
                </a:lnTo>
                <a:lnTo>
                  <a:pt x="413" y="1641"/>
                </a:lnTo>
                <a:lnTo>
                  <a:pt x="1438" y="1945"/>
                </a:lnTo>
                <a:lnTo>
                  <a:pt x="700" y="1409"/>
                </a:lnTo>
                <a:lnTo>
                  <a:pt x="700" y="583"/>
                </a:lnTo>
                <a:close/>
                <a:moveTo>
                  <a:pt x="1502" y="815"/>
                </a:moveTo>
                <a:lnTo>
                  <a:pt x="1227" y="594"/>
                </a:lnTo>
                <a:lnTo>
                  <a:pt x="1227" y="1025"/>
                </a:lnTo>
                <a:lnTo>
                  <a:pt x="1502" y="1906"/>
                </a:lnTo>
                <a:lnTo>
                  <a:pt x="1502" y="815"/>
                </a:lnTo>
                <a:close/>
                <a:moveTo>
                  <a:pt x="1112" y="0"/>
                </a:moveTo>
                <a:lnTo>
                  <a:pt x="815" y="233"/>
                </a:lnTo>
                <a:lnTo>
                  <a:pt x="815" y="1316"/>
                </a:lnTo>
                <a:lnTo>
                  <a:pt x="1464" y="1919"/>
                </a:lnTo>
                <a:lnTo>
                  <a:pt x="1112" y="1107"/>
                </a:lnTo>
                <a:lnTo>
                  <a:pt x="1112" y="0"/>
                </a:lnTo>
                <a:close/>
                <a:moveTo>
                  <a:pt x="5780" y="818"/>
                </a:moveTo>
                <a:lnTo>
                  <a:pt x="5452" y="818"/>
                </a:lnTo>
                <a:lnTo>
                  <a:pt x="5452" y="883"/>
                </a:lnTo>
                <a:lnTo>
                  <a:pt x="5572" y="883"/>
                </a:lnTo>
                <a:lnTo>
                  <a:pt x="5572" y="1291"/>
                </a:lnTo>
                <a:lnTo>
                  <a:pt x="5650" y="1291"/>
                </a:lnTo>
                <a:lnTo>
                  <a:pt x="5650" y="883"/>
                </a:lnTo>
                <a:lnTo>
                  <a:pt x="5769" y="883"/>
                </a:lnTo>
                <a:lnTo>
                  <a:pt x="5780" y="818"/>
                </a:lnTo>
                <a:close/>
                <a:moveTo>
                  <a:pt x="5462" y="1291"/>
                </a:moveTo>
                <a:lnTo>
                  <a:pt x="5311" y="817"/>
                </a:lnTo>
                <a:lnTo>
                  <a:pt x="5220" y="817"/>
                </a:lnTo>
                <a:lnTo>
                  <a:pt x="5065" y="1291"/>
                </a:lnTo>
                <a:lnTo>
                  <a:pt x="5146" y="1291"/>
                </a:lnTo>
                <a:lnTo>
                  <a:pt x="5184" y="1166"/>
                </a:lnTo>
                <a:lnTo>
                  <a:pt x="5338" y="1166"/>
                </a:lnTo>
                <a:lnTo>
                  <a:pt x="5376" y="1291"/>
                </a:lnTo>
                <a:lnTo>
                  <a:pt x="5462" y="1291"/>
                </a:lnTo>
                <a:close/>
                <a:moveTo>
                  <a:pt x="5320" y="1101"/>
                </a:moveTo>
                <a:lnTo>
                  <a:pt x="5204" y="1101"/>
                </a:lnTo>
                <a:cubicBezTo>
                  <a:pt x="5214" y="1069"/>
                  <a:pt x="5263" y="895"/>
                  <a:pt x="5263" y="895"/>
                </a:cubicBezTo>
                <a:lnTo>
                  <a:pt x="5264" y="895"/>
                </a:lnTo>
                <a:cubicBezTo>
                  <a:pt x="5267" y="914"/>
                  <a:pt x="5315" y="1090"/>
                  <a:pt x="5320" y="1101"/>
                </a:cubicBezTo>
                <a:close/>
                <a:moveTo>
                  <a:pt x="5383" y="751"/>
                </a:moveTo>
                <a:cubicBezTo>
                  <a:pt x="5383" y="724"/>
                  <a:pt x="5362" y="703"/>
                  <a:pt x="5338" y="703"/>
                </a:cubicBezTo>
                <a:cubicBezTo>
                  <a:pt x="5312" y="703"/>
                  <a:pt x="5291" y="724"/>
                  <a:pt x="5291" y="751"/>
                </a:cubicBezTo>
                <a:cubicBezTo>
                  <a:pt x="5291" y="777"/>
                  <a:pt x="5312" y="798"/>
                  <a:pt x="5337" y="798"/>
                </a:cubicBezTo>
                <a:cubicBezTo>
                  <a:pt x="5362" y="798"/>
                  <a:pt x="5383" y="777"/>
                  <a:pt x="5383" y="751"/>
                </a:cubicBezTo>
                <a:close/>
                <a:moveTo>
                  <a:pt x="5240" y="751"/>
                </a:moveTo>
                <a:cubicBezTo>
                  <a:pt x="5240" y="724"/>
                  <a:pt x="5219" y="703"/>
                  <a:pt x="5194" y="703"/>
                </a:cubicBezTo>
                <a:cubicBezTo>
                  <a:pt x="5169" y="703"/>
                  <a:pt x="5148" y="724"/>
                  <a:pt x="5148" y="751"/>
                </a:cubicBezTo>
                <a:cubicBezTo>
                  <a:pt x="5148" y="777"/>
                  <a:pt x="5169" y="798"/>
                  <a:pt x="5194" y="798"/>
                </a:cubicBezTo>
                <a:cubicBezTo>
                  <a:pt x="5219" y="798"/>
                  <a:pt x="5240" y="777"/>
                  <a:pt x="5240" y="751"/>
                </a:cubicBezTo>
                <a:close/>
                <a:moveTo>
                  <a:pt x="5092" y="818"/>
                </a:moveTo>
                <a:lnTo>
                  <a:pt x="4764" y="818"/>
                </a:lnTo>
                <a:lnTo>
                  <a:pt x="4764" y="883"/>
                </a:lnTo>
                <a:lnTo>
                  <a:pt x="4884" y="883"/>
                </a:lnTo>
                <a:lnTo>
                  <a:pt x="4884" y="1291"/>
                </a:lnTo>
                <a:lnTo>
                  <a:pt x="4962" y="1291"/>
                </a:lnTo>
                <a:lnTo>
                  <a:pt x="4962" y="883"/>
                </a:lnTo>
                <a:lnTo>
                  <a:pt x="5081" y="883"/>
                </a:lnTo>
                <a:lnTo>
                  <a:pt x="5092" y="818"/>
                </a:lnTo>
                <a:close/>
                <a:moveTo>
                  <a:pt x="4603" y="1291"/>
                </a:moveTo>
                <a:lnTo>
                  <a:pt x="4684" y="1291"/>
                </a:lnTo>
                <a:lnTo>
                  <a:pt x="4684" y="818"/>
                </a:lnTo>
                <a:lnTo>
                  <a:pt x="4603" y="818"/>
                </a:lnTo>
                <a:lnTo>
                  <a:pt x="4603" y="1291"/>
                </a:lnTo>
                <a:close/>
                <a:moveTo>
                  <a:pt x="4502" y="1148"/>
                </a:moveTo>
                <a:cubicBezTo>
                  <a:pt x="4502" y="1077"/>
                  <a:pt x="4454" y="1033"/>
                  <a:pt x="4386" y="1013"/>
                </a:cubicBezTo>
                <a:lnTo>
                  <a:pt x="4330" y="997"/>
                </a:lnTo>
                <a:cubicBezTo>
                  <a:pt x="4283" y="983"/>
                  <a:pt x="4267" y="968"/>
                  <a:pt x="4267" y="939"/>
                </a:cubicBezTo>
                <a:cubicBezTo>
                  <a:pt x="4267" y="900"/>
                  <a:pt x="4297" y="874"/>
                  <a:pt x="4344" y="874"/>
                </a:cubicBezTo>
                <a:cubicBezTo>
                  <a:pt x="4382" y="874"/>
                  <a:pt x="4412" y="885"/>
                  <a:pt x="4455" y="911"/>
                </a:cubicBezTo>
                <a:lnTo>
                  <a:pt x="4491" y="855"/>
                </a:lnTo>
                <a:cubicBezTo>
                  <a:pt x="4449" y="826"/>
                  <a:pt x="4395" y="810"/>
                  <a:pt x="4341" y="810"/>
                </a:cubicBezTo>
                <a:cubicBezTo>
                  <a:pt x="4246" y="810"/>
                  <a:pt x="4180" y="867"/>
                  <a:pt x="4180" y="950"/>
                </a:cubicBezTo>
                <a:cubicBezTo>
                  <a:pt x="4180" y="978"/>
                  <a:pt x="4187" y="1000"/>
                  <a:pt x="4200" y="1019"/>
                </a:cubicBezTo>
                <a:cubicBezTo>
                  <a:pt x="4218" y="1046"/>
                  <a:pt x="4249" y="1064"/>
                  <a:pt x="4292" y="1076"/>
                </a:cubicBezTo>
                <a:lnTo>
                  <a:pt x="4343" y="1090"/>
                </a:lnTo>
                <a:cubicBezTo>
                  <a:pt x="4391" y="1104"/>
                  <a:pt x="4413" y="1126"/>
                  <a:pt x="4413" y="1161"/>
                </a:cubicBezTo>
                <a:cubicBezTo>
                  <a:pt x="4413" y="1208"/>
                  <a:pt x="4378" y="1236"/>
                  <a:pt x="4320" y="1236"/>
                </a:cubicBezTo>
                <a:cubicBezTo>
                  <a:pt x="4272" y="1236"/>
                  <a:pt x="4234" y="1222"/>
                  <a:pt x="4192" y="1197"/>
                </a:cubicBezTo>
                <a:lnTo>
                  <a:pt x="4162" y="1257"/>
                </a:lnTo>
                <a:cubicBezTo>
                  <a:pt x="4209" y="1285"/>
                  <a:pt x="4263" y="1300"/>
                  <a:pt x="4317" y="1300"/>
                </a:cubicBezTo>
                <a:cubicBezTo>
                  <a:pt x="4438" y="1300"/>
                  <a:pt x="4502" y="1227"/>
                  <a:pt x="4502" y="1148"/>
                </a:cubicBezTo>
                <a:close/>
                <a:moveTo>
                  <a:pt x="4102" y="1291"/>
                </a:moveTo>
                <a:lnTo>
                  <a:pt x="4032" y="1177"/>
                </a:lnTo>
                <a:cubicBezTo>
                  <a:pt x="4008" y="1138"/>
                  <a:pt x="3976" y="1092"/>
                  <a:pt x="3959" y="1083"/>
                </a:cubicBezTo>
                <a:cubicBezTo>
                  <a:pt x="4033" y="1083"/>
                  <a:pt x="4077" y="1021"/>
                  <a:pt x="4077" y="953"/>
                </a:cubicBezTo>
                <a:cubicBezTo>
                  <a:pt x="4077" y="879"/>
                  <a:pt x="4029" y="818"/>
                  <a:pt x="3923" y="818"/>
                </a:cubicBezTo>
                <a:lnTo>
                  <a:pt x="3779" y="818"/>
                </a:lnTo>
                <a:lnTo>
                  <a:pt x="3779" y="1291"/>
                </a:lnTo>
                <a:lnTo>
                  <a:pt x="3856" y="1291"/>
                </a:lnTo>
                <a:lnTo>
                  <a:pt x="3856" y="1086"/>
                </a:lnTo>
                <a:cubicBezTo>
                  <a:pt x="3871" y="1087"/>
                  <a:pt x="3878" y="1092"/>
                  <a:pt x="3887" y="1101"/>
                </a:cubicBezTo>
                <a:cubicBezTo>
                  <a:pt x="3913" y="1127"/>
                  <a:pt x="3935" y="1159"/>
                  <a:pt x="3967" y="1218"/>
                </a:cubicBezTo>
                <a:lnTo>
                  <a:pt x="4008" y="1291"/>
                </a:lnTo>
                <a:lnTo>
                  <a:pt x="4102" y="1291"/>
                </a:lnTo>
                <a:close/>
                <a:moveTo>
                  <a:pt x="3995" y="954"/>
                </a:moveTo>
                <a:cubicBezTo>
                  <a:pt x="3995" y="978"/>
                  <a:pt x="3986" y="998"/>
                  <a:pt x="3974" y="1011"/>
                </a:cubicBezTo>
                <a:cubicBezTo>
                  <a:pt x="3959" y="1025"/>
                  <a:pt x="3937" y="1031"/>
                  <a:pt x="3896" y="1031"/>
                </a:cubicBezTo>
                <a:lnTo>
                  <a:pt x="3856" y="1031"/>
                </a:lnTo>
                <a:lnTo>
                  <a:pt x="3856" y="881"/>
                </a:lnTo>
                <a:lnTo>
                  <a:pt x="3899" y="881"/>
                </a:lnTo>
                <a:cubicBezTo>
                  <a:pt x="3969" y="881"/>
                  <a:pt x="3995" y="906"/>
                  <a:pt x="3995" y="954"/>
                </a:cubicBezTo>
                <a:close/>
                <a:moveTo>
                  <a:pt x="3691" y="1291"/>
                </a:moveTo>
                <a:lnTo>
                  <a:pt x="3691" y="1224"/>
                </a:lnTo>
                <a:lnTo>
                  <a:pt x="3502" y="1224"/>
                </a:lnTo>
                <a:lnTo>
                  <a:pt x="3502" y="1076"/>
                </a:lnTo>
                <a:lnTo>
                  <a:pt x="3646" y="1076"/>
                </a:lnTo>
                <a:lnTo>
                  <a:pt x="3646" y="1011"/>
                </a:lnTo>
                <a:lnTo>
                  <a:pt x="3500" y="1011"/>
                </a:lnTo>
                <a:lnTo>
                  <a:pt x="3500" y="882"/>
                </a:lnTo>
                <a:lnTo>
                  <a:pt x="3674" y="882"/>
                </a:lnTo>
                <a:lnTo>
                  <a:pt x="3684" y="818"/>
                </a:lnTo>
                <a:lnTo>
                  <a:pt x="3422" y="818"/>
                </a:lnTo>
                <a:lnTo>
                  <a:pt x="3422" y="1291"/>
                </a:lnTo>
                <a:lnTo>
                  <a:pt x="3691" y="1291"/>
                </a:lnTo>
                <a:close/>
                <a:moveTo>
                  <a:pt x="3358" y="818"/>
                </a:moveTo>
                <a:lnTo>
                  <a:pt x="3276" y="818"/>
                </a:lnTo>
                <a:lnTo>
                  <a:pt x="3189" y="1082"/>
                </a:lnTo>
                <a:cubicBezTo>
                  <a:pt x="3166" y="1152"/>
                  <a:pt x="3161" y="1181"/>
                  <a:pt x="3161" y="1181"/>
                </a:cubicBezTo>
                <a:lnTo>
                  <a:pt x="3159" y="1181"/>
                </a:lnTo>
                <a:cubicBezTo>
                  <a:pt x="3159" y="1181"/>
                  <a:pt x="3154" y="1146"/>
                  <a:pt x="3135" y="1086"/>
                </a:cubicBezTo>
                <a:lnTo>
                  <a:pt x="3049" y="818"/>
                </a:lnTo>
                <a:lnTo>
                  <a:pt x="2963" y="818"/>
                </a:lnTo>
                <a:lnTo>
                  <a:pt x="3122" y="1293"/>
                </a:lnTo>
                <a:lnTo>
                  <a:pt x="3196" y="1293"/>
                </a:lnTo>
                <a:lnTo>
                  <a:pt x="3358" y="818"/>
                </a:lnTo>
                <a:close/>
                <a:moveTo>
                  <a:pt x="2819" y="1291"/>
                </a:moveTo>
                <a:lnTo>
                  <a:pt x="2900" y="1291"/>
                </a:lnTo>
                <a:lnTo>
                  <a:pt x="2900" y="818"/>
                </a:lnTo>
                <a:lnTo>
                  <a:pt x="2819" y="818"/>
                </a:lnTo>
                <a:lnTo>
                  <a:pt x="2819" y="1291"/>
                </a:lnTo>
                <a:close/>
                <a:moveTo>
                  <a:pt x="2694" y="1291"/>
                </a:moveTo>
                <a:lnTo>
                  <a:pt x="2694" y="818"/>
                </a:lnTo>
                <a:lnTo>
                  <a:pt x="2620" y="818"/>
                </a:lnTo>
                <a:lnTo>
                  <a:pt x="2621" y="1034"/>
                </a:lnTo>
                <a:cubicBezTo>
                  <a:pt x="2621" y="1077"/>
                  <a:pt x="2626" y="1144"/>
                  <a:pt x="2628" y="1168"/>
                </a:cubicBezTo>
                <a:lnTo>
                  <a:pt x="2626" y="1170"/>
                </a:lnTo>
                <a:cubicBezTo>
                  <a:pt x="2620" y="1149"/>
                  <a:pt x="2599" y="1092"/>
                  <a:pt x="2577" y="1049"/>
                </a:cubicBezTo>
                <a:lnTo>
                  <a:pt x="2462" y="818"/>
                </a:lnTo>
                <a:lnTo>
                  <a:pt x="2373" y="818"/>
                </a:lnTo>
                <a:lnTo>
                  <a:pt x="2373" y="1291"/>
                </a:lnTo>
                <a:lnTo>
                  <a:pt x="2451" y="1291"/>
                </a:lnTo>
                <a:lnTo>
                  <a:pt x="2448" y="1062"/>
                </a:lnTo>
                <a:cubicBezTo>
                  <a:pt x="2447" y="1020"/>
                  <a:pt x="2447" y="970"/>
                  <a:pt x="2443" y="930"/>
                </a:cubicBezTo>
                <a:lnTo>
                  <a:pt x="2445" y="928"/>
                </a:lnTo>
                <a:cubicBezTo>
                  <a:pt x="2454" y="956"/>
                  <a:pt x="2480" y="1016"/>
                  <a:pt x="2505" y="1068"/>
                </a:cubicBezTo>
                <a:lnTo>
                  <a:pt x="2611" y="1291"/>
                </a:lnTo>
                <a:lnTo>
                  <a:pt x="2694" y="1291"/>
                </a:lnTo>
                <a:close/>
                <a:moveTo>
                  <a:pt x="2252" y="1158"/>
                </a:moveTo>
                <a:lnTo>
                  <a:pt x="2252" y="818"/>
                </a:lnTo>
                <a:lnTo>
                  <a:pt x="2173" y="818"/>
                </a:lnTo>
                <a:lnTo>
                  <a:pt x="2173" y="1136"/>
                </a:lnTo>
                <a:cubicBezTo>
                  <a:pt x="2173" y="1198"/>
                  <a:pt x="2145" y="1232"/>
                  <a:pt x="2088" y="1232"/>
                </a:cubicBezTo>
                <a:cubicBezTo>
                  <a:pt x="2030" y="1232"/>
                  <a:pt x="2004" y="1208"/>
                  <a:pt x="2004" y="1136"/>
                </a:cubicBezTo>
                <a:lnTo>
                  <a:pt x="2004" y="818"/>
                </a:lnTo>
                <a:lnTo>
                  <a:pt x="1924" y="818"/>
                </a:lnTo>
                <a:lnTo>
                  <a:pt x="1924" y="1159"/>
                </a:lnTo>
                <a:cubicBezTo>
                  <a:pt x="1924" y="1235"/>
                  <a:pt x="1963" y="1299"/>
                  <a:pt x="2088" y="1299"/>
                </a:cubicBezTo>
                <a:cubicBezTo>
                  <a:pt x="2192" y="1299"/>
                  <a:pt x="2252" y="1245"/>
                  <a:pt x="2252" y="1158"/>
                </a:cubicBezTo>
                <a:close/>
                <a:moveTo>
                  <a:pt x="5711" y="1975"/>
                </a:moveTo>
                <a:lnTo>
                  <a:pt x="5711" y="1501"/>
                </a:lnTo>
                <a:lnTo>
                  <a:pt x="5637" y="1501"/>
                </a:lnTo>
                <a:lnTo>
                  <a:pt x="5638" y="1718"/>
                </a:lnTo>
                <a:cubicBezTo>
                  <a:pt x="5638" y="1761"/>
                  <a:pt x="5643" y="1828"/>
                  <a:pt x="5645" y="1852"/>
                </a:cubicBezTo>
                <a:lnTo>
                  <a:pt x="5643" y="1854"/>
                </a:lnTo>
                <a:cubicBezTo>
                  <a:pt x="5637" y="1832"/>
                  <a:pt x="5616" y="1776"/>
                  <a:pt x="5595" y="1733"/>
                </a:cubicBezTo>
                <a:lnTo>
                  <a:pt x="5480" y="1501"/>
                </a:lnTo>
                <a:lnTo>
                  <a:pt x="5391" y="1501"/>
                </a:lnTo>
                <a:lnTo>
                  <a:pt x="5391" y="1975"/>
                </a:lnTo>
                <a:lnTo>
                  <a:pt x="5468" y="1975"/>
                </a:lnTo>
                <a:lnTo>
                  <a:pt x="5465" y="1746"/>
                </a:lnTo>
                <a:cubicBezTo>
                  <a:pt x="5465" y="1704"/>
                  <a:pt x="5464" y="1654"/>
                  <a:pt x="5460" y="1614"/>
                </a:cubicBezTo>
                <a:lnTo>
                  <a:pt x="5463" y="1612"/>
                </a:lnTo>
                <a:cubicBezTo>
                  <a:pt x="5471" y="1640"/>
                  <a:pt x="5497" y="1700"/>
                  <a:pt x="5523" y="1752"/>
                </a:cubicBezTo>
                <a:lnTo>
                  <a:pt x="5629" y="1975"/>
                </a:lnTo>
                <a:lnTo>
                  <a:pt x="5711" y="1975"/>
                </a:lnTo>
                <a:close/>
                <a:moveTo>
                  <a:pt x="5286" y="1975"/>
                </a:moveTo>
                <a:lnTo>
                  <a:pt x="5216" y="1861"/>
                </a:lnTo>
                <a:cubicBezTo>
                  <a:pt x="5192" y="1822"/>
                  <a:pt x="5160" y="1776"/>
                  <a:pt x="5143" y="1767"/>
                </a:cubicBezTo>
                <a:cubicBezTo>
                  <a:pt x="5217" y="1767"/>
                  <a:pt x="5261" y="1705"/>
                  <a:pt x="5261" y="1637"/>
                </a:cubicBezTo>
                <a:cubicBezTo>
                  <a:pt x="5261" y="1563"/>
                  <a:pt x="5213" y="1501"/>
                  <a:pt x="5107" y="1501"/>
                </a:cubicBezTo>
                <a:lnTo>
                  <a:pt x="4962" y="1501"/>
                </a:lnTo>
                <a:lnTo>
                  <a:pt x="4962" y="1975"/>
                </a:lnTo>
                <a:lnTo>
                  <a:pt x="5040" y="1975"/>
                </a:lnTo>
                <a:lnTo>
                  <a:pt x="5040" y="1770"/>
                </a:lnTo>
                <a:cubicBezTo>
                  <a:pt x="5055" y="1771"/>
                  <a:pt x="5062" y="1776"/>
                  <a:pt x="5070" y="1785"/>
                </a:cubicBezTo>
                <a:cubicBezTo>
                  <a:pt x="5096" y="1811"/>
                  <a:pt x="5118" y="1843"/>
                  <a:pt x="5151" y="1902"/>
                </a:cubicBezTo>
                <a:lnTo>
                  <a:pt x="5192" y="1975"/>
                </a:lnTo>
                <a:lnTo>
                  <a:pt x="5286" y="1975"/>
                </a:lnTo>
                <a:close/>
                <a:moveTo>
                  <a:pt x="5179" y="1638"/>
                </a:moveTo>
                <a:cubicBezTo>
                  <a:pt x="5179" y="1662"/>
                  <a:pt x="5170" y="1682"/>
                  <a:pt x="5157" y="1695"/>
                </a:cubicBezTo>
                <a:cubicBezTo>
                  <a:pt x="5143" y="1709"/>
                  <a:pt x="5121" y="1715"/>
                  <a:pt x="5080" y="1715"/>
                </a:cubicBezTo>
                <a:lnTo>
                  <a:pt x="5040" y="1715"/>
                </a:lnTo>
                <a:lnTo>
                  <a:pt x="5040" y="1565"/>
                </a:lnTo>
                <a:lnTo>
                  <a:pt x="5083" y="1565"/>
                </a:lnTo>
                <a:cubicBezTo>
                  <a:pt x="5153" y="1565"/>
                  <a:pt x="5179" y="1590"/>
                  <a:pt x="5179" y="1638"/>
                </a:cubicBezTo>
                <a:close/>
                <a:moveTo>
                  <a:pt x="4837" y="1739"/>
                </a:moveTo>
                <a:cubicBezTo>
                  <a:pt x="4837" y="1601"/>
                  <a:pt x="4773" y="1495"/>
                  <a:pt x="4639" y="1495"/>
                </a:cubicBezTo>
                <a:cubicBezTo>
                  <a:pt x="4521" y="1495"/>
                  <a:pt x="4442" y="1582"/>
                  <a:pt x="4442" y="1738"/>
                </a:cubicBezTo>
                <a:cubicBezTo>
                  <a:pt x="4442" y="1878"/>
                  <a:pt x="4508" y="1982"/>
                  <a:pt x="4643" y="1982"/>
                </a:cubicBezTo>
                <a:cubicBezTo>
                  <a:pt x="4766" y="1982"/>
                  <a:pt x="4837" y="1886"/>
                  <a:pt x="4837" y="1739"/>
                </a:cubicBezTo>
                <a:close/>
                <a:moveTo>
                  <a:pt x="4747" y="1744"/>
                </a:moveTo>
                <a:cubicBezTo>
                  <a:pt x="4747" y="1871"/>
                  <a:pt x="4711" y="1923"/>
                  <a:pt x="4641" y="1923"/>
                </a:cubicBezTo>
                <a:cubicBezTo>
                  <a:pt x="4560" y="1923"/>
                  <a:pt x="4529" y="1855"/>
                  <a:pt x="4529" y="1733"/>
                </a:cubicBezTo>
                <a:cubicBezTo>
                  <a:pt x="4529" y="1620"/>
                  <a:pt x="4559" y="1555"/>
                  <a:pt x="4639" y="1555"/>
                </a:cubicBezTo>
                <a:cubicBezTo>
                  <a:pt x="4724" y="1555"/>
                  <a:pt x="4747" y="1628"/>
                  <a:pt x="4747" y="1744"/>
                </a:cubicBezTo>
                <a:close/>
                <a:moveTo>
                  <a:pt x="4337" y="1841"/>
                </a:moveTo>
                <a:cubicBezTo>
                  <a:pt x="4337" y="1793"/>
                  <a:pt x="4315" y="1740"/>
                  <a:pt x="4236" y="1721"/>
                </a:cubicBezTo>
                <a:cubicBezTo>
                  <a:pt x="4289" y="1706"/>
                  <a:pt x="4318" y="1668"/>
                  <a:pt x="4318" y="1618"/>
                </a:cubicBezTo>
                <a:cubicBezTo>
                  <a:pt x="4318" y="1578"/>
                  <a:pt x="4300" y="1547"/>
                  <a:pt x="4264" y="1525"/>
                </a:cubicBezTo>
                <a:cubicBezTo>
                  <a:pt x="4235" y="1506"/>
                  <a:pt x="4210" y="1501"/>
                  <a:pt x="4140" y="1501"/>
                </a:cubicBezTo>
                <a:lnTo>
                  <a:pt x="4015" y="1501"/>
                </a:lnTo>
                <a:lnTo>
                  <a:pt x="4015" y="1975"/>
                </a:lnTo>
                <a:lnTo>
                  <a:pt x="4152" y="1975"/>
                </a:lnTo>
                <a:cubicBezTo>
                  <a:pt x="4272" y="1975"/>
                  <a:pt x="4337" y="1934"/>
                  <a:pt x="4337" y="1841"/>
                </a:cubicBezTo>
                <a:close/>
                <a:moveTo>
                  <a:pt x="4250" y="1833"/>
                </a:moveTo>
                <a:cubicBezTo>
                  <a:pt x="4250" y="1876"/>
                  <a:pt x="4224" y="1910"/>
                  <a:pt x="4164" y="1910"/>
                </a:cubicBezTo>
                <a:lnTo>
                  <a:pt x="4093" y="1910"/>
                </a:lnTo>
                <a:lnTo>
                  <a:pt x="4093" y="1760"/>
                </a:lnTo>
                <a:lnTo>
                  <a:pt x="4162" y="1760"/>
                </a:lnTo>
                <a:cubicBezTo>
                  <a:pt x="4184" y="1760"/>
                  <a:pt x="4194" y="1761"/>
                  <a:pt x="4206" y="1764"/>
                </a:cubicBezTo>
                <a:cubicBezTo>
                  <a:pt x="4232" y="1772"/>
                  <a:pt x="4250" y="1800"/>
                  <a:pt x="4250" y="1833"/>
                </a:cubicBezTo>
                <a:close/>
                <a:moveTo>
                  <a:pt x="4235" y="1630"/>
                </a:moveTo>
                <a:cubicBezTo>
                  <a:pt x="4235" y="1642"/>
                  <a:pt x="4231" y="1662"/>
                  <a:pt x="4216" y="1677"/>
                </a:cubicBezTo>
                <a:cubicBezTo>
                  <a:pt x="4201" y="1693"/>
                  <a:pt x="4187" y="1695"/>
                  <a:pt x="4158" y="1695"/>
                </a:cubicBezTo>
                <a:lnTo>
                  <a:pt x="4091" y="1695"/>
                </a:lnTo>
                <a:lnTo>
                  <a:pt x="4091" y="1566"/>
                </a:lnTo>
                <a:lnTo>
                  <a:pt x="4152" y="1566"/>
                </a:lnTo>
                <a:cubicBezTo>
                  <a:pt x="4175" y="1566"/>
                  <a:pt x="4187" y="1568"/>
                  <a:pt x="4197" y="1571"/>
                </a:cubicBezTo>
                <a:cubicBezTo>
                  <a:pt x="4219" y="1579"/>
                  <a:pt x="4235" y="1603"/>
                  <a:pt x="4235" y="1630"/>
                </a:cubicBezTo>
                <a:close/>
                <a:moveTo>
                  <a:pt x="3910" y="1975"/>
                </a:moveTo>
                <a:lnTo>
                  <a:pt x="3840" y="1861"/>
                </a:lnTo>
                <a:cubicBezTo>
                  <a:pt x="3815" y="1822"/>
                  <a:pt x="3784" y="1776"/>
                  <a:pt x="3767" y="1767"/>
                </a:cubicBezTo>
                <a:cubicBezTo>
                  <a:pt x="3841" y="1767"/>
                  <a:pt x="3885" y="1705"/>
                  <a:pt x="3885" y="1637"/>
                </a:cubicBezTo>
                <a:cubicBezTo>
                  <a:pt x="3885" y="1563"/>
                  <a:pt x="3837" y="1501"/>
                  <a:pt x="3731" y="1501"/>
                </a:cubicBezTo>
                <a:lnTo>
                  <a:pt x="3586" y="1501"/>
                </a:lnTo>
                <a:lnTo>
                  <a:pt x="3586" y="1975"/>
                </a:lnTo>
                <a:lnTo>
                  <a:pt x="3664" y="1975"/>
                </a:lnTo>
                <a:lnTo>
                  <a:pt x="3664" y="1770"/>
                </a:lnTo>
                <a:cubicBezTo>
                  <a:pt x="3679" y="1771"/>
                  <a:pt x="3686" y="1776"/>
                  <a:pt x="3694" y="1785"/>
                </a:cubicBezTo>
                <a:cubicBezTo>
                  <a:pt x="3720" y="1811"/>
                  <a:pt x="3742" y="1843"/>
                  <a:pt x="3775" y="1902"/>
                </a:cubicBezTo>
                <a:lnTo>
                  <a:pt x="3816" y="1975"/>
                </a:lnTo>
                <a:lnTo>
                  <a:pt x="3910" y="1975"/>
                </a:lnTo>
                <a:close/>
                <a:moveTo>
                  <a:pt x="3802" y="1638"/>
                </a:moveTo>
                <a:cubicBezTo>
                  <a:pt x="3802" y="1662"/>
                  <a:pt x="3794" y="1682"/>
                  <a:pt x="3781" y="1695"/>
                </a:cubicBezTo>
                <a:cubicBezTo>
                  <a:pt x="3767" y="1709"/>
                  <a:pt x="3745" y="1715"/>
                  <a:pt x="3704" y="1715"/>
                </a:cubicBezTo>
                <a:lnTo>
                  <a:pt x="3664" y="1715"/>
                </a:lnTo>
                <a:lnTo>
                  <a:pt x="3664" y="1565"/>
                </a:lnTo>
                <a:lnTo>
                  <a:pt x="3707" y="1565"/>
                </a:lnTo>
                <a:cubicBezTo>
                  <a:pt x="3777" y="1565"/>
                  <a:pt x="3802" y="1590"/>
                  <a:pt x="3802" y="1638"/>
                </a:cubicBezTo>
                <a:close/>
                <a:moveTo>
                  <a:pt x="3478" y="1975"/>
                </a:moveTo>
                <a:lnTo>
                  <a:pt x="3478" y="1908"/>
                </a:lnTo>
                <a:lnTo>
                  <a:pt x="3289" y="1908"/>
                </a:lnTo>
                <a:lnTo>
                  <a:pt x="3289" y="1760"/>
                </a:lnTo>
                <a:lnTo>
                  <a:pt x="3433" y="1760"/>
                </a:lnTo>
                <a:lnTo>
                  <a:pt x="3433" y="1695"/>
                </a:lnTo>
                <a:lnTo>
                  <a:pt x="3287" y="1695"/>
                </a:lnTo>
                <a:lnTo>
                  <a:pt x="3287" y="1566"/>
                </a:lnTo>
                <a:lnTo>
                  <a:pt x="3461" y="1566"/>
                </a:lnTo>
                <a:lnTo>
                  <a:pt x="3471" y="1501"/>
                </a:lnTo>
                <a:lnTo>
                  <a:pt x="3209" y="1501"/>
                </a:lnTo>
                <a:lnTo>
                  <a:pt x="3209" y="1975"/>
                </a:lnTo>
                <a:lnTo>
                  <a:pt x="3478" y="1975"/>
                </a:lnTo>
                <a:close/>
                <a:moveTo>
                  <a:pt x="3083" y="1739"/>
                </a:moveTo>
                <a:cubicBezTo>
                  <a:pt x="3083" y="1666"/>
                  <a:pt x="3067" y="1609"/>
                  <a:pt x="3032" y="1568"/>
                </a:cubicBezTo>
                <a:cubicBezTo>
                  <a:pt x="2987" y="1518"/>
                  <a:pt x="2935" y="1501"/>
                  <a:pt x="2846" y="1501"/>
                </a:cubicBezTo>
                <a:lnTo>
                  <a:pt x="2747" y="1501"/>
                </a:lnTo>
                <a:lnTo>
                  <a:pt x="2747" y="1975"/>
                </a:lnTo>
                <a:lnTo>
                  <a:pt x="2864" y="1975"/>
                </a:lnTo>
                <a:cubicBezTo>
                  <a:pt x="2953" y="1975"/>
                  <a:pt x="2994" y="1959"/>
                  <a:pt x="3033" y="1908"/>
                </a:cubicBezTo>
                <a:cubicBezTo>
                  <a:pt x="3065" y="1867"/>
                  <a:pt x="3083" y="1811"/>
                  <a:pt x="3083" y="1739"/>
                </a:cubicBezTo>
                <a:close/>
                <a:moveTo>
                  <a:pt x="2996" y="1748"/>
                </a:moveTo>
                <a:cubicBezTo>
                  <a:pt x="2996" y="1855"/>
                  <a:pt x="2962" y="1910"/>
                  <a:pt x="2879" y="1910"/>
                </a:cubicBezTo>
                <a:lnTo>
                  <a:pt x="2827" y="1910"/>
                </a:lnTo>
                <a:lnTo>
                  <a:pt x="2827" y="1564"/>
                </a:lnTo>
                <a:lnTo>
                  <a:pt x="2877" y="1564"/>
                </a:lnTo>
                <a:cubicBezTo>
                  <a:pt x="2919" y="1564"/>
                  <a:pt x="2944" y="1575"/>
                  <a:pt x="2966" y="1605"/>
                </a:cubicBezTo>
                <a:cubicBezTo>
                  <a:pt x="2990" y="1638"/>
                  <a:pt x="2996" y="1687"/>
                  <a:pt x="2996" y="1748"/>
                </a:cubicBezTo>
                <a:close/>
                <a:moveTo>
                  <a:pt x="2658" y="1975"/>
                </a:moveTo>
                <a:lnTo>
                  <a:pt x="2507" y="1501"/>
                </a:lnTo>
                <a:lnTo>
                  <a:pt x="2416" y="1501"/>
                </a:lnTo>
                <a:lnTo>
                  <a:pt x="2260" y="1975"/>
                </a:lnTo>
                <a:lnTo>
                  <a:pt x="2342" y="1975"/>
                </a:lnTo>
                <a:lnTo>
                  <a:pt x="2380" y="1850"/>
                </a:lnTo>
                <a:lnTo>
                  <a:pt x="2533" y="1850"/>
                </a:lnTo>
                <a:lnTo>
                  <a:pt x="2572" y="1975"/>
                </a:lnTo>
                <a:lnTo>
                  <a:pt x="2658" y="1975"/>
                </a:lnTo>
                <a:close/>
                <a:moveTo>
                  <a:pt x="2515" y="1785"/>
                </a:moveTo>
                <a:lnTo>
                  <a:pt x="2399" y="1785"/>
                </a:lnTo>
                <a:cubicBezTo>
                  <a:pt x="2410" y="1753"/>
                  <a:pt x="2459" y="1579"/>
                  <a:pt x="2459" y="1579"/>
                </a:cubicBezTo>
                <a:lnTo>
                  <a:pt x="2459" y="1579"/>
                </a:lnTo>
                <a:cubicBezTo>
                  <a:pt x="2463" y="1598"/>
                  <a:pt x="2511" y="1774"/>
                  <a:pt x="2515" y="1785"/>
                </a:cubicBezTo>
                <a:close/>
                <a:moveTo>
                  <a:pt x="2152" y="1648"/>
                </a:moveTo>
                <a:cubicBezTo>
                  <a:pt x="2152" y="1704"/>
                  <a:pt x="2125" y="1731"/>
                  <a:pt x="2067" y="1731"/>
                </a:cubicBezTo>
                <a:lnTo>
                  <a:pt x="2006" y="1731"/>
                </a:lnTo>
                <a:lnTo>
                  <a:pt x="2006" y="1565"/>
                </a:lnTo>
                <a:lnTo>
                  <a:pt x="2067" y="1565"/>
                </a:lnTo>
                <a:cubicBezTo>
                  <a:pt x="2098" y="1565"/>
                  <a:pt x="2119" y="1573"/>
                  <a:pt x="2133" y="1588"/>
                </a:cubicBezTo>
                <a:cubicBezTo>
                  <a:pt x="2146" y="1602"/>
                  <a:pt x="2152" y="1622"/>
                  <a:pt x="2152" y="1648"/>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 name="Freihandform: Form 37"/>
          <p:cNvSpPr>
            <a:spLocks noGrp="1"/>
          </p:cNvSpPr>
          <p:nvPr>
            <p:ph type="pic" sz="quarter" idx="19" hasCustomPrompt="1"/>
          </p:nvPr>
        </p:nvSpPr>
        <p:spPr bwMode="auto">
          <a:xfrm>
            <a:off x="4625976" y="0"/>
            <a:ext cx="4518025" cy="4068763"/>
          </a:xfrm>
          <a:custGeom>
            <a:avLst/>
            <a:gdLst>
              <a:gd name="connsiteX0" fmla="*/ 2833204 w 4518025"/>
              <a:gd name="connsiteY0" fmla="*/ 0 h 4068763"/>
              <a:gd name="connsiteX1" fmla="*/ 4518025 w 4518025"/>
              <a:gd name="connsiteY1" fmla="*/ 0 h 4068763"/>
              <a:gd name="connsiteX2" fmla="*/ 4518025 w 4518025"/>
              <a:gd name="connsiteY2" fmla="*/ 3285035 h 4068763"/>
              <a:gd name="connsiteX3" fmla="*/ 3769096 w 4518025"/>
              <a:gd name="connsiteY3" fmla="*/ 4012603 h 4068763"/>
              <a:gd name="connsiteX4" fmla="*/ 3714445 w 4518025"/>
              <a:gd name="connsiteY4" fmla="*/ 3992442 h 4068763"/>
              <a:gd name="connsiteX5" fmla="*/ 3630312 w 4518025"/>
              <a:gd name="connsiteY5" fmla="*/ 4068763 h 4068763"/>
              <a:gd name="connsiteX6" fmla="*/ 1507926 w 4518025"/>
              <a:gd name="connsiteY6" fmla="*/ 3825401 h 4068763"/>
              <a:gd name="connsiteX7" fmla="*/ 1508645 w 4518025"/>
              <a:gd name="connsiteY7" fmla="*/ 3816040 h 4068763"/>
              <a:gd name="connsiteX8" fmla="*/ 1424152 w 4518025"/>
              <a:gd name="connsiteY8" fmla="*/ 3731440 h 4068763"/>
              <a:gd name="connsiteX9" fmla="*/ 1380648 w 4518025"/>
              <a:gd name="connsiteY9" fmla="*/ 3743680 h 4068763"/>
              <a:gd name="connsiteX10" fmla="*/ 0 w 4518025"/>
              <a:gd name="connsiteY10" fmla="*/ 1538296 h 4068763"/>
              <a:gd name="connsiteX11" fmla="*/ 36314 w 4518025"/>
              <a:gd name="connsiteY11" fmla="*/ 1468816 h 4068763"/>
              <a:gd name="connsiteX12" fmla="*/ 11865 w 4518025"/>
              <a:gd name="connsiteY12" fmla="*/ 1409415 h 4068763"/>
              <a:gd name="connsiteX13" fmla="*/ 1061732 w 4518025"/>
              <a:gd name="connsiteY13" fmla="*/ 505085 h 4068763"/>
              <a:gd name="connsiteX14" fmla="*/ 1125731 w 4518025"/>
              <a:gd name="connsiteY14" fmla="*/ 534606 h 4068763"/>
              <a:gd name="connsiteX15" fmla="*/ 1210224 w 4518025"/>
              <a:gd name="connsiteY15" fmla="*/ 450005 h 4068763"/>
              <a:gd name="connsiteX16" fmla="*/ 1207348 w 4518025"/>
              <a:gd name="connsiteY16" fmla="*/ 428405 h 40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8025" h="4068763" extrusionOk="0">
                <a:moveTo>
                  <a:pt x="2833204" y="0"/>
                </a:moveTo>
                <a:lnTo>
                  <a:pt x="4518025" y="0"/>
                </a:lnTo>
                <a:lnTo>
                  <a:pt x="4518025" y="3285035"/>
                </a:lnTo>
                <a:lnTo>
                  <a:pt x="3769096" y="4012603"/>
                </a:lnTo>
                <a:cubicBezTo>
                  <a:pt x="3754354" y="4000002"/>
                  <a:pt x="3735299" y="3992442"/>
                  <a:pt x="3714445" y="3992442"/>
                </a:cubicBezTo>
                <a:cubicBezTo>
                  <a:pt x="3670581" y="3992442"/>
                  <a:pt x="3634626" y="4025923"/>
                  <a:pt x="3630312" y="4068763"/>
                </a:cubicBezTo>
                <a:lnTo>
                  <a:pt x="1507926" y="3825401"/>
                </a:lnTo>
                <a:cubicBezTo>
                  <a:pt x="1508286" y="3822521"/>
                  <a:pt x="1508645" y="3819280"/>
                  <a:pt x="1508645" y="3816040"/>
                </a:cubicBezTo>
                <a:cubicBezTo>
                  <a:pt x="1508645" y="3769240"/>
                  <a:pt x="1470893" y="3731440"/>
                  <a:pt x="1424152" y="3731440"/>
                </a:cubicBezTo>
                <a:cubicBezTo>
                  <a:pt x="1408333" y="3731440"/>
                  <a:pt x="1393232" y="3736120"/>
                  <a:pt x="1380648" y="3743680"/>
                </a:cubicBezTo>
                <a:lnTo>
                  <a:pt x="0" y="1538296"/>
                </a:lnTo>
                <a:cubicBezTo>
                  <a:pt x="21932" y="1522816"/>
                  <a:pt x="36314" y="1497616"/>
                  <a:pt x="36314" y="1468816"/>
                </a:cubicBezTo>
                <a:cubicBezTo>
                  <a:pt x="36314" y="1445775"/>
                  <a:pt x="26966" y="1424535"/>
                  <a:pt x="11865" y="1409415"/>
                </a:cubicBezTo>
                <a:lnTo>
                  <a:pt x="1061732" y="505085"/>
                </a:lnTo>
                <a:cubicBezTo>
                  <a:pt x="1077193" y="523086"/>
                  <a:pt x="1100204" y="534606"/>
                  <a:pt x="1125731" y="534606"/>
                </a:cubicBezTo>
                <a:cubicBezTo>
                  <a:pt x="1172472" y="534606"/>
                  <a:pt x="1210224" y="496805"/>
                  <a:pt x="1210224" y="450005"/>
                </a:cubicBezTo>
                <a:cubicBezTo>
                  <a:pt x="1210224" y="442445"/>
                  <a:pt x="1209145" y="435245"/>
                  <a:pt x="1207348" y="428405"/>
                </a:cubicBezTo>
                <a:close/>
              </a:path>
            </a:pathLst>
          </a:custGeom>
          <a:solidFill>
            <a:srgbClr val="EBEBEB"/>
          </a:solidFill>
        </p:spPr>
        <p:txBody>
          <a:bodyPr wrap="square" anchor="ctr" anchorCtr="0">
            <a:noAutofit/>
          </a:bodyPr>
          <a:lstStyle>
            <a:lvl1pPr algn="ctr">
              <a:defRPr sz="1600"/>
            </a:lvl1pPr>
          </a:lstStyle>
          <a:p>
            <a:pPr>
              <a:defRPr/>
            </a:pPr>
            <a:r>
              <a:rPr lang="de-DE"/>
              <a:t>Bild </a:t>
            </a:r>
            <a:br>
              <a:rPr lang="de-DE"/>
            </a:br>
            <a:r>
              <a:rPr lang="de-DE"/>
              <a:t/>
            </a:r>
            <a:br>
              <a:rPr lang="de-DE"/>
            </a:br>
            <a:r>
              <a:rPr lang="de-DE"/>
              <a:t/>
            </a:r>
            <a:br>
              <a:rPr lang="de-DE"/>
            </a:br>
            <a:r>
              <a:rPr lang="de-DE"/>
              <a:t>einfügen</a:t>
            </a:r>
            <a:endParaRPr/>
          </a:p>
        </p:txBody>
      </p:sp>
      <p:sp>
        <p:nvSpPr>
          <p:cNvPr id="7" name="Titel 1"/>
          <p:cNvSpPr>
            <a:spLocks noGrp="1"/>
          </p:cNvSpPr>
          <p:nvPr>
            <p:ph type="ctrTitle" hasCustomPrompt="1"/>
          </p:nvPr>
        </p:nvSpPr>
        <p:spPr bwMode="auto">
          <a:xfrm>
            <a:off x="450851" y="2268000"/>
            <a:ext cx="4500000" cy="648000"/>
          </a:xfrm>
          <a:prstGeom prst="rect">
            <a:avLst/>
          </a:prstGeom>
          <a:noFill/>
        </p:spPr>
        <p:txBody>
          <a:bodyPr anchor="b"/>
          <a:lstStyle>
            <a:lvl1pPr algn="l">
              <a:lnSpc>
                <a:spcPct val="100000"/>
              </a:lnSpc>
              <a:defRPr sz="2000" b="1" cap="all">
                <a:solidFill>
                  <a:schemeClr val="tx2"/>
                </a:solidFill>
                <a:latin typeface="+mj-lt"/>
              </a:defRPr>
            </a:lvl1pPr>
          </a:lstStyle>
          <a:p>
            <a:pPr>
              <a:defRPr/>
            </a:pPr>
            <a:r>
              <a:rPr lang="de-DE"/>
              <a:t>NAME Fachbereich oder Institution</a:t>
            </a:r>
            <a:br>
              <a:rPr lang="de-DE"/>
            </a:br>
            <a:r>
              <a:rPr lang="de-DE"/>
              <a:t>als Zweizeiler</a:t>
            </a:r>
            <a:endParaRPr/>
          </a:p>
        </p:txBody>
      </p:sp>
      <p:sp>
        <p:nvSpPr>
          <p:cNvPr id="8" name="Untertitel 2"/>
          <p:cNvSpPr>
            <a:spLocks noGrp="1"/>
          </p:cNvSpPr>
          <p:nvPr>
            <p:ph type="subTitle" idx="1" hasCustomPrompt="1"/>
          </p:nvPr>
        </p:nvSpPr>
        <p:spPr bwMode="auto">
          <a:xfrm>
            <a:off x="450850" y="5849620"/>
            <a:ext cx="5040000" cy="324000"/>
          </a:xfrm>
        </p:spPr>
        <p:txBody>
          <a:bodyPr/>
          <a:lstStyle>
            <a:lvl1pPr marL="0" indent="0" algn="l">
              <a:lnSpc>
                <a:spcPct val="100000"/>
              </a:lnSpc>
              <a:buFont typeface="Arial"/>
              <a:buNone/>
              <a:defRPr sz="2000" b="1" cap="all">
                <a:solidFill>
                  <a:schemeClr val="tx2"/>
                </a:solidFill>
                <a:latin typeface="+mj-lt"/>
              </a:defRPr>
            </a:lvl1pPr>
            <a:lvl2pPr marL="0" indent="0" algn="l">
              <a:lnSpc>
                <a:spcPct val="100000"/>
              </a:lnSpc>
              <a:buFont typeface="Arial"/>
              <a:buNone/>
              <a:defRPr sz="2000" b="1" cap="all">
                <a:solidFill>
                  <a:schemeClr val="tx2"/>
                </a:solidFill>
                <a:latin typeface="+mj-lt"/>
              </a:defRPr>
            </a:lvl2pPr>
            <a:lvl3pPr marL="0" indent="0" algn="l">
              <a:lnSpc>
                <a:spcPct val="100000"/>
              </a:lnSpc>
              <a:buFont typeface="Arial"/>
              <a:buNone/>
              <a:defRPr sz="2000" b="1" cap="all">
                <a:solidFill>
                  <a:schemeClr val="tx2"/>
                </a:solidFill>
                <a:latin typeface="+mj-lt"/>
              </a:defRPr>
            </a:lvl3pPr>
            <a:lvl4pPr marL="0" indent="0" algn="l">
              <a:lnSpc>
                <a:spcPct val="100000"/>
              </a:lnSpc>
              <a:buFont typeface="Arial"/>
              <a:buNone/>
              <a:defRPr sz="2000" b="1" cap="all">
                <a:solidFill>
                  <a:schemeClr val="tx2"/>
                </a:solidFill>
                <a:latin typeface="+mj-lt"/>
              </a:defRPr>
            </a:lvl4pPr>
            <a:lvl5pPr marL="0" indent="0" algn="l">
              <a:lnSpc>
                <a:spcPct val="100000"/>
              </a:lnSpc>
              <a:buFont typeface="Arial"/>
              <a:buNone/>
              <a:defRPr sz="2000" b="1" cap="all">
                <a:solidFill>
                  <a:schemeClr val="tx2"/>
                </a:solidFill>
                <a:latin typeface="+mj-lt"/>
              </a:defRPr>
            </a:lvl5pPr>
            <a:lvl6pPr marL="0" indent="0" algn="l">
              <a:lnSpc>
                <a:spcPct val="100000"/>
              </a:lnSpc>
              <a:buFont typeface="Arial"/>
              <a:buNone/>
              <a:defRPr sz="2000" b="1" cap="all">
                <a:solidFill>
                  <a:schemeClr val="tx2"/>
                </a:solidFill>
                <a:latin typeface="+mj-lt"/>
              </a:defRPr>
            </a:lvl6pPr>
            <a:lvl7pPr marL="0" indent="0" algn="l">
              <a:lnSpc>
                <a:spcPct val="100000"/>
              </a:lnSpc>
              <a:buFont typeface="Arial"/>
              <a:buNone/>
              <a:defRPr sz="2000" b="1" cap="all">
                <a:solidFill>
                  <a:schemeClr val="tx2"/>
                </a:solidFill>
                <a:latin typeface="+mj-lt"/>
              </a:defRPr>
            </a:lvl7pPr>
            <a:lvl8pPr marL="0" indent="0" algn="l">
              <a:lnSpc>
                <a:spcPct val="100000"/>
              </a:lnSpc>
              <a:buFont typeface="Arial"/>
              <a:buNone/>
              <a:defRPr sz="2000" b="1" cap="all">
                <a:solidFill>
                  <a:schemeClr val="tx2"/>
                </a:solidFill>
                <a:latin typeface="+mj-lt"/>
              </a:defRPr>
            </a:lvl8pPr>
            <a:lvl9pPr marL="0" indent="0" algn="l">
              <a:lnSpc>
                <a:spcPct val="100000"/>
              </a:lnSpc>
              <a:buFont typeface="Arial"/>
              <a:buNone/>
              <a:defRPr sz="2000" b="1" cap="all">
                <a:solidFill>
                  <a:schemeClr val="tx2"/>
                </a:solidFill>
                <a:latin typeface="+mj-lt"/>
              </a:defRPr>
            </a:lvl9pPr>
          </a:lstStyle>
          <a:p>
            <a:pPr lvl="0">
              <a:defRPr/>
            </a:pPr>
            <a:r>
              <a:rPr lang="de-DE"/>
              <a:t>Untertitel der Präsentation</a:t>
            </a:r>
            <a:endParaRPr/>
          </a:p>
        </p:txBody>
      </p:sp>
      <p:sp>
        <p:nvSpPr>
          <p:cNvPr id="9" name="Fußzeilenplatzhalter 39"/>
          <p:cNvSpPr>
            <a:spLocks noGrp="1"/>
          </p:cNvSpPr>
          <p:nvPr>
            <p:ph type="ftr" sz="quarter" idx="20"/>
          </p:nvPr>
        </p:nvSpPr>
        <p:spPr bwMode="auto">
          <a:xfrm>
            <a:off x="450850" y="6208047"/>
            <a:ext cx="5040000" cy="324000"/>
          </a:xfrm>
        </p:spPr>
        <p:txBody>
          <a:bodyPr/>
          <a:lstStyle>
            <a:lvl1pPr>
              <a:defRPr sz="1600"/>
            </a:lvl1pPr>
          </a:lstStyle>
          <a:p>
            <a:pPr>
              <a:defRPr/>
            </a:pPr>
            <a:r>
              <a:rPr lang="de-DE"/>
              <a:t>Name Referent*in</a:t>
            </a:r>
            <a:endParaRPr/>
          </a:p>
        </p:txBody>
      </p:sp>
      <p:sp>
        <p:nvSpPr>
          <p:cNvPr id="10" name="Foliennummernplatzhalter 40"/>
          <p:cNvSpPr>
            <a:spLocks noGrp="1"/>
          </p:cNvSpPr>
          <p:nvPr>
            <p:ph type="sldNum" sz="quarter" idx="21"/>
          </p:nvPr>
        </p:nvSpPr>
        <p:spPr bwMode="auto">
          <a:xfrm>
            <a:off x="7974738" y="6948000"/>
            <a:ext cx="720000" cy="288000"/>
          </a:xfrm>
        </p:spPr>
        <p:txBody>
          <a:bodyPr/>
          <a:lstStyle/>
          <a:p>
            <a:pPr>
              <a:defRPr/>
            </a:pPr>
            <a:fld id="{C0BC624C-2554-4659-A1D8-66347873820C}" type="slidenum">
              <a:rPr lang="de-DE"/>
              <a:t>‹Nr.›</a:t>
            </a:fld>
            <a:endParaRPr lang="de-DE" sz="1800"/>
          </a:p>
        </p:txBody>
      </p:sp>
      <p:sp>
        <p:nvSpPr>
          <p:cNvPr id="11" name="Vertikaler Textplatzhalter 2"/>
          <p:cNvSpPr>
            <a:spLocks noGrp="1"/>
          </p:cNvSpPr>
          <p:nvPr>
            <p:ph type="body" orient="vert" idx="12" hasCustomPrompt="1"/>
          </p:nvPr>
        </p:nvSpPr>
        <p:spPr bwMode="auto">
          <a:xfrm>
            <a:off x="0" y="5076000"/>
            <a:ext cx="2091629" cy="644792"/>
          </a:xfrm>
          <a:prstGeom prst="rect">
            <a:avLst/>
          </a:prstGeom>
          <a:solidFill>
            <a:schemeClr val="accent4"/>
          </a:solidFill>
        </p:spPr>
        <p:txBody>
          <a:bodyPr vert="horz" wrap="none" lIns="450000" tIns="0" rIns="72000" bIns="0" numCol="1" spcCol="234000">
            <a:spAutoFit/>
          </a:bodyPr>
          <a:lstStyle>
            <a:lvl1pPr marL="0" indent="0" algn="l">
              <a:lnSpc>
                <a:spcPct val="100000"/>
              </a:lnSpc>
              <a:buFont typeface="Arial"/>
              <a:buNone/>
              <a:defRPr sz="4200" b="1" cap="all">
                <a:solidFill>
                  <a:schemeClr val="bg1"/>
                </a:solidFill>
                <a:latin typeface="+mj-lt"/>
              </a:defRPr>
            </a:lvl1pPr>
            <a:lvl2pPr marL="0" indent="0" algn="l">
              <a:lnSpc>
                <a:spcPct val="100000"/>
              </a:lnSpc>
              <a:buFont typeface="Arial"/>
              <a:buNone/>
              <a:defRPr sz="4200" b="1" cap="all">
                <a:solidFill>
                  <a:schemeClr val="bg1"/>
                </a:solidFill>
                <a:latin typeface="+mj-lt"/>
              </a:defRPr>
            </a:lvl2pPr>
            <a:lvl3pPr marL="0" indent="0" algn="l">
              <a:lnSpc>
                <a:spcPct val="100000"/>
              </a:lnSpc>
              <a:buNone/>
              <a:defRPr sz="4200" b="1" cap="all">
                <a:solidFill>
                  <a:schemeClr val="bg1"/>
                </a:solidFill>
                <a:latin typeface="+mj-lt"/>
              </a:defRPr>
            </a:lvl3pPr>
            <a:lvl4pPr marL="0" indent="0" algn="l">
              <a:lnSpc>
                <a:spcPct val="100000"/>
              </a:lnSpc>
              <a:buNone/>
              <a:defRPr sz="4200" b="1" cap="all">
                <a:solidFill>
                  <a:schemeClr val="bg1"/>
                </a:solidFill>
                <a:latin typeface="+mj-lt"/>
              </a:defRPr>
            </a:lvl4pPr>
            <a:lvl5pPr marL="0" indent="0" algn="l">
              <a:lnSpc>
                <a:spcPct val="100000"/>
              </a:lnSpc>
              <a:buNone/>
              <a:defRPr sz="4200" b="1" cap="all">
                <a:solidFill>
                  <a:schemeClr val="bg1"/>
                </a:solidFill>
                <a:latin typeface="+mj-lt"/>
              </a:defRPr>
            </a:lvl5pPr>
            <a:lvl6pPr marL="0" indent="0" algn="l">
              <a:lnSpc>
                <a:spcPct val="100000"/>
              </a:lnSpc>
              <a:buNone/>
              <a:defRPr sz="4200" b="1" cap="all">
                <a:solidFill>
                  <a:schemeClr val="bg1"/>
                </a:solidFill>
                <a:latin typeface="+mj-lt"/>
              </a:defRPr>
            </a:lvl6pPr>
            <a:lvl7pPr marL="0" indent="0" algn="l">
              <a:lnSpc>
                <a:spcPct val="100000"/>
              </a:lnSpc>
              <a:buNone/>
              <a:defRPr sz="4200" b="1" cap="all">
                <a:solidFill>
                  <a:schemeClr val="bg1"/>
                </a:solidFill>
                <a:latin typeface="+mj-lt"/>
              </a:defRPr>
            </a:lvl7pPr>
            <a:lvl8pPr marL="0" indent="0" algn="l">
              <a:lnSpc>
                <a:spcPct val="100000"/>
              </a:lnSpc>
              <a:buNone/>
              <a:defRPr sz="4200" b="1" cap="all">
                <a:solidFill>
                  <a:schemeClr val="bg1"/>
                </a:solidFill>
                <a:latin typeface="+mj-lt"/>
              </a:defRPr>
            </a:lvl8pPr>
            <a:lvl9pPr marL="0" indent="0" algn="l">
              <a:lnSpc>
                <a:spcPct val="100000"/>
              </a:lnSpc>
              <a:buNone/>
              <a:defRPr sz="4200" b="1" cap="all">
                <a:solidFill>
                  <a:schemeClr val="bg1"/>
                </a:solidFill>
                <a:latin typeface="+mj-lt"/>
              </a:defRPr>
            </a:lvl9pPr>
          </a:lstStyle>
          <a:p>
            <a:pPr lvl="0">
              <a:defRPr/>
            </a:pPr>
            <a:r>
              <a:rPr lang="de-DE"/>
              <a:t>Zeilen</a:t>
            </a:r>
            <a:endParaRPr/>
          </a:p>
        </p:txBody>
      </p:sp>
      <p:sp>
        <p:nvSpPr>
          <p:cNvPr id="12" name="Vertikaler Textplatzhalter 2"/>
          <p:cNvSpPr>
            <a:spLocks noGrp="1"/>
          </p:cNvSpPr>
          <p:nvPr>
            <p:ph type="body" orient="vert" idx="13" hasCustomPrompt="1"/>
          </p:nvPr>
        </p:nvSpPr>
        <p:spPr bwMode="auto">
          <a:xfrm>
            <a:off x="0" y="4392494"/>
            <a:ext cx="4558651" cy="644792"/>
          </a:xfrm>
          <a:prstGeom prst="rect">
            <a:avLst/>
          </a:prstGeom>
          <a:solidFill>
            <a:schemeClr val="accent4"/>
          </a:solidFill>
        </p:spPr>
        <p:txBody>
          <a:bodyPr vert="horz" wrap="none" lIns="450000" tIns="0" rIns="72000" bIns="0" numCol="1" spcCol="234000">
            <a:spAutoFit/>
          </a:bodyPr>
          <a:lstStyle>
            <a:lvl1pPr marL="0" indent="0" algn="l">
              <a:lnSpc>
                <a:spcPct val="100000"/>
              </a:lnSpc>
              <a:buFont typeface="Arial"/>
              <a:buNone/>
              <a:defRPr sz="4200" b="1" cap="all">
                <a:solidFill>
                  <a:schemeClr val="bg1"/>
                </a:solidFill>
                <a:latin typeface="+mj-lt"/>
              </a:defRPr>
            </a:lvl1pPr>
            <a:lvl2pPr marL="0" indent="0" algn="l">
              <a:lnSpc>
                <a:spcPct val="100000"/>
              </a:lnSpc>
              <a:buFont typeface="Arial"/>
              <a:buNone/>
              <a:defRPr sz="4200" b="1" cap="all">
                <a:solidFill>
                  <a:schemeClr val="bg1"/>
                </a:solidFill>
                <a:latin typeface="+mj-lt"/>
              </a:defRPr>
            </a:lvl2pPr>
            <a:lvl3pPr marL="0" indent="0" algn="l">
              <a:lnSpc>
                <a:spcPct val="100000"/>
              </a:lnSpc>
              <a:buNone/>
              <a:defRPr sz="4200" b="1" cap="all">
                <a:solidFill>
                  <a:schemeClr val="bg1"/>
                </a:solidFill>
                <a:latin typeface="+mj-lt"/>
              </a:defRPr>
            </a:lvl3pPr>
            <a:lvl4pPr marL="0" indent="0" algn="l">
              <a:lnSpc>
                <a:spcPct val="100000"/>
              </a:lnSpc>
              <a:buNone/>
              <a:defRPr sz="4200" b="1" cap="all">
                <a:solidFill>
                  <a:schemeClr val="bg1"/>
                </a:solidFill>
                <a:latin typeface="+mj-lt"/>
              </a:defRPr>
            </a:lvl4pPr>
            <a:lvl5pPr marL="0" indent="0" algn="l">
              <a:lnSpc>
                <a:spcPct val="100000"/>
              </a:lnSpc>
              <a:buNone/>
              <a:defRPr sz="4200" b="1" cap="all">
                <a:solidFill>
                  <a:schemeClr val="bg1"/>
                </a:solidFill>
                <a:latin typeface="+mj-lt"/>
              </a:defRPr>
            </a:lvl5pPr>
            <a:lvl6pPr marL="0" indent="0" algn="l">
              <a:lnSpc>
                <a:spcPct val="100000"/>
              </a:lnSpc>
              <a:buNone/>
              <a:defRPr sz="4200" b="1" cap="all">
                <a:solidFill>
                  <a:schemeClr val="bg1"/>
                </a:solidFill>
                <a:latin typeface="+mj-lt"/>
              </a:defRPr>
            </a:lvl6pPr>
            <a:lvl7pPr marL="0" indent="0" algn="l">
              <a:lnSpc>
                <a:spcPct val="100000"/>
              </a:lnSpc>
              <a:buNone/>
              <a:defRPr sz="4200" b="1" cap="all">
                <a:solidFill>
                  <a:schemeClr val="bg1"/>
                </a:solidFill>
                <a:latin typeface="+mj-lt"/>
              </a:defRPr>
            </a:lvl7pPr>
            <a:lvl8pPr marL="0" indent="0" algn="l">
              <a:lnSpc>
                <a:spcPct val="100000"/>
              </a:lnSpc>
              <a:buNone/>
              <a:defRPr sz="4200" b="1" cap="all">
                <a:solidFill>
                  <a:schemeClr val="bg1"/>
                </a:solidFill>
                <a:latin typeface="+mj-lt"/>
              </a:defRPr>
            </a:lvl8pPr>
            <a:lvl9pPr marL="0" indent="0" algn="l">
              <a:lnSpc>
                <a:spcPct val="100000"/>
              </a:lnSpc>
              <a:buNone/>
              <a:defRPr sz="4200" b="1" cap="all">
                <a:solidFill>
                  <a:schemeClr val="bg1"/>
                </a:solidFill>
                <a:latin typeface="+mj-lt"/>
              </a:defRPr>
            </a:lvl9pPr>
          </a:lstStyle>
          <a:p>
            <a:pPr lvl="0">
              <a:defRPr/>
            </a:pPr>
            <a:r>
              <a:rPr lang="de-DE"/>
              <a:t>Auf ganzen vier</a:t>
            </a:r>
            <a:endParaRPr/>
          </a:p>
        </p:txBody>
      </p:sp>
      <p:sp>
        <p:nvSpPr>
          <p:cNvPr id="13" name="Vertikaler Textplatzhalter 2"/>
          <p:cNvSpPr>
            <a:spLocks noGrp="1"/>
          </p:cNvSpPr>
          <p:nvPr>
            <p:ph type="body" orient="vert" idx="22" hasCustomPrompt="1"/>
          </p:nvPr>
        </p:nvSpPr>
        <p:spPr bwMode="auto">
          <a:xfrm>
            <a:off x="0" y="3708988"/>
            <a:ext cx="5449535" cy="644792"/>
          </a:xfrm>
          <a:prstGeom prst="rect">
            <a:avLst/>
          </a:prstGeom>
          <a:solidFill>
            <a:schemeClr val="accent4"/>
          </a:solidFill>
        </p:spPr>
        <p:txBody>
          <a:bodyPr vert="horz" wrap="none" lIns="450000" tIns="0" rIns="72000" bIns="0" numCol="1" spcCol="234000">
            <a:spAutoFit/>
          </a:bodyPr>
          <a:lstStyle>
            <a:lvl1pPr marL="0" indent="0" algn="l">
              <a:lnSpc>
                <a:spcPct val="100000"/>
              </a:lnSpc>
              <a:buFont typeface="Arial"/>
              <a:buNone/>
              <a:defRPr sz="4200" b="1" cap="all">
                <a:solidFill>
                  <a:schemeClr val="bg1"/>
                </a:solidFill>
                <a:latin typeface="+mj-lt"/>
              </a:defRPr>
            </a:lvl1pPr>
            <a:lvl2pPr marL="0" indent="0" algn="l">
              <a:lnSpc>
                <a:spcPct val="100000"/>
              </a:lnSpc>
              <a:buFont typeface="Arial"/>
              <a:buNone/>
              <a:defRPr sz="4200" b="1" cap="all">
                <a:solidFill>
                  <a:schemeClr val="bg1"/>
                </a:solidFill>
                <a:latin typeface="+mj-lt"/>
              </a:defRPr>
            </a:lvl2pPr>
            <a:lvl3pPr marL="0" indent="0" algn="l">
              <a:lnSpc>
                <a:spcPct val="100000"/>
              </a:lnSpc>
              <a:buNone/>
              <a:defRPr sz="4200" b="1" cap="all">
                <a:solidFill>
                  <a:schemeClr val="bg1"/>
                </a:solidFill>
                <a:latin typeface="+mj-lt"/>
              </a:defRPr>
            </a:lvl3pPr>
            <a:lvl4pPr marL="0" indent="0" algn="l">
              <a:lnSpc>
                <a:spcPct val="100000"/>
              </a:lnSpc>
              <a:buNone/>
              <a:defRPr sz="4200" b="1" cap="all">
                <a:solidFill>
                  <a:schemeClr val="bg1"/>
                </a:solidFill>
                <a:latin typeface="+mj-lt"/>
              </a:defRPr>
            </a:lvl4pPr>
            <a:lvl5pPr marL="0" indent="0" algn="l">
              <a:lnSpc>
                <a:spcPct val="100000"/>
              </a:lnSpc>
              <a:buNone/>
              <a:defRPr sz="4200" b="1" cap="all">
                <a:solidFill>
                  <a:schemeClr val="bg1"/>
                </a:solidFill>
                <a:latin typeface="+mj-lt"/>
              </a:defRPr>
            </a:lvl5pPr>
            <a:lvl6pPr marL="0" indent="0" algn="l">
              <a:lnSpc>
                <a:spcPct val="100000"/>
              </a:lnSpc>
              <a:buNone/>
              <a:defRPr sz="4200" b="1" cap="all">
                <a:solidFill>
                  <a:schemeClr val="bg1"/>
                </a:solidFill>
                <a:latin typeface="+mj-lt"/>
              </a:defRPr>
            </a:lvl6pPr>
            <a:lvl7pPr marL="0" indent="0" algn="l">
              <a:lnSpc>
                <a:spcPct val="100000"/>
              </a:lnSpc>
              <a:buNone/>
              <a:defRPr sz="4200" b="1" cap="all">
                <a:solidFill>
                  <a:schemeClr val="bg1"/>
                </a:solidFill>
                <a:latin typeface="+mj-lt"/>
              </a:defRPr>
            </a:lvl7pPr>
            <a:lvl8pPr marL="0" indent="0" algn="l">
              <a:lnSpc>
                <a:spcPct val="100000"/>
              </a:lnSpc>
              <a:buNone/>
              <a:defRPr sz="4200" b="1" cap="all">
                <a:solidFill>
                  <a:schemeClr val="bg1"/>
                </a:solidFill>
                <a:latin typeface="+mj-lt"/>
              </a:defRPr>
            </a:lvl8pPr>
            <a:lvl9pPr marL="0" indent="0" algn="l">
              <a:lnSpc>
                <a:spcPct val="100000"/>
              </a:lnSpc>
              <a:buNone/>
              <a:defRPr sz="4200" b="1" cap="all">
                <a:solidFill>
                  <a:schemeClr val="bg1"/>
                </a:solidFill>
                <a:latin typeface="+mj-lt"/>
              </a:defRPr>
            </a:lvl9pPr>
          </a:lstStyle>
          <a:p>
            <a:pPr lvl="0">
              <a:defRPr/>
            </a:pPr>
            <a:r>
              <a:rPr lang="de-DE"/>
              <a:t>Präsentationstitel</a:t>
            </a:r>
            <a:endParaRPr/>
          </a:p>
        </p:txBody>
      </p:sp>
      <p:sp>
        <p:nvSpPr>
          <p:cNvPr id="14" name="Vertikaler Textplatzhalter 2"/>
          <p:cNvSpPr>
            <a:spLocks noGrp="1"/>
          </p:cNvSpPr>
          <p:nvPr>
            <p:ph type="body" orient="vert" idx="23" hasCustomPrompt="1"/>
          </p:nvPr>
        </p:nvSpPr>
        <p:spPr bwMode="auto">
          <a:xfrm>
            <a:off x="0" y="3024000"/>
            <a:ext cx="4191562" cy="644792"/>
          </a:xfrm>
          <a:prstGeom prst="rect">
            <a:avLst/>
          </a:prstGeom>
          <a:solidFill>
            <a:schemeClr val="accent4"/>
          </a:solidFill>
        </p:spPr>
        <p:txBody>
          <a:bodyPr vert="horz" wrap="none" lIns="450000" tIns="0" rIns="72000" bIns="0" numCol="1" spcCol="234000">
            <a:spAutoFit/>
          </a:bodyPr>
          <a:lstStyle>
            <a:lvl1pPr marL="0" indent="0" algn="l">
              <a:lnSpc>
                <a:spcPct val="100000"/>
              </a:lnSpc>
              <a:buFont typeface="Arial"/>
              <a:buNone/>
              <a:defRPr sz="4200" b="1" cap="all">
                <a:solidFill>
                  <a:schemeClr val="bg1"/>
                </a:solidFill>
                <a:latin typeface="+mj-lt"/>
              </a:defRPr>
            </a:lvl1pPr>
            <a:lvl2pPr marL="0" indent="0" algn="l">
              <a:lnSpc>
                <a:spcPct val="100000"/>
              </a:lnSpc>
              <a:buFont typeface="Arial"/>
              <a:buNone/>
              <a:defRPr sz="4200" b="1" cap="all">
                <a:solidFill>
                  <a:schemeClr val="bg1"/>
                </a:solidFill>
                <a:latin typeface="+mj-lt"/>
              </a:defRPr>
            </a:lvl2pPr>
            <a:lvl3pPr marL="0" indent="0" algn="l">
              <a:lnSpc>
                <a:spcPct val="100000"/>
              </a:lnSpc>
              <a:buNone/>
              <a:defRPr sz="4200" b="1" cap="all">
                <a:solidFill>
                  <a:schemeClr val="bg1"/>
                </a:solidFill>
                <a:latin typeface="+mj-lt"/>
              </a:defRPr>
            </a:lvl3pPr>
            <a:lvl4pPr marL="0" indent="0" algn="l">
              <a:lnSpc>
                <a:spcPct val="100000"/>
              </a:lnSpc>
              <a:buNone/>
              <a:defRPr sz="4200" b="1" cap="all">
                <a:solidFill>
                  <a:schemeClr val="bg1"/>
                </a:solidFill>
                <a:latin typeface="+mj-lt"/>
              </a:defRPr>
            </a:lvl4pPr>
            <a:lvl5pPr marL="0" indent="0" algn="l">
              <a:lnSpc>
                <a:spcPct val="100000"/>
              </a:lnSpc>
              <a:buNone/>
              <a:defRPr sz="4200" b="1" cap="all">
                <a:solidFill>
                  <a:schemeClr val="bg1"/>
                </a:solidFill>
                <a:latin typeface="+mj-lt"/>
              </a:defRPr>
            </a:lvl5pPr>
            <a:lvl6pPr marL="0" indent="0" algn="l">
              <a:lnSpc>
                <a:spcPct val="100000"/>
              </a:lnSpc>
              <a:buNone/>
              <a:defRPr sz="4200" b="1" cap="all">
                <a:solidFill>
                  <a:schemeClr val="bg1"/>
                </a:solidFill>
                <a:latin typeface="+mj-lt"/>
              </a:defRPr>
            </a:lvl6pPr>
            <a:lvl7pPr marL="0" indent="0" algn="l">
              <a:lnSpc>
                <a:spcPct val="100000"/>
              </a:lnSpc>
              <a:buNone/>
              <a:defRPr sz="4200" b="1" cap="all">
                <a:solidFill>
                  <a:schemeClr val="bg1"/>
                </a:solidFill>
                <a:latin typeface="+mj-lt"/>
              </a:defRPr>
            </a:lvl7pPr>
            <a:lvl8pPr marL="0" indent="0" algn="l">
              <a:lnSpc>
                <a:spcPct val="100000"/>
              </a:lnSpc>
              <a:buNone/>
              <a:defRPr sz="4200" b="1" cap="all">
                <a:solidFill>
                  <a:schemeClr val="bg1"/>
                </a:solidFill>
                <a:latin typeface="+mj-lt"/>
              </a:defRPr>
            </a:lvl8pPr>
            <a:lvl9pPr marL="0" indent="0" algn="l">
              <a:lnSpc>
                <a:spcPct val="100000"/>
              </a:lnSpc>
              <a:buNone/>
              <a:defRPr sz="4200" b="1" cap="all">
                <a:solidFill>
                  <a:schemeClr val="bg1"/>
                </a:solidFill>
                <a:latin typeface="+mj-lt"/>
              </a:defRPr>
            </a:lvl9pPr>
          </a:lstStyle>
          <a:p>
            <a:pPr lvl="0">
              <a:defRPr/>
            </a:pPr>
            <a:r>
              <a:rPr lang="de-DE"/>
              <a:t>hier steht der</a:t>
            </a:r>
            <a:endParaRPr/>
          </a:p>
        </p:txBody>
      </p:sp>
      <p:grpSp>
        <p:nvGrpSpPr>
          <p:cNvPr id="15" name="Regieanweisung"/>
          <p:cNvGrpSpPr/>
          <p:nvPr userDrawn="1"/>
        </p:nvGrpSpPr>
        <p:grpSpPr bwMode="auto">
          <a:xfrm>
            <a:off x="449261" y="0"/>
            <a:ext cx="10746739" cy="7236000"/>
            <a:chOff x="449261" y="0"/>
            <a:chExt cx="10746739" cy="7236000"/>
          </a:xfrm>
        </p:grpSpPr>
        <p:sp>
          <p:nvSpPr>
            <p:cNvPr id="16" name="Regieanweisung"/>
            <p:cNvSpPr>
              <a:spLocks noAdjustHandles="1"/>
            </p:cNvSpPr>
            <p:nvPr userDrawn="1"/>
          </p:nvSpPr>
          <p:spPr bwMode="auto">
            <a:xfrm rot="10800000" flipH="1" flipV="1">
              <a:off x="9252000" y="0"/>
              <a:ext cx="1944000" cy="2088000"/>
            </a:xfrm>
            <a:prstGeom prst="rect">
              <a:avLst/>
            </a:prstGeom>
            <a:noFill/>
            <a:ln w="12700">
              <a:noFill/>
            </a:ln>
          </p:spPr>
          <p:txBody>
            <a:bodyPr vert="horz" wrap="square" lIns="0" tIns="0" rIns="0" bIns="0" rtlCol="0" anchor="t" anchorCtr="0">
              <a:noAutofit/>
            </a:bodyPr>
            <a:lstStyle>
              <a:defPPr>
                <a:defRPr lang="de-DE"/>
              </a:defPPr>
              <a:lvl1pPr marL="0" algn="l" defTabSz="1043056">
                <a:defRPr sz="2100">
                  <a:solidFill>
                    <a:schemeClr val="tx1"/>
                  </a:solidFill>
                  <a:latin typeface="+mn-lt"/>
                  <a:ea typeface="+mn-ea"/>
                  <a:cs typeface="+mn-cs"/>
                </a:defRPr>
              </a:lvl1pPr>
              <a:lvl2pPr marL="521528" algn="l" defTabSz="1043056">
                <a:defRPr sz="2100">
                  <a:solidFill>
                    <a:schemeClr val="tx1"/>
                  </a:solidFill>
                  <a:latin typeface="+mn-lt"/>
                  <a:ea typeface="+mn-ea"/>
                  <a:cs typeface="+mn-cs"/>
                </a:defRPr>
              </a:lvl2pPr>
              <a:lvl3pPr marL="1043056" algn="l" defTabSz="1043056">
                <a:defRPr sz="2100">
                  <a:solidFill>
                    <a:schemeClr val="tx1"/>
                  </a:solidFill>
                  <a:latin typeface="+mn-lt"/>
                  <a:ea typeface="+mn-ea"/>
                  <a:cs typeface="+mn-cs"/>
                </a:defRPr>
              </a:lvl3pPr>
              <a:lvl4pPr marL="1564584" algn="l" defTabSz="1043056">
                <a:defRPr sz="2100">
                  <a:solidFill>
                    <a:schemeClr val="tx1"/>
                  </a:solidFill>
                  <a:latin typeface="+mn-lt"/>
                  <a:ea typeface="+mn-ea"/>
                  <a:cs typeface="+mn-cs"/>
                </a:defRPr>
              </a:lvl4pPr>
              <a:lvl5pPr marL="2086112" algn="l" defTabSz="1043056">
                <a:defRPr sz="2100">
                  <a:solidFill>
                    <a:schemeClr val="tx1"/>
                  </a:solidFill>
                  <a:latin typeface="+mn-lt"/>
                  <a:ea typeface="+mn-ea"/>
                  <a:cs typeface="+mn-cs"/>
                </a:defRPr>
              </a:lvl5pPr>
              <a:lvl6pPr marL="2607639" algn="l" defTabSz="1043056">
                <a:defRPr sz="2100">
                  <a:solidFill>
                    <a:schemeClr val="tx1"/>
                  </a:solidFill>
                  <a:latin typeface="+mn-lt"/>
                  <a:ea typeface="+mn-ea"/>
                  <a:cs typeface="+mn-cs"/>
                </a:defRPr>
              </a:lvl6pPr>
              <a:lvl7pPr marL="3129168" algn="l" defTabSz="1043056">
                <a:defRPr sz="2100">
                  <a:solidFill>
                    <a:schemeClr val="tx1"/>
                  </a:solidFill>
                  <a:latin typeface="+mn-lt"/>
                  <a:ea typeface="+mn-ea"/>
                  <a:cs typeface="+mn-cs"/>
                </a:defRPr>
              </a:lvl7pPr>
              <a:lvl8pPr marL="3650696" algn="l" defTabSz="1043056">
                <a:defRPr sz="2100">
                  <a:solidFill>
                    <a:schemeClr val="tx1"/>
                  </a:solidFill>
                  <a:latin typeface="+mn-lt"/>
                  <a:ea typeface="+mn-ea"/>
                  <a:cs typeface="+mn-cs"/>
                </a:defRPr>
              </a:lvl8pPr>
              <a:lvl9pPr marL="4172224" algn="l" defTabSz="1043056">
                <a:defRPr sz="2100">
                  <a:solidFill>
                    <a:schemeClr val="tx1"/>
                  </a:solidFill>
                  <a:latin typeface="+mn-lt"/>
                  <a:ea typeface="+mn-ea"/>
                  <a:cs typeface="+mn-cs"/>
                </a:defRPr>
              </a:lvl9pPr>
            </a:lstStyle>
            <a:p>
              <a:pPr indent="0" algn="l">
                <a:lnSpc>
                  <a:spcPct val="100000"/>
                </a:lnSpc>
                <a:spcBef>
                  <a:spcPts val="0"/>
                </a:spcBef>
                <a:spcAft>
                  <a:spcPts val="0"/>
                </a:spcAft>
                <a:defRPr/>
              </a:pPr>
              <a:r>
                <a:rPr lang="de-DE" sz="1200" b="0">
                  <a:solidFill>
                    <a:schemeClr val="tx1"/>
                  </a:solidFill>
                  <a:latin typeface="+mn-lt"/>
                </a:rPr>
                <a:t>Folie in Ursprungsform </a:t>
              </a:r>
              <a:endParaRPr/>
            </a:p>
            <a:p>
              <a:pPr indent="0" algn="l">
                <a:lnSpc>
                  <a:spcPct val="100000"/>
                </a:lnSpc>
                <a:spcBef>
                  <a:spcPts val="0"/>
                </a:spcBef>
                <a:spcAft>
                  <a:spcPts val="0"/>
                </a:spcAft>
                <a:defRPr/>
              </a:pPr>
              <a:r>
                <a:rPr lang="de-DE" sz="1200" b="0">
                  <a:solidFill>
                    <a:schemeClr val="tx1"/>
                  </a:solidFill>
                  <a:latin typeface="+mn-lt"/>
                </a:rPr>
                <a:t>bringen über Menu:</a:t>
              </a:r>
              <a:endParaRPr/>
            </a:p>
            <a:p>
              <a:pPr indent="0" algn="l">
                <a:lnSpc>
                  <a:spcPct val="100000"/>
                </a:lnSpc>
                <a:spcBef>
                  <a:spcPts val="0"/>
                </a:spcBef>
                <a:spcAft>
                  <a:spcPts val="0"/>
                </a:spcAft>
                <a:defRPr/>
              </a:pPr>
              <a:r>
                <a:rPr lang="de-DE" sz="1200" b="1">
                  <a:solidFill>
                    <a:schemeClr val="tx1"/>
                  </a:solidFill>
                  <a:latin typeface="+mn-lt"/>
                </a:rPr>
                <a:t>Start &gt; Folien &gt; Zurücksetzen</a:t>
              </a:r>
              <a:endParaRPr/>
            </a:p>
            <a:p>
              <a:pPr indent="0" algn="l">
                <a:lnSpc>
                  <a:spcPct val="100000"/>
                </a:lnSpc>
                <a:spcBef>
                  <a:spcPts val="0"/>
                </a:spcBef>
                <a:spcAft>
                  <a:spcPts val="0"/>
                </a:spcAft>
                <a:defRPr/>
              </a:pPr>
              <a:endParaRPr lang="de-DE" sz="1200" b="1">
                <a:solidFill>
                  <a:schemeClr val="tx1"/>
                </a:solidFill>
                <a:latin typeface="+mn-lt"/>
              </a:endParaRPr>
            </a:p>
            <a:p>
              <a:pPr indent="0" algn="l">
                <a:lnSpc>
                  <a:spcPct val="100000"/>
                </a:lnSpc>
                <a:spcBef>
                  <a:spcPts val="0"/>
                </a:spcBef>
                <a:spcAft>
                  <a:spcPts val="0"/>
                </a:spcAft>
                <a:defRPr/>
              </a:pPr>
              <a:r>
                <a:rPr lang="de-DE" sz="1200" b="0">
                  <a:solidFill>
                    <a:schemeClr val="tx1"/>
                  </a:solidFill>
                  <a:latin typeface="+mn-lt"/>
                </a:rPr>
                <a:t>Wechsel des Folienlayouts </a:t>
              </a:r>
              <a:br>
                <a:rPr lang="de-DE" sz="1200" b="0">
                  <a:solidFill>
                    <a:schemeClr val="tx1"/>
                  </a:solidFill>
                  <a:latin typeface="+mn-lt"/>
                </a:rPr>
              </a:br>
              <a:r>
                <a:rPr lang="de-DE" sz="1200" b="0">
                  <a:solidFill>
                    <a:schemeClr val="tx1"/>
                  </a:solidFill>
                  <a:latin typeface="+mn-lt"/>
                </a:rPr>
                <a:t>im Menü über:</a:t>
              </a:r>
              <a:endParaRPr/>
            </a:p>
            <a:p>
              <a:pPr marL="0" marR="0" lvl="0" indent="0" algn="l" defTabSz="2517235">
                <a:lnSpc>
                  <a:spcPct val="100000"/>
                </a:lnSpc>
                <a:spcBef>
                  <a:spcPts val="0"/>
                </a:spcBef>
                <a:spcAft>
                  <a:spcPts val="0"/>
                </a:spcAft>
                <a:buClrTx/>
                <a:buSzTx/>
                <a:buFontTx/>
                <a:buNone/>
                <a:defRPr/>
              </a:pPr>
              <a:r>
                <a:rPr lang="de-DE" sz="1200" b="1">
                  <a:solidFill>
                    <a:schemeClr val="tx1"/>
                  </a:solidFill>
                  <a:latin typeface="+mn-lt"/>
                </a:rPr>
                <a:t>Start &gt; Folien &gt; Layout</a:t>
              </a:r>
              <a:endParaRPr/>
            </a:p>
            <a:p>
              <a:pPr marL="0" marR="0" lvl="0" indent="0" algn="l" defTabSz="2517235">
                <a:lnSpc>
                  <a:spcPct val="100000"/>
                </a:lnSpc>
                <a:spcBef>
                  <a:spcPts val="0"/>
                </a:spcBef>
                <a:spcAft>
                  <a:spcPts val="0"/>
                </a:spcAft>
                <a:buClrTx/>
                <a:buSzTx/>
                <a:buFontTx/>
                <a:buNone/>
                <a:defRPr/>
              </a:pPr>
              <a:endParaRPr lang="de-DE" sz="1200" b="1">
                <a:solidFill>
                  <a:schemeClr val="tx1"/>
                </a:solidFill>
                <a:latin typeface="+mn-lt"/>
              </a:endParaRPr>
            </a:p>
            <a:p>
              <a:pPr marL="0" marR="0" lvl="0" indent="0" algn="l" defTabSz="2871412">
                <a:lnSpc>
                  <a:spcPct val="100000"/>
                </a:lnSpc>
                <a:spcBef>
                  <a:spcPts val="0"/>
                </a:spcBef>
                <a:spcAft>
                  <a:spcPts val="0"/>
                </a:spcAft>
                <a:buClrTx/>
                <a:buSzTx/>
                <a:buFontTx/>
                <a:buNone/>
                <a:defRPr/>
              </a:pPr>
              <a:r>
                <a:rPr lang="de-DE" sz="1200" b="0" i="0" u="none" strike="noStrike" cap="none" spc="0">
                  <a:ln>
                    <a:noFill/>
                  </a:ln>
                  <a:solidFill>
                    <a:schemeClr val="tx1"/>
                  </a:solidFill>
                  <a:latin typeface="+mn-lt"/>
                  <a:ea typeface="+mn-ea"/>
                  <a:cs typeface="+mn-cs"/>
                </a:rPr>
                <a:t>Hilfslinien anzeigen über Menu: </a:t>
              </a:r>
              <a:endParaRPr/>
            </a:p>
            <a:p>
              <a:pPr marL="0" marR="0" lvl="0" indent="0" algn="l" defTabSz="2871412">
                <a:lnSpc>
                  <a:spcPct val="100000"/>
                </a:lnSpc>
                <a:spcBef>
                  <a:spcPts val="0"/>
                </a:spcBef>
                <a:spcAft>
                  <a:spcPts val="0"/>
                </a:spcAft>
                <a:buClrTx/>
                <a:buSzTx/>
                <a:buFontTx/>
                <a:buNone/>
                <a:defRPr/>
              </a:pPr>
              <a:r>
                <a:rPr lang="de-DE" sz="1200" b="1" i="0" u="none" strike="noStrike" cap="none" spc="0">
                  <a:ln>
                    <a:noFill/>
                  </a:ln>
                  <a:solidFill>
                    <a:schemeClr val="tx1"/>
                  </a:solidFill>
                  <a:latin typeface="+mn-lt"/>
                  <a:ea typeface="+mn-ea"/>
                  <a:cs typeface="+mn-cs"/>
                </a:rPr>
                <a:t>Ansicht &gt; Anzeigen &gt; </a:t>
              </a:r>
              <a:r>
                <a:rPr lang="de-DE" sz="1200" b="0" i="0" u="none" strike="noStrike" cap="none" spc="0">
                  <a:ln>
                    <a:noFill/>
                  </a:ln>
                  <a:solidFill>
                    <a:schemeClr val="tx1"/>
                  </a:solidFill>
                  <a:latin typeface="+mn-lt"/>
                  <a:ea typeface="+mn-ea"/>
                  <a:cs typeface="+mn-cs"/>
                </a:rPr>
                <a:t>Haken</a:t>
              </a:r>
              <a:r>
                <a:rPr lang="de-DE" sz="1200" b="1" i="0" u="none" strike="noStrike" cap="none" spc="0">
                  <a:ln>
                    <a:noFill/>
                  </a:ln>
                  <a:solidFill>
                    <a:schemeClr val="tx1"/>
                  </a:solidFill>
                  <a:latin typeface="+mn-lt"/>
                  <a:ea typeface="+mn-ea"/>
                  <a:cs typeface="+mn-cs"/>
                </a:rPr>
                <a:t> </a:t>
              </a:r>
              <a:r>
                <a:rPr lang="de-DE" sz="1200" b="0" i="0" u="none" strike="noStrike" cap="none" spc="0">
                  <a:ln>
                    <a:noFill/>
                  </a:ln>
                  <a:solidFill>
                    <a:schemeClr val="tx1"/>
                  </a:solidFill>
                  <a:latin typeface="+mn-lt"/>
                  <a:ea typeface="+mn-ea"/>
                  <a:cs typeface="+mn-cs"/>
                </a:rPr>
                <a:t>bei</a:t>
              </a:r>
              <a:r>
                <a:rPr lang="de-DE" sz="1200" b="1" i="0" u="none" strike="noStrike" cap="none" spc="0">
                  <a:ln>
                    <a:noFill/>
                  </a:ln>
                  <a:solidFill>
                    <a:schemeClr val="tx1"/>
                  </a:solidFill>
                  <a:latin typeface="+mn-lt"/>
                  <a:ea typeface="+mn-ea"/>
                  <a:cs typeface="+mn-cs"/>
                </a:rPr>
                <a:t> Führungslinien </a:t>
              </a:r>
              <a:r>
                <a:rPr lang="de-DE" sz="1200" b="0" i="0" u="none" strike="noStrike" cap="none" spc="0">
                  <a:ln>
                    <a:noFill/>
                  </a:ln>
                  <a:solidFill>
                    <a:schemeClr val="tx1"/>
                  </a:solidFill>
                  <a:latin typeface="+mn-lt"/>
                  <a:ea typeface="+mn-ea"/>
                  <a:cs typeface="+mn-cs"/>
                </a:rPr>
                <a:t>setzen</a:t>
              </a:r>
              <a:endParaRPr/>
            </a:p>
            <a:p>
              <a:pPr marL="0" marR="0" lvl="0" indent="0" algn="l" defTabSz="2517235">
                <a:lnSpc>
                  <a:spcPct val="100000"/>
                </a:lnSpc>
                <a:spcBef>
                  <a:spcPts val="0"/>
                </a:spcBef>
                <a:spcAft>
                  <a:spcPts val="0"/>
                </a:spcAft>
                <a:buClrTx/>
                <a:buSzTx/>
                <a:buFontTx/>
                <a:buNone/>
                <a:defRPr/>
              </a:pPr>
              <a:endParaRPr lang="de-DE" sz="1200" b="1">
                <a:solidFill>
                  <a:schemeClr val="tx1"/>
                </a:solidFill>
                <a:latin typeface="+mn-lt"/>
              </a:endParaRPr>
            </a:p>
            <a:p>
              <a:pPr indent="0" algn="l">
                <a:lnSpc>
                  <a:spcPct val="100000"/>
                </a:lnSpc>
                <a:spcBef>
                  <a:spcPts val="0"/>
                </a:spcBef>
                <a:spcAft>
                  <a:spcPts val="0"/>
                </a:spcAft>
                <a:defRPr/>
              </a:pPr>
              <a:endParaRPr lang="de-DE" sz="1200" b="1">
                <a:solidFill>
                  <a:schemeClr val="tx1"/>
                </a:solidFill>
                <a:latin typeface="+mn-lt"/>
              </a:endParaRPr>
            </a:p>
          </p:txBody>
        </p:sp>
        <p:grpSp>
          <p:nvGrpSpPr>
            <p:cNvPr id="17" name="Regieanweisung"/>
            <p:cNvGrpSpPr/>
            <p:nvPr userDrawn="1"/>
          </p:nvGrpSpPr>
          <p:grpSpPr bwMode="auto">
            <a:xfrm>
              <a:off x="9252000" y="2579687"/>
              <a:ext cx="1800001" cy="1548574"/>
              <a:chOff x="7667999" y="8675426"/>
              <a:chExt cx="1800001" cy="1548574"/>
            </a:xfrm>
          </p:grpSpPr>
          <p:sp>
            <p:nvSpPr>
              <p:cNvPr id="18" name="Text // Listenebene erhöhen"/>
              <p:cNvSpPr>
                <a:spLocks noAdjustHandles="1"/>
              </p:cNvSpPr>
              <p:nvPr userDrawn="1"/>
            </p:nvSpPr>
            <p:spPr bwMode="auto">
              <a:xfrm>
                <a:off x="8352000" y="9504000"/>
                <a:ext cx="898412" cy="324000"/>
              </a:xfrm>
              <a:prstGeom prst="rect">
                <a:avLst/>
              </a:prstGeom>
              <a:noFill/>
            </p:spPr>
            <p:txBody>
              <a:bodyPr wrap="square" lIns="0" tIns="0" rIns="0" bIns="0" rtlCol="0" anchor="ctr" anchorCtr="0">
                <a:noAutofit/>
              </a:bodyPr>
              <a:lstStyle/>
              <a:p>
                <a:pPr marL="0" marR="0" lvl="0" indent="0" algn="l" defTabSz="2517235">
                  <a:lnSpc>
                    <a:spcPct val="100000"/>
                  </a:lnSpc>
                  <a:spcBef>
                    <a:spcPts val="0"/>
                  </a:spcBef>
                  <a:spcAft>
                    <a:spcPts val="0"/>
                  </a:spcAft>
                  <a:buClrTx/>
                  <a:buSzTx/>
                  <a:buFontTx/>
                  <a:buNone/>
                  <a:defRPr/>
                </a:pPr>
                <a:r>
                  <a:rPr lang="de-DE" sz="1000" b="1">
                    <a:solidFill>
                      <a:schemeClr val="tx1"/>
                    </a:solidFill>
                    <a:latin typeface="+mn-lt"/>
                  </a:rPr>
                  <a:t>Listenebene</a:t>
                </a:r>
                <a:endParaRPr/>
              </a:p>
              <a:p>
                <a:pPr marL="0" marR="0" lvl="0" indent="0" algn="l" defTabSz="2517235">
                  <a:lnSpc>
                    <a:spcPct val="100000"/>
                  </a:lnSpc>
                  <a:spcBef>
                    <a:spcPts val="0"/>
                  </a:spcBef>
                  <a:spcAft>
                    <a:spcPts val="0"/>
                  </a:spcAft>
                  <a:buClrTx/>
                  <a:buSzTx/>
                  <a:buFontTx/>
                  <a:buNone/>
                  <a:defRPr/>
                </a:pPr>
                <a:r>
                  <a:rPr lang="de-DE" sz="1000" b="1">
                    <a:solidFill>
                      <a:schemeClr val="tx1"/>
                    </a:solidFill>
                    <a:latin typeface="+mn-lt"/>
                  </a:rPr>
                  <a:t>erhöhen</a:t>
                </a:r>
                <a:endParaRPr/>
              </a:p>
            </p:txBody>
          </p:sp>
          <p:sp>
            <p:nvSpPr>
              <p:cNvPr id="19" name="Text // Listenebene verringern"/>
              <p:cNvSpPr>
                <a:spLocks noAdjustHandles="1"/>
              </p:cNvSpPr>
              <p:nvPr userDrawn="1"/>
            </p:nvSpPr>
            <p:spPr bwMode="auto">
              <a:xfrm>
                <a:off x="8352000" y="9900000"/>
                <a:ext cx="898412" cy="324000"/>
              </a:xfrm>
              <a:prstGeom prst="rect">
                <a:avLst/>
              </a:prstGeom>
              <a:noFill/>
            </p:spPr>
            <p:txBody>
              <a:bodyPr wrap="square" lIns="0" tIns="0" rIns="0" bIns="0" rtlCol="0" anchor="ctr" anchorCtr="0">
                <a:noAutofit/>
              </a:bodyPr>
              <a:lstStyle/>
              <a:p>
                <a:pPr marL="0" marR="0" lvl="0" indent="0" algn="l" defTabSz="2517235">
                  <a:lnSpc>
                    <a:spcPct val="100000"/>
                  </a:lnSpc>
                  <a:spcBef>
                    <a:spcPts val="0"/>
                  </a:spcBef>
                  <a:spcAft>
                    <a:spcPts val="0"/>
                  </a:spcAft>
                  <a:buClrTx/>
                  <a:buSzTx/>
                  <a:buFontTx/>
                  <a:buNone/>
                  <a:defRPr/>
                </a:pPr>
                <a:r>
                  <a:rPr lang="de-DE" sz="1000" b="1">
                    <a:solidFill>
                      <a:schemeClr val="tx1"/>
                    </a:solidFill>
                    <a:latin typeface="+mn-lt"/>
                  </a:rPr>
                  <a:t>Listenebene</a:t>
                </a:r>
                <a:endParaRPr/>
              </a:p>
              <a:p>
                <a:pPr marL="0" marR="0" lvl="0" indent="0" algn="l" defTabSz="2517235">
                  <a:lnSpc>
                    <a:spcPct val="100000"/>
                  </a:lnSpc>
                  <a:spcBef>
                    <a:spcPts val="0"/>
                  </a:spcBef>
                  <a:spcAft>
                    <a:spcPts val="0"/>
                  </a:spcAft>
                  <a:buClrTx/>
                  <a:buSzTx/>
                  <a:buFontTx/>
                  <a:buNone/>
                  <a:defRPr/>
                </a:pPr>
                <a:r>
                  <a:rPr lang="de-DE" sz="1000" b="1">
                    <a:solidFill>
                      <a:schemeClr val="tx1"/>
                    </a:solidFill>
                    <a:latin typeface="+mn-lt"/>
                  </a:rPr>
                  <a:t>verringern</a:t>
                </a:r>
                <a:endParaRPr/>
              </a:p>
            </p:txBody>
          </p:sp>
          <p:sp>
            <p:nvSpPr>
              <p:cNvPr id="20" name="Listenebenen"/>
              <p:cNvSpPr>
                <a:spLocks noAdjustHandles="1"/>
              </p:cNvSpPr>
              <p:nvPr userDrawn="1"/>
            </p:nvSpPr>
            <p:spPr bwMode="auto">
              <a:xfrm rot="10800000" flipH="1" flipV="1">
                <a:off x="7668000" y="8675426"/>
                <a:ext cx="1800000" cy="792000"/>
              </a:xfrm>
              <a:prstGeom prst="rect">
                <a:avLst/>
              </a:prstGeom>
              <a:noFill/>
              <a:ln w="12700">
                <a:noFill/>
              </a:ln>
            </p:spPr>
            <p:txBody>
              <a:bodyPr vert="horz" wrap="square" lIns="0" tIns="0" rIns="0" bIns="0" rtlCol="0" anchor="t" anchorCtr="0">
                <a:noAutofit/>
              </a:bodyPr>
              <a:lstStyle>
                <a:defPPr>
                  <a:defRPr lang="de-DE"/>
                </a:defPPr>
                <a:lvl1pPr marL="0" algn="l" defTabSz="1043056">
                  <a:defRPr sz="2100">
                    <a:solidFill>
                      <a:schemeClr val="tx1"/>
                    </a:solidFill>
                    <a:latin typeface="+mn-lt"/>
                    <a:ea typeface="+mn-ea"/>
                    <a:cs typeface="+mn-cs"/>
                  </a:defRPr>
                </a:lvl1pPr>
                <a:lvl2pPr marL="521528" algn="l" defTabSz="1043056">
                  <a:defRPr sz="2100">
                    <a:solidFill>
                      <a:schemeClr val="tx1"/>
                    </a:solidFill>
                    <a:latin typeface="+mn-lt"/>
                    <a:ea typeface="+mn-ea"/>
                    <a:cs typeface="+mn-cs"/>
                  </a:defRPr>
                </a:lvl2pPr>
                <a:lvl3pPr marL="1043056" algn="l" defTabSz="1043056">
                  <a:defRPr sz="2100">
                    <a:solidFill>
                      <a:schemeClr val="tx1"/>
                    </a:solidFill>
                    <a:latin typeface="+mn-lt"/>
                    <a:ea typeface="+mn-ea"/>
                    <a:cs typeface="+mn-cs"/>
                  </a:defRPr>
                </a:lvl3pPr>
                <a:lvl4pPr marL="1564584" algn="l" defTabSz="1043056">
                  <a:defRPr sz="2100">
                    <a:solidFill>
                      <a:schemeClr val="tx1"/>
                    </a:solidFill>
                    <a:latin typeface="+mn-lt"/>
                    <a:ea typeface="+mn-ea"/>
                    <a:cs typeface="+mn-cs"/>
                  </a:defRPr>
                </a:lvl4pPr>
                <a:lvl5pPr marL="2086112" algn="l" defTabSz="1043056">
                  <a:defRPr sz="2100">
                    <a:solidFill>
                      <a:schemeClr val="tx1"/>
                    </a:solidFill>
                    <a:latin typeface="+mn-lt"/>
                    <a:ea typeface="+mn-ea"/>
                    <a:cs typeface="+mn-cs"/>
                  </a:defRPr>
                </a:lvl5pPr>
                <a:lvl6pPr marL="2607639" algn="l" defTabSz="1043056">
                  <a:defRPr sz="2100">
                    <a:solidFill>
                      <a:schemeClr val="tx1"/>
                    </a:solidFill>
                    <a:latin typeface="+mn-lt"/>
                    <a:ea typeface="+mn-ea"/>
                    <a:cs typeface="+mn-cs"/>
                  </a:defRPr>
                </a:lvl6pPr>
                <a:lvl7pPr marL="3129168" algn="l" defTabSz="1043056">
                  <a:defRPr sz="2100">
                    <a:solidFill>
                      <a:schemeClr val="tx1"/>
                    </a:solidFill>
                    <a:latin typeface="+mn-lt"/>
                    <a:ea typeface="+mn-ea"/>
                    <a:cs typeface="+mn-cs"/>
                  </a:defRPr>
                </a:lvl7pPr>
                <a:lvl8pPr marL="3650696" algn="l" defTabSz="1043056">
                  <a:defRPr sz="2100">
                    <a:solidFill>
                      <a:schemeClr val="tx1"/>
                    </a:solidFill>
                    <a:latin typeface="+mn-lt"/>
                    <a:ea typeface="+mn-ea"/>
                    <a:cs typeface="+mn-cs"/>
                  </a:defRPr>
                </a:lvl8pPr>
                <a:lvl9pPr marL="4172224" algn="l" defTabSz="1043056">
                  <a:defRPr sz="2100">
                    <a:solidFill>
                      <a:schemeClr val="tx1"/>
                    </a:solidFill>
                    <a:latin typeface="+mn-lt"/>
                    <a:ea typeface="+mn-ea"/>
                    <a:cs typeface="+mn-cs"/>
                  </a:defRPr>
                </a:lvl9pPr>
              </a:lstStyle>
              <a:p>
                <a:pPr marL="0" marR="0" lvl="0" indent="0" algn="l" defTabSz="2517235">
                  <a:lnSpc>
                    <a:spcPct val="100000"/>
                  </a:lnSpc>
                  <a:spcBef>
                    <a:spcPts val="0"/>
                  </a:spcBef>
                  <a:spcAft>
                    <a:spcPts val="0"/>
                  </a:spcAft>
                  <a:buClrTx/>
                  <a:buSzTx/>
                  <a:buFontTx/>
                  <a:buNone/>
                  <a:defRPr/>
                </a:pPr>
                <a:r>
                  <a:rPr lang="de-DE" sz="1200" b="0">
                    <a:solidFill>
                      <a:schemeClr val="tx1"/>
                    </a:solidFill>
                    <a:latin typeface="+mn-lt"/>
                  </a:rPr>
                  <a:t>Wechsel der Textebene</a:t>
                </a:r>
                <a:endParaRPr/>
              </a:p>
              <a:p>
                <a:pPr marL="0" marR="0" lvl="0" indent="0" algn="l" defTabSz="2517235">
                  <a:lnSpc>
                    <a:spcPct val="100000"/>
                  </a:lnSpc>
                  <a:spcBef>
                    <a:spcPts val="0"/>
                  </a:spcBef>
                  <a:spcAft>
                    <a:spcPts val="0"/>
                  </a:spcAft>
                  <a:buClrTx/>
                  <a:buSzTx/>
                  <a:buFontTx/>
                  <a:buNone/>
                  <a:defRPr/>
                </a:pPr>
                <a:r>
                  <a:rPr lang="de-DE" sz="1200" b="0">
                    <a:solidFill>
                      <a:schemeClr val="tx1"/>
                    </a:solidFill>
                    <a:latin typeface="+mn-lt"/>
                  </a:rPr>
                  <a:t>im Menü über: </a:t>
                </a:r>
                <a:br>
                  <a:rPr lang="de-DE" sz="1200" b="0">
                    <a:solidFill>
                      <a:schemeClr val="tx1"/>
                    </a:solidFill>
                    <a:latin typeface="+mn-lt"/>
                  </a:rPr>
                </a:br>
                <a:r>
                  <a:rPr lang="de-DE" sz="1200" b="1">
                    <a:solidFill>
                      <a:schemeClr val="tx1"/>
                    </a:solidFill>
                    <a:latin typeface="+mn-lt"/>
                  </a:rPr>
                  <a:t>Start &gt; Absatz &gt; Listenebene erhöhen/verringern</a:t>
                </a:r>
                <a:endParaRPr/>
              </a:p>
            </p:txBody>
          </p:sp>
          <p:pic>
            <p:nvPicPr>
              <p:cNvPr id="21" name="Bild // Listenebene verringern"/>
              <p:cNvPicPr>
                <a:picLocks noChangeAspect="1"/>
              </p:cNvPicPr>
              <p:nvPr userDrawn="1"/>
            </p:nvPicPr>
            <p:blipFill>
              <a:blip r:embed="rId2"/>
              <a:stretch/>
            </p:blipFill>
            <p:spPr bwMode="auto">
              <a:xfrm>
                <a:off x="7667999" y="9918000"/>
                <a:ext cx="622082" cy="288000"/>
              </a:xfrm>
              <a:prstGeom prst="rect">
                <a:avLst/>
              </a:prstGeom>
              <a:noFill/>
              <a:ln>
                <a:noFill/>
              </a:ln>
            </p:spPr>
          </p:pic>
          <p:pic>
            <p:nvPicPr>
              <p:cNvPr id="22" name="Bild // Listenebene erhöhen"/>
              <p:cNvPicPr>
                <a:picLocks noChangeAspect="1"/>
              </p:cNvPicPr>
              <p:nvPr userDrawn="1"/>
            </p:nvPicPr>
            <p:blipFill>
              <a:blip r:embed="rId3"/>
              <a:stretch/>
            </p:blipFill>
            <p:spPr bwMode="auto">
              <a:xfrm>
                <a:off x="7667999" y="9522000"/>
                <a:ext cx="622082" cy="288000"/>
              </a:xfrm>
              <a:prstGeom prst="rect">
                <a:avLst/>
              </a:prstGeom>
              <a:noFill/>
              <a:ln>
                <a:noFill/>
              </a:ln>
            </p:spPr>
          </p:pic>
        </p:grpSp>
        <p:sp>
          <p:nvSpPr>
            <p:cNvPr id="23" name="Fußzeile"/>
            <p:cNvSpPr>
              <a:spLocks noAdjustHandles="1"/>
            </p:cNvSpPr>
            <p:nvPr userDrawn="1"/>
          </p:nvSpPr>
          <p:spPr bwMode="auto">
            <a:xfrm rot="10800000" flipH="1" flipV="1">
              <a:off x="449261" y="6948000"/>
              <a:ext cx="6804000" cy="288000"/>
            </a:xfrm>
            <a:prstGeom prst="rect">
              <a:avLst/>
            </a:prstGeom>
            <a:noFill/>
            <a:ln w="12700">
              <a:noFill/>
            </a:ln>
          </p:spPr>
          <p:txBody>
            <a:bodyPr vert="horz" wrap="square" lIns="0" tIns="0" rIns="0" bIns="0" rtlCol="0" anchor="t" anchorCtr="0">
              <a:noAutofit/>
            </a:bodyPr>
            <a:lstStyle>
              <a:defPPr>
                <a:defRPr lang="de-DE"/>
              </a:defPPr>
              <a:lvl1pPr marL="0" algn="l" defTabSz="1043056">
                <a:defRPr sz="2100">
                  <a:solidFill>
                    <a:schemeClr val="tx1"/>
                  </a:solidFill>
                  <a:latin typeface="+mn-lt"/>
                  <a:ea typeface="+mn-ea"/>
                  <a:cs typeface="+mn-cs"/>
                </a:defRPr>
              </a:lvl1pPr>
              <a:lvl2pPr marL="521528" algn="l" defTabSz="1043056">
                <a:defRPr sz="2100">
                  <a:solidFill>
                    <a:schemeClr val="tx1"/>
                  </a:solidFill>
                  <a:latin typeface="+mn-lt"/>
                  <a:ea typeface="+mn-ea"/>
                  <a:cs typeface="+mn-cs"/>
                </a:defRPr>
              </a:lvl2pPr>
              <a:lvl3pPr marL="1043056" algn="l" defTabSz="1043056">
                <a:defRPr sz="2100">
                  <a:solidFill>
                    <a:schemeClr val="tx1"/>
                  </a:solidFill>
                  <a:latin typeface="+mn-lt"/>
                  <a:ea typeface="+mn-ea"/>
                  <a:cs typeface="+mn-cs"/>
                </a:defRPr>
              </a:lvl3pPr>
              <a:lvl4pPr marL="1564584" algn="l" defTabSz="1043056">
                <a:defRPr sz="2100">
                  <a:solidFill>
                    <a:schemeClr val="tx1"/>
                  </a:solidFill>
                  <a:latin typeface="+mn-lt"/>
                  <a:ea typeface="+mn-ea"/>
                  <a:cs typeface="+mn-cs"/>
                </a:defRPr>
              </a:lvl4pPr>
              <a:lvl5pPr marL="2086112" algn="l" defTabSz="1043056">
                <a:defRPr sz="2100">
                  <a:solidFill>
                    <a:schemeClr val="tx1"/>
                  </a:solidFill>
                  <a:latin typeface="+mn-lt"/>
                  <a:ea typeface="+mn-ea"/>
                  <a:cs typeface="+mn-cs"/>
                </a:defRPr>
              </a:lvl5pPr>
              <a:lvl6pPr marL="2607639" algn="l" defTabSz="1043056">
                <a:defRPr sz="2100">
                  <a:solidFill>
                    <a:schemeClr val="tx1"/>
                  </a:solidFill>
                  <a:latin typeface="+mn-lt"/>
                  <a:ea typeface="+mn-ea"/>
                  <a:cs typeface="+mn-cs"/>
                </a:defRPr>
              </a:lvl6pPr>
              <a:lvl7pPr marL="3129168" algn="l" defTabSz="1043056">
                <a:defRPr sz="2100">
                  <a:solidFill>
                    <a:schemeClr val="tx1"/>
                  </a:solidFill>
                  <a:latin typeface="+mn-lt"/>
                  <a:ea typeface="+mn-ea"/>
                  <a:cs typeface="+mn-cs"/>
                </a:defRPr>
              </a:lvl7pPr>
              <a:lvl8pPr marL="3650696" algn="l" defTabSz="1043056">
                <a:defRPr sz="2100">
                  <a:solidFill>
                    <a:schemeClr val="tx1"/>
                  </a:solidFill>
                  <a:latin typeface="+mn-lt"/>
                  <a:ea typeface="+mn-ea"/>
                  <a:cs typeface="+mn-cs"/>
                </a:defRPr>
              </a:lvl8pPr>
              <a:lvl9pPr marL="4172224" algn="l" defTabSz="1043056">
                <a:defRPr sz="2100">
                  <a:solidFill>
                    <a:schemeClr val="tx1"/>
                  </a:solidFill>
                  <a:latin typeface="+mn-lt"/>
                  <a:ea typeface="+mn-ea"/>
                  <a:cs typeface="+mn-cs"/>
                </a:defRPr>
              </a:lvl9pPr>
            </a:lstStyle>
            <a:p>
              <a:pPr marL="0" marR="0" lvl="0" indent="0" algn="l" defTabSz="1377788">
                <a:lnSpc>
                  <a:spcPct val="100000"/>
                </a:lnSpc>
                <a:spcBef>
                  <a:spcPts val="0"/>
                </a:spcBef>
                <a:spcAft>
                  <a:spcPts val="0"/>
                </a:spcAft>
                <a:buClrTx/>
                <a:buSzTx/>
                <a:buFontTx/>
                <a:buNone/>
                <a:defRPr/>
              </a:pPr>
              <a:r>
                <a:rPr lang="de-DE" sz="1200" b="0">
                  <a:solidFill>
                    <a:schemeClr val="tx1"/>
                  </a:solidFill>
                  <a:latin typeface="+mn-lt"/>
                </a:rPr>
                <a:t>Fußzeile anpassen: </a:t>
              </a:r>
              <a:r>
                <a:rPr lang="de-DE" sz="1200" b="1">
                  <a:solidFill>
                    <a:schemeClr val="tx1"/>
                  </a:solidFill>
                  <a:latin typeface="+mn-lt"/>
                </a:rPr>
                <a:t>Einfügen &gt; Text &gt; Kopf- und Fußzeile</a:t>
              </a:r>
              <a:endParaRPr/>
            </a:p>
          </p:txBody>
        </p:sp>
      </p:grpSp>
      <p:pic>
        <p:nvPicPr>
          <p:cNvPr id="24" name="Grafik 23"/>
          <p:cNvPicPr>
            <a:picLocks noChangeAspect="1"/>
          </p:cNvPicPr>
          <p:nvPr userDrawn="1"/>
        </p:nvPicPr>
        <p:blipFill>
          <a:blip r:embed="rId4"/>
          <a:stretch/>
        </p:blipFill>
        <p:spPr bwMode="auto">
          <a:xfrm>
            <a:off x="5830846" y="5817812"/>
            <a:ext cx="714145" cy="714145"/>
          </a:xfrm>
          <a:prstGeom prst="rect">
            <a:avLst/>
          </a:prstGeom>
        </p:spPr>
      </p:pic>
      <p:pic>
        <p:nvPicPr>
          <p:cNvPr id="25" name="Grafik 24"/>
          <p:cNvPicPr>
            <a:picLocks noChangeAspect="1"/>
          </p:cNvPicPr>
          <p:nvPr userDrawn="1"/>
        </p:nvPicPr>
        <p:blipFill>
          <a:blip r:embed="rId5"/>
          <a:stretch/>
        </p:blipFill>
        <p:spPr bwMode="auto">
          <a:xfrm>
            <a:off x="6884988" y="5817812"/>
            <a:ext cx="2134848" cy="711616"/>
          </a:xfrm>
          <a:prstGeom prst="rect">
            <a:avLst/>
          </a:prstGeom>
        </p:spPr>
      </p:pic>
    </p:spTree>
  </p:cSld>
  <p:clrMapOvr>
    <a:masterClrMapping/>
  </p:clrMapOvr>
  <p:hf/>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Headline 2-zeilig // Inhalt">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a:xfrm>
            <a:off x="449261" y="1366838"/>
            <a:ext cx="8243887" cy="1044000"/>
          </a:xfrm>
        </p:spPr>
        <p:txBody>
          <a:bodyPr/>
          <a:lstStyle>
            <a:lvl1pPr>
              <a:defRPr/>
            </a:lvl1pPr>
          </a:lstStyle>
          <a:p>
            <a:pPr>
              <a:defRPr/>
            </a:pPr>
            <a:r>
              <a:rPr lang="de-DE"/>
              <a:t>Headline</a:t>
            </a:r>
            <a:br>
              <a:rPr lang="de-DE"/>
            </a:br>
            <a:r>
              <a:rPr lang="de-DE"/>
              <a:t>auf zwei Zeilen</a:t>
            </a:r>
            <a:endParaRPr/>
          </a:p>
        </p:txBody>
      </p:sp>
      <p:sp>
        <p:nvSpPr>
          <p:cNvPr id="5" name="Inhaltsplatzhalter 2"/>
          <p:cNvSpPr>
            <a:spLocks noGrp="1"/>
          </p:cNvSpPr>
          <p:nvPr>
            <p:ph idx="1" hasCustomPrompt="1"/>
          </p:nvPr>
        </p:nvSpPr>
        <p:spPr bwMode="auto">
          <a:xfrm>
            <a:off x="450850" y="2579687"/>
            <a:ext cx="8243888" cy="362108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defRPr/>
            </a:pPr>
            <a:r>
              <a:rPr lang="de-DE"/>
              <a:t>Fließtext als Einleitung auf erster Ebene // für Fließtext normal und diverse Aufzählung &gt;&gt; Menü &gt; Start &gt; Absatz &gt; Listenebne erhöhen </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a:p>
            <a:pPr lvl="5">
              <a:defRPr/>
            </a:pPr>
            <a:r>
              <a:rPr lang="de-DE"/>
              <a:t>Sechste Ebene</a:t>
            </a:r>
            <a:endParaRPr/>
          </a:p>
          <a:p>
            <a:pPr lvl="6">
              <a:defRPr/>
            </a:pPr>
            <a:r>
              <a:rPr lang="de-DE"/>
              <a:t>Siebte Ebene</a:t>
            </a:r>
            <a:endParaRPr/>
          </a:p>
          <a:p>
            <a:pPr lvl="7">
              <a:defRPr/>
            </a:pPr>
            <a:r>
              <a:rPr lang="de-DE"/>
              <a:t>Achte Ebene</a:t>
            </a:r>
            <a:endParaRPr/>
          </a:p>
          <a:p>
            <a:pPr lvl="8">
              <a:defRPr/>
            </a:pPr>
            <a:r>
              <a:rPr lang="de-DE"/>
              <a:t>Neunte Ebene</a:t>
            </a:r>
            <a:endParaRPr/>
          </a:p>
        </p:txBody>
      </p:sp>
      <p:sp>
        <p:nvSpPr>
          <p:cNvPr id="6" name="Fußzeilenplatzhalter 6"/>
          <p:cNvSpPr>
            <a:spLocks noGrp="1"/>
          </p:cNvSpPr>
          <p:nvPr>
            <p:ph type="ftr" sz="quarter" idx="10"/>
          </p:nvPr>
        </p:nvSpPr>
        <p:spPr bwMode="auto"/>
        <p:txBody>
          <a:bodyPr/>
          <a:lstStyle/>
          <a:p>
            <a:pPr>
              <a:defRPr/>
            </a:pPr>
            <a:r>
              <a:rPr lang="de-DE"/>
              <a:t>Name Referent*in</a:t>
            </a:r>
            <a:endParaRPr/>
          </a:p>
        </p:txBody>
      </p:sp>
      <p:sp>
        <p:nvSpPr>
          <p:cNvPr id="7" name="Foliennummernplatzhalter 7"/>
          <p:cNvSpPr>
            <a:spLocks noGrp="1"/>
          </p:cNvSpPr>
          <p:nvPr>
            <p:ph type="sldNum" sz="quarter" idx="11"/>
          </p:nvPr>
        </p:nvSpPr>
        <p:spPr bwMode="auto"/>
        <p:txBody>
          <a:bodyPr/>
          <a:lstStyle/>
          <a:p>
            <a:pPr>
              <a:defRPr/>
            </a:pPr>
            <a:fld id="{C0BC624C-2554-4659-A1D8-66347873820C}" type="slidenum">
              <a:rPr lang="de-DE"/>
              <a:t>‹Nr.›</a:t>
            </a:fld>
            <a:endParaRPr lang="de-DE" sz="1800"/>
          </a:p>
        </p:txBody>
      </p:sp>
    </p:spTree>
  </p:cSld>
  <p:clrMapOvr>
    <a:masterClrMapping/>
  </p:clrMapOvr>
  <p:timing>
    <p:tnLst>
      <p:par>
        <p:cTn id="1" dur="indefinite" restart="never" nodeType="tmRoot"/>
      </p:par>
    </p:tnLst>
  </p:timing>
  <p:hf/>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1_Headline 1-zeilig // Inhalt">
    <p:spTree>
      <p:nvGrpSpPr>
        <p:cNvPr id="1" name=""/>
        <p:cNvGrpSpPr/>
        <p:nvPr/>
      </p:nvGrpSpPr>
      <p:grpSpPr bwMode="auto">
        <a:xfrm>
          <a:off x="0" y="0"/>
          <a:ext cx="0" cy="0"/>
          <a:chOff x="0" y="0"/>
          <a:chExt cx="0" cy="0"/>
        </a:xfrm>
      </p:grpSpPr>
      <p:sp>
        <p:nvSpPr>
          <p:cNvPr id="4" name="Titel 4"/>
          <p:cNvSpPr>
            <a:spLocks noGrp="1"/>
          </p:cNvSpPr>
          <p:nvPr>
            <p:ph type="title"/>
          </p:nvPr>
        </p:nvSpPr>
        <p:spPr bwMode="auto">
          <a:xfrm>
            <a:off x="449261" y="1366838"/>
            <a:ext cx="8243887" cy="600443"/>
          </a:xfrm>
        </p:spPr>
        <p:txBody>
          <a:bodyPr/>
          <a:lstStyle/>
          <a:p>
            <a:pPr>
              <a:defRPr/>
            </a:pPr>
            <a:r>
              <a:rPr lang="de-DE"/>
              <a:t>Titelmasterformat durch Klicken bearbeiten</a:t>
            </a:r>
            <a:endParaRPr/>
          </a:p>
        </p:txBody>
      </p:sp>
      <p:sp>
        <p:nvSpPr>
          <p:cNvPr id="5" name="Inhaltsplatzhalter 2"/>
          <p:cNvSpPr>
            <a:spLocks noGrp="1"/>
          </p:cNvSpPr>
          <p:nvPr>
            <p:ph idx="12" hasCustomPrompt="1"/>
          </p:nvPr>
        </p:nvSpPr>
        <p:spPr bwMode="auto">
          <a:xfrm>
            <a:off x="449260" y="2124575"/>
            <a:ext cx="8243888" cy="407619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defRPr/>
            </a:pPr>
            <a:r>
              <a:rPr lang="de-DE"/>
              <a:t>Fließtext als Einleitung auf erster Ebene // für Fließtext normal und diverse Aufzählung &gt;&gt; Menü &gt; Start &gt; Absatz &gt; Listenebne erhöhen </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a:p>
            <a:pPr lvl="5">
              <a:defRPr/>
            </a:pPr>
            <a:r>
              <a:rPr lang="de-DE"/>
              <a:t>Sechste Ebene</a:t>
            </a:r>
            <a:endParaRPr/>
          </a:p>
          <a:p>
            <a:pPr lvl="6">
              <a:defRPr/>
            </a:pPr>
            <a:r>
              <a:rPr lang="de-DE"/>
              <a:t>Siebte Ebene</a:t>
            </a:r>
            <a:endParaRPr/>
          </a:p>
          <a:p>
            <a:pPr lvl="7">
              <a:defRPr/>
            </a:pPr>
            <a:r>
              <a:rPr lang="de-DE"/>
              <a:t>Achte Ebene</a:t>
            </a:r>
            <a:endParaRPr/>
          </a:p>
          <a:p>
            <a:pPr lvl="8">
              <a:defRPr/>
            </a:pPr>
            <a:r>
              <a:rPr lang="de-DE"/>
              <a:t>Neunte Ebene</a:t>
            </a:r>
            <a:endParaRPr/>
          </a:p>
        </p:txBody>
      </p:sp>
      <p:sp>
        <p:nvSpPr>
          <p:cNvPr id="6" name="Fußzeilenplatzhalter 6"/>
          <p:cNvSpPr>
            <a:spLocks noGrp="1"/>
          </p:cNvSpPr>
          <p:nvPr>
            <p:ph type="ftr" sz="quarter" idx="10"/>
          </p:nvPr>
        </p:nvSpPr>
        <p:spPr bwMode="auto"/>
        <p:txBody>
          <a:bodyPr/>
          <a:lstStyle/>
          <a:p>
            <a:pPr>
              <a:defRPr/>
            </a:pPr>
            <a:r>
              <a:rPr lang="de-DE"/>
              <a:t>Name Referent*in</a:t>
            </a:r>
            <a:endParaRPr/>
          </a:p>
        </p:txBody>
      </p:sp>
      <p:sp>
        <p:nvSpPr>
          <p:cNvPr id="7" name="Foliennummernplatzhalter 7"/>
          <p:cNvSpPr>
            <a:spLocks noGrp="1"/>
          </p:cNvSpPr>
          <p:nvPr>
            <p:ph type="sldNum" sz="quarter" idx="11"/>
          </p:nvPr>
        </p:nvSpPr>
        <p:spPr bwMode="auto"/>
        <p:txBody>
          <a:bodyPr/>
          <a:lstStyle/>
          <a:p>
            <a:pPr>
              <a:defRPr/>
            </a:pPr>
            <a:fld id="{C0BC624C-2554-4659-A1D8-66347873820C}" type="slidenum">
              <a:rPr lang="de-DE"/>
              <a:t>‹Nr.›</a:t>
            </a:fld>
            <a:endParaRPr lang="de-DE" sz="1800"/>
          </a:p>
        </p:txBody>
      </p:sp>
    </p:spTree>
  </p:cSld>
  <p:clrMapOvr>
    <a:masterClrMapping/>
  </p:clrMapOvr>
  <p:hf/>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Headline 2-zeilig // 2-spaltig Text">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a:xfrm>
            <a:off x="449261" y="1366838"/>
            <a:ext cx="8243887" cy="1044000"/>
          </a:xfrm>
        </p:spPr>
        <p:txBody>
          <a:bodyPr/>
          <a:lstStyle>
            <a:lvl1pPr>
              <a:defRPr/>
            </a:lvl1pPr>
          </a:lstStyle>
          <a:p>
            <a:pPr>
              <a:defRPr/>
            </a:pPr>
            <a:r>
              <a:rPr lang="de-DE"/>
              <a:t>Headline</a:t>
            </a:r>
            <a:br>
              <a:rPr lang="de-DE"/>
            </a:br>
            <a:r>
              <a:rPr lang="de-DE"/>
              <a:t>auf zwei Zeilen</a:t>
            </a:r>
            <a:endParaRPr/>
          </a:p>
        </p:txBody>
      </p:sp>
      <p:sp>
        <p:nvSpPr>
          <p:cNvPr id="5" name="Fußzeilenplatzhalter 6"/>
          <p:cNvSpPr>
            <a:spLocks noGrp="1"/>
          </p:cNvSpPr>
          <p:nvPr>
            <p:ph type="ftr" sz="quarter" idx="10"/>
          </p:nvPr>
        </p:nvSpPr>
        <p:spPr bwMode="auto"/>
        <p:txBody>
          <a:bodyPr/>
          <a:lstStyle/>
          <a:p>
            <a:pPr>
              <a:defRPr/>
            </a:pPr>
            <a:r>
              <a:rPr lang="de-DE"/>
              <a:t>Name Referent*in</a:t>
            </a:r>
            <a:endParaRPr/>
          </a:p>
        </p:txBody>
      </p:sp>
      <p:sp>
        <p:nvSpPr>
          <p:cNvPr id="6" name="Foliennummernplatzhalter 7"/>
          <p:cNvSpPr>
            <a:spLocks noGrp="1"/>
          </p:cNvSpPr>
          <p:nvPr>
            <p:ph type="sldNum" sz="quarter" idx="11"/>
          </p:nvPr>
        </p:nvSpPr>
        <p:spPr bwMode="auto"/>
        <p:txBody>
          <a:bodyPr/>
          <a:lstStyle/>
          <a:p>
            <a:pPr>
              <a:defRPr/>
            </a:pPr>
            <a:fld id="{C0BC624C-2554-4659-A1D8-66347873820C}" type="slidenum">
              <a:rPr lang="de-DE"/>
              <a:t>‹Nr.›</a:t>
            </a:fld>
            <a:endParaRPr lang="de-DE" sz="1800"/>
          </a:p>
        </p:txBody>
      </p:sp>
      <p:sp>
        <p:nvSpPr>
          <p:cNvPr id="7" name="Vertikaler Textplatzhalter 2"/>
          <p:cNvSpPr>
            <a:spLocks noGrp="1"/>
          </p:cNvSpPr>
          <p:nvPr>
            <p:ph type="body" orient="vert" idx="1" hasCustomPrompt="1"/>
          </p:nvPr>
        </p:nvSpPr>
        <p:spPr bwMode="auto">
          <a:xfrm>
            <a:off x="450850" y="2579687"/>
            <a:ext cx="8243888" cy="3621087"/>
          </a:xfrm>
        </p:spPr>
        <p:txBody>
          <a:bodyPr vert="horz" numCol="2" spcCol="234000"/>
          <a:lstStyle>
            <a:lvl1pPr>
              <a:defRPr/>
            </a:lvl1pPr>
            <a:lvl2pPr>
              <a:defRPr/>
            </a:lvl2pPr>
            <a:lvl3pPr>
              <a:defRPr/>
            </a:lvl3pPr>
            <a:lvl4pPr>
              <a:defRPr/>
            </a:lvl4pPr>
            <a:lvl5pPr>
              <a:defRPr/>
            </a:lvl5pPr>
            <a:lvl6pPr>
              <a:defRPr/>
            </a:lvl6pPr>
            <a:lvl7pPr>
              <a:defRPr/>
            </a:lvl7pPr>
            <a:lvl8pPr>
              <a:defRPr/>
            </a:lvl8pPr>
            <a:lvl9pPr>
              <a:defRPr/>
            </a:lvl9pPr>
          </a:lstStyle>
          <a:p>
            <a:pPr lvl="0">
              <a:defRPr/>
            </a:pPr>
            <a:r>
              <a:rPr lang="de-DE"/>
              <a:t>Fließtext als Einleitung auf erster Ebene // für Fließtext normal und diverse Aufzählung &gt;&gt; Menü &gt; Start &gt; Absatz &gt; Listenebne erhöhen </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a:p>
            <a:pPr lvl="5">
              <a:defRPr/>
            </a:pPr>
            <a:r>
              <a:rPr lang="de-DE"/>
              <a:t>Sechste Ebene</a:t>
            </a:r>
            <a:endParaRPr/>
          </a:p>
          <a:p>
            <a:pPr lvl="6">
              <a:defRPr/>
            </a:pPr>
            <a:r>
              <a:rPr lang="de-DE"/>
              <a:t>Siebte Ebene</a:t>
            </a:r>
            <a:endParaRPr/>
          </a:p>
          <a:p>
            <a:pPr lvl="7">
              <a:defRPr/>
            </a:pPr>
            <a:r>
              <a:rPr lang="de-DE"/>
              <a:t>Achte Ebene</a:t>
            </a:r>
            <a:endParaRPr/>
          </a:p>
          <a:p>
            <a:pPr lvl="8">
              <a:defRPr/>
            </a:pPr>
            <a:r>
              <a:rPr lang="de-DE"/>
              <a:t>Neunte Ebene</a:t>
            </a:r>
            <a:endParaRPr/>
          </a:p>
        </p:txBody>
      </p:sp>
    </p:spTree>
  </p:cSld>
  <p:clrMapOvr>
    <a:masterClrMapping/>
  </p:clrMapOvr>
  <p:hf/>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Headline 3-zeilig // Inhalt">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a:xfrm>
            <a:off x="449261" y="1366838"/>
            <a:ext cx="8243887" cy="1476000"/>
          </a:xfrm>
        </p:spPr>
        <p:txBody>
          <a:bodyPr/>
          <a:lstStyle>
            <a:lvl1pPr>
              <a:defRPr/>
            </a:lvl1pPr>
          </a:lstStyle>
          <a:p>
            <a:pPr>
              <a:defRPr/>
            </a:pPr>
            <a:r>
              <a:rPr lang="de-DE"/>
              <a:t>Headline</a:t>
            </a:r>
            <a:br>
              <a:rPr lang="de-DE"/>
            </a:br>
            <a:r>
              <a:rPr lang="de-DE"/>
              <a:t>auf ganzen</a:t>
            </a:r>
            <a:br>
              <a:rPr lang="de-DE"/>
            </a:br>
            <a:r>
              <a:rPr lang="de-DE"/>
              <a:t>drei Zeilen</a:t>
            </a:r>
            <a:endParaRPr/>
          </a:p>
        </p:txBody>
      </p:sp>
      <p:sp>
        <p:nvSpPr>
          <p:cNvPr id="5" name="Inhaltsplatzhalter 2"/>
          <p:cNvSpPr>
            <a:spLocks noGrp="1"/>
          </p:cNvSpPr>
          <p:nvPr>
            <p:ph idx="1" hasCustomPrompt="1"/>
          </p:nvPr>
        </p:nvSpPr>
        <p:spPr bwMode="auto">
          <a:xfrm>
            <a:off x="449261" y="3043238"/>
            <a:ext cx="8245477" cy="315753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defRPr/>
            </a:pPr>
            <a:r>
              <a:rPr lang="de-DE"/>
              <a:t>Fließtext als Einleitung auf erster Ebene // für Fließtext normal und diverse Aufzählung &gt;&gt; Menü &gt; Start &gt; Absatz &gt; Listenebne erhöhen </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a:p>
            <a:pPr lvl="5">
              <a:defRPr/>
            </a:pPr>
            <a:r>
              <a:rPr lang="de-DE"/>
              <a:t>Sechste Ebene</a:t>
            </a:r>
            <a:endParaRPr/>
          </a:p>
          <a:p>
            <a:pPr lvl="6">
              <a:defRPr/>
            </a:pPr>
            <a:r>
              <a:rPr lang="de-DE"/>
              <a:t>Siebte Ebene</a:t>
            </a:r>
            <a:endParaRPr/>
          </a:p>
          <a:p>
            <a:pPr lvl="7">
              <a:defRPr/>
            </a:pPr>
            <a:r>
              <a:rPr lang="de-DE"/>
              <a:t>Achte Ebene</a:t>
            </a:r>
            <a:endParaRPr/>
          </a:p>
          <a:p>
            <a:pPr lvl="8">
              <a:defRPr/>
            </a:pPr>
            <a:r>
              <a:rPr lang="de-DE"/>
              <a:t>Neunte Ebene</a:t>
            </a:r>
            <a:endParaRPr/>
          </a:p>
        </p:txBody>
      </p:sp>
      <p:sp>
        <p:nvSpPr>
          <p:cNvPr id="6" name="Fußzeilenplatzhalter 6"/>
          <p:cNvSpPr>
            <a:spLocks noGrp="1"/>
          </p:cNvSpPr>
          <p:nvPr>
            <p:ph type="ftr" sz="quarter" idx="10"/>
          </p:nvPr>
        </p:nvSpPr>
        <p:spPr bwMode="auto"/>
        <p:txBody>
          <a:bodyPr/>
          <a:lstStyle/>
          <a:p>
            <a:pPr>
              <a:defRPr/>
            </a:pPr>
            <a:r>
              <a:rPr lang="de-DE"/>
              <a:t>Name Referent*in</a:t>
            </a:r>
            <a:endParaRPr/>
          </a:p>
        </p:txBody>
      </p:sp>
      <p:sp>
        <p:nvSpPr>
          <p:cNvPr id="7" name="Foliennummernplatzhalter 7"/>
          <p:cNvSpPr>
            <a:spLocks noGrp="1"/>
          </p:cNvSpPr>
          <p:nvPr>
            <p:ph type="sldNum" sz="quarter" idx="11"/>
          </p:nvPr>
        </p:nvSpPr>
        <p:spPr bwMode="auto"/>
        <p:txBody>
          <a:bodyPr/>
          <a:lstStyle/>
          <a:p>
            <a:pPr>
              <a:defRPr/>
            </a:pPr>
            <a:fld id="{C0BC624C-2554-4659-A1D8-66347873820C}" type="slidenum">
              <a:rPr lang="de-DE"/>
              <a:t>‹Nr.›</a:t>
            </a:fld>
            <a:endParaRPr lang="de-DE" sz="1800"/>
          </a:p>
        </p:txBody>
      </p:sp>
    </p:spTree>
  </p:cSld>
  <p:clrMapOvr>
    <a:masterClrMapping/>
  </p:clrMapOvr>
  <p:hf/>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preserve="1" userDrawn="1">
  <p:cSld name="Headline 3-zeilig // Text/Bild">
    <p:spTree>
      <p:nvGrpSpPr>
        <p:cNvPr id="1" name=""/>
        <p:cNvGrpSpPr/>
        <p:nvPr/>
      </p:nvGrpSpPr>
      <p:grpSpPr bwMode="auto">
        <a:xfrm>
          <a:off x="0" y="0"/>
          <a:ext cx="0" cy="0"/>
          <a:chOff x="0" y="0"/>
          <a:chExt cx="0" cy="0"/>
        </a:xfrm>
      </p:grpSpPr>
      <p:sp>
        <p:nvSpPr>
          <p:cNvPr id="4" name="Bildplatzhalter 10"/>
          <p:cNvSpPr>
            <a:spLocks noGrp="1"/>
          </p:cNvSpPr>
          <p:nvPr>
            <p:ph type="pic" sz="quarter" idx="19" hasCustomPrompt="1"/>
          </p:nvPr>
        </p:nvSpPr>
        <p:spPr bwMode="auto">
          <a:xfrm>
            <a:off x="4679951" y="1438274"/>
            <a:ext cx="4013200" cy="4105275"/>
          </a:xfrm>
          <a:prstGeom prst="rect">
            <a:avLst/>
          </a:prstGeom>
          <a:solidFill>
            <a:srgbClr val="EBEBEB"/>
          </a:solidFill>
        </p:spPr>
        <p:txBody>
          <a:bodyPr wrap="square" anchor="ctr" anchorCtr="0">
            <a:noAutofit/>
          </a:bodyPr>
          <a:lstStyle>
            <a:lvl1pPr algn="ctr">
              <a:defRPr sz="1600"/>
            </a:lvl1pPr>
          </a:lstStyle>
          <a:p>
            <a:pPr>
              <a:defRPr/>
            </a:pPr>
            <a:r>
              <a:rPr lang="de-DE"/>
              <a:t>Bild </a:t>
            </a:r>
            <a:br>
              <a:rPr lang="de-DE"/>
            </a:br>
            <a:r>
              <a:rPr lang="de-DE"/>
              <a:t/>
            </a:r>
            <a:br>
              <a:rPr lang="de-DE"/>
            </a:br>
            <a:r>
              <a:rPr lang="de-DE"/>
              <a:t/>
            </a:r>
            <a:br>
              <a:rPr lang="de-DE"/>
            </a:br>
            <a:r>
              <a:rPr lang="de-DE"/>
              <a:t>einfügen</a:t>
            </a:r>
            <a:endParaRPr/>
          </a:p>
        </p:txBody>
      </p:sp>
      <p:sp>
        <p:nvSpPr>
          <p:cNvPr id="5" name="Titel 1"/>
          <p:cNvSpPr>
            <a:spLocks noGrp="1"/>
          </p:cNvSpPr>
          <p:nvPr>
            <p:ph type="title" hasCustomPrompt="1"/>
          </p:nvPr>
        </p:nvSpPr>
        <p:spPr bwMode="auto">
          <a:xfrm>
            <a:off x="449262" y="1366838"/>
            <a:ext cx="3943351" cy="1476000"/>
          </a:xfrm>
        </p:spPr>
        <p:txBody>
          <a:bodyPr/>
          <a:lstStyle>
            <a:lvl1pPr>
              <a:defRPr/>
            </a:lvl1pPr>
          </a:lstStyle>
          <a:p>
            <a:pPr>
              <a:defRPr/>
            </a:pPr>
            <a:r>
              <a:rPr lang="de-DE"/>
              <a:t>Headline</a:t>
            </a:r>
            <a:br>
              <a:rPr lang="de-DE"/>
            </a:br>
            <a:r>
              <a:rPr lang="de-DE"/>
              <a:t>auf ganzen</a:t>
            </a:r>
            <a:br>
              <a:rPr lang="de-DE"/>
            </a:br>
            <a:r>
              <a:rPr lang="de-DE"/>
              <a:t>drei Zeilen</a:t>
            </a:r>
            <a:endParaRPr/>
          </a:p>
        </p:txBody>
      </p:sp>
      <p:sp>
        <p:nvSpPr>
          <p:cNvPr id="6" name="Fußzeilenplatzhalter 6"/>
          <p:cNvSpPr>
            <a:spLocks noGrp="1"/>
          </p:cNvSpPr>
          <p:nvPr>
            <p:ph type="ftr" sz="quarter" idx="10"/>
          </p:nvPr>
        </p:nvSpPr>
        <p:spPr bwMode="auto"/>
        <p:txBody>
          <a:bodyPr/>
          <a:lstStyle/>
          <a:p>
            <a:pPr>
              <a:defRPr/>
            </a:pPr>
            <a:r>
              <a:rPr lang="de-DE"/>
              <a:t>Name Referent*in</a:t>
            </a:r>
            <a:endParaRPr/>
          </a:p>
        </p:txBody>
      </p:sp>
      <p:sp>
        <p:nvSpPr>
          <p:cNvPr id="7" name="Foliennummernplatzhalter 7"/>
          <p:cNvSpPr>
            <a:spLocks noGrp="1"/>
          </p:cNvSpPr>
          <p:nvPr>
            <p:ph type="sldNum" sz="quarter" idx="11"/>
          </p:nvPr>
        </p:nvSpPr>
        <p:spPr bwMode="auto"/>
        <p:txBody>
          <a:bodyPr/>
          <a:lstStyle/>
          <a:p>
            <a:pPr>
              <a:defRPr/>
            </a:pPr>
            <a:fld id="{C0BC624C-2554-4659-A1D8-66347873820C}" type="slidenum">
              <a:rPr lang="de-DE"/>
              <a:t>‹Nr.›</a:t>
            </a:fld>
            <a:endParaRPr lang="de-DE" sz="1800"/>
          </a:p>
        </p:txBody>
      </p:sp>
      <p:sp>
        <p:nvSpPr>
          <p:cNvPr id="8" name="Vertikaler Textplatzhalter 2"/>
          <p:cNvSpPr>
            <a:spLocks noGrp="1"/>
          </p:cNvSpPr>
          <p:nvPr>
            <p:ph type="body" orient="vert" idx="1" hasCustomPrompt="1"/>
          </p:nvPr>
        </p:nvSpPr>
        <p:spPr bwMode="auto">
          <a:xfrm>
            <a:off x="450850" y="3043238"/>
            <a:ext cx="3943351" cy="3157536"/>
          </a:xfrm>
        </p:spPr>
        <p:txBody>
          <a:bodyPr vert="horz" numCol="1" spcCol="234000"/>
          <a:lstStyle>
            <a:lvl1pPr>
              <a:defRPr/>
            </a:lvl1pPr>
            <a:lvl2pPr>
              <a:defRPr/>
            </a:lvl2pPr>
            <a:lvl3pPr>
              <a:defRPr/>
            </a:lvl3pPr>
            <a:lvl4pPr>
              <a:defRPr/>
            </a:lvl4pPr>
            <a:lvl5pPr>
              <a:defRPr/>
            </a:lvl5pPr>
            <a:lvl6pPr>
              <a:defRPr/>
            </a:lvl6pPr>
            <a:lvl7pPr>
              <a:defRPr/>
            </a:lvl7pPr>
            <a:lvl8pPr>
              <a:defRPr/>
            </a:lvl8pPr>
            <a:lvl9pPr>
              <a:defRPr/>
            </a:lvl9pPr>
          </a:lstStyle>
          <a:p>
            <a:pPr lvl="0">
              <a:defRPr/>
            </a:pPr>
            <a:r>
              <a:rPr lang="de-DE"/>
              <a:t>Fließtext als Einleitung auf erster Ebene // für Fließtext normal und diverse Aufzählung &gt;&gt; Menü &gt; Start &gt; Absatz &gt; Listenebne erhöhen </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a:p>
            <a:pPr lvl="5">
              <a:defRPr/>
            </a:pPr>
            <a:r>
              <a:rPr lang="de-DE"/>
              <a:t>Sechste Ebene</a:t>
            </a:r>
            <a:endParaRPr/>
          </a:p>
          <a:p>
            <a:pPr lvl="6">
              <a:defRPr/>
            </a:pPr>
            <a:r>
              <a:rPr lang="de-DE"/>
              <a:t>Siebte Ebene</a:t>
            </a:r>
            <a:endParaRPr/>
          </a:p>
          <a:p>
            <a:pPr lvl="7">
              <a:defRPr/>
            </a:pPr>
            <a:r>
              <a:rPr lang="de-DE"/>
              <a:t>Achte Ebene</a:t>
            </a:r>
            <a:endParaRPr/>
          </a:p>
          <a:p>
            <a:pPr lvl="8">
              <a:defRPr/>
            </a:pPr>
            <a:r>
              <a:rPr lang="de-DE"/>
              <a:t>Neunte Ebene</a:t>
            </a:r>
            <a:endParaRPr/>
          </a:p>
        </p:txBody>
      </p:sp>
      <p:sp>
        <p:nvSpPr>
          <p:cNvPr id="9" name="Vertikaler Textplatzhalter 2"/>
          <p:cNvSpPr>
            <a:spLocks noGrp="1"/>
          </p:cNvSpPr>
          <p:nvPr>
            <p:ph type="body" orient="vert" idx="20" hasCustomPrompt="1"/>
          </p:nvPr>
        </p:nvSpPr>
        <p:spPr bwMode="auto">
          <a:xfrm>
            <a:off x="4679950" y="5725409"/>
            <a:ext cx="4014788" cy="475366"/>
          </a:xfrm>
        </p:spPr>
        <p:txBody>
          <a:bodyPr vert="horz" numCol="1" spcCol="234000"/>
          <a:lstStyle>
            <a:lvl1pPr marL="0" indent="0" algn="l">
              <a:lnSpc>
                <a:spcPct val="97000"/>
              </a:lnSpc>
              <a:buFont typeface="Arial"/>
              <a:buNone/>
              <a:defRPr sz="1200" b="0">
                <a:solidFill>
                  <a:schemeClr val="tx1"/>
                </a:solidFill>
                <a:latin typeface="+mn-lt"/>
              </a:defRPr>
            </a:lvl1pPr>
            <a:lvl2pPr marL="0" indent="0" algn="l">
              <a:lnSpc>
                <a:spcPct val="97000"/>
              </a:lnSpc>
              <a:buFont typeface="Arial"/>
              <a:buNone/>
              <a:defRPr sz="1200" b="0">
                <a:solidFill>
                  <a:schemeClr val="tx1"/>
                </a:solidFill>
                <a:latin typeface="+mn-lt"/>
              </a:defRPr>
            </a:lvl2pPr>
            <a:lvl3pPr marL="0" indent="0" algn="l">
              <a:lnSpc>
                <a:spcPct val="97000"/>
              </a:lnSpc>
              <a:buNone/>
              <a:defRPr sz="1200" b="0">
                <a:solidFill>
                  <a:schemeClr val="tx1"/>
                </a:solidFill>
                <a:latin typeface="+mn-lt"/>
              </a:defRPr>
            </a:lvl3pPr>
            <a:lvl4pPr marL="0" indent="0" algn="l">
              <a:lnSpc>
                <a:spcPct val="97000"/>
              </a:lnSpc>
              <a:buNone/>
              <a:defRPr sz="1200" b="0">
                <a:solidFill>
                  <a:schemeClr val="tx1"/>
                </a:solidFill>
                <a:latin typeface="+mn-lt"/>
              </a:defRPr>
            </a:lvl4pPr>
            <a:lvl5pPr marL="0" indent="0" algn="l">
              <a:lnSpc>
                <a:spcPct val="97000"/>
              </a:lnSpc>
              <a:buNone/>
              <a:defRPr sz="1200" b="0">
                <a:solidFill>
                  <a:schemeClr val="tx1"/>
                </a:solidFill>
                <a:latin typeface="+mn-lt"/>
              </a:defRPr>
            </a:lvl5pPr>
            <a:lvl6pPr marL="0" indent="0" algn="l">
              <a:lnSpc>
                <a:spcPct val="97000"/>
              </a:lnSpc>
              <a:buNone/>
              <a:defRPr sz="1200" b="0">
                <a:solidFill>
                  <a:schemeClr val="tx1"/>
                </a:solidFill>
                <a:latin typeface="+mn-lt"/>
              </a:defRPr>
            </a:lvl6pPr>
            <a:lvl7pPr marL="0" indent="0" algn="l">
              <a:lnSpc>
                <a:spcPct val="97000"/>
              </a:lnSpc>
              <a:buNone/>
              <a:defRPr sz="1200" b="0">
                <a:solidFill>
                  <a:schemeClr val="tx1"/>
                </a:solidFill>
                <a:latin typeface="+mn-lt"/>
              </a:defRPr>
            </a:lvl7pPr>
            <a:lvl8pPr marL="0" indent="0" algn="l">
              <a:lnSpc>
                <a:spcPct val="97000"/>
              </a:lnSpc>
              <a:buNone/>
              <a:defRPr sz="1200" b="0">
                <a:solidFill>
                  <a:schemeClr val="tx1"/>
                </a:solidFill>
                <a:latin typeface="+mn-lt"/>
              </a:defRPr>
            </a:lvl8pPr>
            <a:lvl9pPr marL="0" indent="0" algn="l">
              <a:lnSpc>
                <a:spcPct val="97000"/>
              </a:lnSpc>
              <a:buNone/>
              <a:defRPr sz="1200" b="0">
                <a:solidFill>
                  <a:schemeClr val="tx1"/>
                </a:solidFill>
                <a:latin typeface="+mn-lt"/>
              </a:defRPr>
            </a:lvl9pPr>
          </a:lstStyle>
          <a:p>
            <a:pPr lvl="0">
              <a:defRPr/>
            </a:pPr>
            <a:r>
              <a:rPr lang="de-DE"/>
              <a:t>Bildunterschrift</a:t>
            </a:r>
            <a:endParaRPr/>
          </a:p>
        </p:txBody>
      </p:sp>
    </p:spTree>
  </p:cSld>
  <p:clrMapOvr>
    <a:masterClrMapping/>
  </p:clrMapOvr>
  <p:hf/>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Headline 2-zeilig kurz // 2x Inahlt">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a:xfrm>
            <a:off x="449262" y="1366838"/>
            <a:ext cx="3943352" cy="1044000"/>
          </a:xfrm>
        </p:spPr>
        <p:txBody>
          <a:bodyPr/>
          <a:lstStyle>
            <a:lvl1pPr>
              <a:defRPr/>
            </a:lvl1pPr>
          </a:lstStyle>
          <a:p>
            <a:pPr>
              <a:defRPr/>
            </a:pPr>
            <a:r>
              <a:rPr lang="de-DE"/>
              <a:t>Headline kurz</a:t>
            </a:r>
            <a:br>
              <a:rPr lang="de-DE"/>
            </a:br>
            <a:r>
              <a:rPr lang="de-DE"/>
              <a:t>auf zwei Zeilen</a:t>
            </a:r>
            <a:endParaRPr/>
          </a:p>
        </p:txBody>
      </p:sp>
      <p:sp>
        <p:nvSpPr>
          <p:cNvPr id="5" name="Fußzeilenplatzhalter 6"/>
          <p:cNvSpPr>
            <a:spLocks noGrp="1"/>
          </p:cNvSpPr>
          <p:nvPr>
            <p:ph type="ftr" sz="quarter" idx="10"/>
          </p:nvPr>
        </p:nvSpPr>
        <p:spPr bwMode="auto"/>
        <p:txBody>
          <a:bodyPr/>
          <a:lstStyle/>
          <a:p>
            <a:pPr>
              <a:defRPr/>
            </a:pPr>
            <a:r>
              <a:rPr lang="de-DE"/>
              <a:t>Name Referent*in</a:t>
            </a:r>
            <a:endParaRPr/>
          </a:p>
        </p:txBody>
      </p:sp>
      <p:sp>
        <p:nvSpPr>
          <p:cNvPr id="6" name="Foliennummernplatzhalter 7"/>
          <p:cNvSpPr>
            <a:spLocks noGrp="1"/>
          </p:cNvSpPr>
          <p:nvPr>
            <p:ph type="sldNum" sz="quarter" idx="11"/>
          </p:nvPr>
        </p:nvSpPr>
        <p:spPr bwMode="auto"/>
        <p:txBody>
          <a:bodyPr/>
          <a:lstStyle/>
          <a:p>
            <a:pPr>
              <a:defRPr/>
            </a:pPr>
            <a:fld id="{C0BC624C-2554-4659-A1D8-66347873820C}" type="slidenum">
              <a:rPr lang="de-DE"/>
              <a:t>‹Nr.›</a:t>
            </a:fld>
            <a:endParaRPr lang="de-DE" sz="1800"/>
          </a:p>
        </p:txBody>
      </p:sp>
      <p:sp>
        <p:nvSpPr>
          <p:cNvPr id="7" name="Inhaltsplatzhalter 2"/>
          <p:cNvSpPr>
            <a:spLocks noGrp="1"/>
          </p:cNvSpPr>
          <p:nvPr>
            <p:ph idx="1" hasCustomPrompt="1"/>
          </p:nvPr>
        </p:nvSpPr>
        <p:spPr bwMode="auto">
          <a:xfrm>
            <a:off x="450850" y="2579687"/>
            <a:ext cx="3941763" cy="362108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defRPr/>
            </a:pPr>
            <a:r>
              <a:rPr lang="de-DE"/>
              <a:t>Fließtext als Einleitung auf erster Ebene // für Fließtext normal und diverse Aufzählung &gt;&gt; Menü &gt; Start &gt; Absatz &gt; Listenebne erhöhen </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a:p>
            <a:pPr lvl="5">
              <a:defRPr/>
            </a:pPr>
            <a:r>
              <a:rPr lang="de-DE"/>
              <a:t>Sechste Ebene</a:t>
            </a:r>
            <a:endParaRPr/>
          </a:p>
          <a:p>
            <a:pPr lvl="6">
              <a:defRPr/>
            </a:pPr>
            <a:r>
              <a:rPr lang="de-DE"/>
              <a:t>Siebte Ebene</a:t>
            </a:r>
            <a:endParaRPr/>
          </a:p>
          <a:p>
            <a:pPr lvl="7">
              <a:defRPr/>
            </a:pPr>
            <a:r>
              <a:rPr lang="de-DE"/>
              <a:t>Achte Ebene</a:t>
            </a:r>
            <a:endParaRPr/>
          </a:p>
          <a:p>
            <a:pPr lvl="8">
              <a:defRPr/>
            </a:pPr>
            <a:r>
              <a:rPr lang="de-DE"/>
              <a:t>Neunte Ebene</a:t>
            </a:r>
            <a:endParaRPr/>
          </a:p>
        </p:txBody>
      </p:sp>
      <p:sp>
        <p:nvSpPr>
          <p:cNvPr id="8" name="Inhaltsplatzhalter 2"/>
          <p:cNvSpPr>
            <a:spLocks noGrp="1"/>
          </p:cNvSpPr>
          <p:nvPr>
            <p:ph idx="14" hasCustomPrompt="1"/>
          </p:nvPr>
        </p:nvSpPr>
        <p:spPr bwMode="auto">
          <a:xfrm>
            <a:off x="4679950" y="2581846"/>
            <a:ext cx="4013200" cy="362108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defRPr/>
            </a:pPr>
            <a:r>
              <a:rPr lang="de-DE"/>
              <a:t>Fließtext als Einleitung auf erster Ebene // für Fließtext normal und diverse Aufzählung &gt;&gt; Menü &gt; Start &gt; Absatz &gt; Listenebne erhöhen </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a:p>
            <a:pPr lvl="5">
              <a:defRPr/>
            </a:pPr>
            <a:r>
              <a:rPr lang="de-DE"/>
              <a:t>Sechste Ebene</a:t>
            </a:r>
            <a:endParaRPr/>
          </a:p>
          <a:p>
            <a:pPr lvl="6">
              <a:defRPr/>
            </a:pPr>
            <a:r>
              <a:rPr lang="de-DE"/>
              <a:t>Siebte Ebene</a:t>
            </a:r>
            <a:endParaRPr/>
          </a:p>
          <a:p>
            <a:pPr lvl="7">
              <a:defRPr/>
            </a:pPr>
            <a:r>
              <a:rPr lang="de-DE"/>
              <a:t>Achte Ebene</a:t>
            </a:r>
            <a:endParaRPr/>
          </a:p>
          <a:p>
            <a:pPr lvl="8">
              <a:defRPr/>
            </a:pPr>
            <a:r>
              <a:rPr lang="de-DE"/>
              <a:t>Neunte Ebene</a:t>
            </a:r>
            <a:endParaRPr/>
          </a:p>
        </p:txBody>
      </p:sp>
    </p:spTree>
  </p:cSld>
  <p:clrMapOvr>
    <a:masterClrMapping/>
  </p:clrMapOvr>
  <p:hf/>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grpSp>
        <p:nvGrpSpPr>
          <p:cNvPr id="4" name="Regieanweisung"/>
          <p:cNvGrpSpPr/>
          <p:nvPr userDrawn="1"/>
        </p:nvGrpSpPr>
        <p:grpSpPr bwMode="auto">
          <a:xfrm>
            <a:off x="449261" y="0"/>
            <a:ext cx="10746739" cy="7236000"/>
            <a:chOff x="449261" y="0"/>
            <a:chExt cx="10746739" cy="7236000"/>
          </a:xfrm>
        </p:grpSpPr>
        <p:sp>
          <p:nvSpPr>
            <p:cNvPr id="5" name="Regieanweisung"/>
            <p:cNvSpPr>
              <a:spLocks noAdjustHandles="1"/>
            </p:cNvSpPr>
            <p:nvPr userDrawn="1"/>
          </p:nvSpPr>
          <p:spPr bwMode="auto">
            <a:xfrm rot="10800000" flipH="1" flipV="1">
              <a:off x="9252000" y="0"/>
              <a:ext cx="1944000" cy="2088000"/>
            </a:xfrm>
            <a:prstGeom prst="rect">
              <a:avLst/>
            </a:prstGeom>
            <a:noFill/>
            <a:ln w="12700">
              <a:noFill/>
            </a:ln>
          </p:spPr>
          <p:txBody>
            <a:bodyPr vert="horz" wrap="square" lIns="0" tIns="0" rIns="0" bIns="0" rtlCol="0" anchor="t" anchorCtr="0">
              <a:noAutofit/>
            </a:bodyPr>
            <a:lstStyle>
              <a:defPPr>
                <a:defRPr lang="de-DE"/>
              </a:defPPr>
              <a:lvl1pPr marL="0" algn="l" defTabSz="1043056">
                <a:defRPr sz="2100">
                  <a:solidFill>
                    <a:schemeClr val="tx1"/>
                  </a:solidFill>
                  <a:latin typeface="+mn-lt"/>
                  <a:ea typeface="+mn-ea"/>
                  <a:cs typeface="+mn-cs"/>
                </a:defRPr>
              </a:lvl1pPr>
              <a:lvl2pPr marL="521528" algn="l" defTabSz="1043056">
                <a:defRPr sz="2100">
                  <a:solidFill>
                    <a:schemeClr val="tx1"/>
                  </a:solidFill>
                  <a:latin typeface="+mn-lt"/>
                  <a:ea typeface="+mn-ea"/>
                  <a:cs typeface="+mn-cs"/>
                </a:defRPr>
              </a:lvl2pPr>
              <a:lvl3pPr marL="1043056" algn="l" defTabSz="1043056">
                <a:defRPr sz="2100">
                  <a:solidFill>
                    <a:schemeClr val="tx1"/>
                  </a:solidFill>
                  <a:latin typeface="+mn-lt"/>
                  <a:ea typeface="+mn-ea"/>
                  <a:cs typeface="+mn-cs"/>
                </a:defRPr>
              </a:lvl3pPr>
              <a:lvl4pPr marL="1564584" algn="l" defTabSz="1043056">
                <a:defRPr sz="2100">
                  <a:solidFill>
                    <a:schemeClr val="tx1"/>
                  </a:solidFill>
                  <a:latin typeface="+mn-lt"/>
                  <a:ea typeface="+mn-ea"/>
                  <a:cs typeface="+mn-cs"/>
                </a:defRPr>
              </a:lvl4pPr>
              <a:lvl5pPr marL="2086112" algn="l" defTabSz="1043056">
                <a:defRPr sz="2100">
                  <a:solidFill>
                    <a:schemeClr val="tx1"/>
                  </a:solidFill>
                  <a:latin typeface="+mn-lt"/>
                  <a:ea typeface="+mn-ea"/>
                  <a:cs typeface="+mn-cs"/>
                </a:defRPr>
              </a:lvl5pPr>
              <a:lvl6pPr marL="2607639" algn="l" defTabSz="1043056">
                <a:defRPr sz="2100">
                  <a:solidFill>
                    <a:schemeClr val="tx1"/>
                  </a:solidFill>
                  <a:latin typeface="+mn-lt"/>
                  <a:ea typeface="+mn-ea"/>
                  <a:cs typeface="+mn-cs"/>
                </a:defRPr>
              </a:lvl6pPr>
              <a:lvl7pPr marL="3129168" algn="l" defTabSz="1043056">
                <a:defRPr sz="2100">
                  <a:solidFill>
                    <a:schemeClr val="tx1"/>
                  </a:solidFill>
                  <a:latin typeface="+mn-lt"/>
                  <a:ea typeface="+mn-ea"/>
                  <a:cs typeface="+mn-cs"/>
                </a:defRPr>
              </a:lvl7pPr>
              <a:lvl8pPr marL="3650696" algn="l" defTabSz="1043056">
                <a:defRPr sz="2100">
                  <a:solidFill>
                    <a:schemeClr val="tx1"/>
                  </a:solidFill>
                  <a:latin typeface="+mn-lt"/>
                  <a:ea typeface="+mn-ea"/>
                  <a:cs typeface="+mn-cs"/>
                </a:defRPr>
              </a:lvl8pPr>
              <a:lvl9pPr marL="4172224" algn="l" defTabSz="1043056">
                <a:defRPr sz="2100">
                  <a:solidFill>
                    <a:schemeClr val="tx1"/>
                  </a:solidFill>
                  <a:latin typeface="+mn-lt"/>
                  <a:ea typeface="+mn-ea"/>
                  <a:cs typeface="+mn-cs"/>
                </a:defRPr>
              </a:lvl9pPr>
            </a:lstStyle>
            <a:p>
              <a:pPr indent="0" algn="l">
                <a:lnSpc>
                  <a:spcPct val="100000"/>
                </a:lnSpc>
                <a:spcBef>
                  <a:spcPts val="0"/>
                </a:spcBef>
                <a:spcAft>
                  <a:spcPts val="0"/>
                </a:spcAft>
                <a:defRPr/>
              </a:pPr>
              <a:r>
                <a:rPr lang="de-DE" sz="1200" b="0">
                  <a:solidFill>
                    <a:schemeClr val="tx1"/>
                  </a:solidFill>
                  <a:latin typeface="+mn-lt"/>
                </a:rPr>
                <a:t>Folie in Ursprungsform </a:t>
              </a:r>
              <a:endParaRPr/>
            </a:p>
            <a:p>
              <a:pPr indent="0" algn="l">
                <a:lnSpc>
                  <a:spcPct val="100000"/>
                </a:lnSpc>
                <a:spcBef>
                  <a:spcPts val="0"/>
                </a:spcBef>
                <a:spcAft>
                  <a:spcPts val="0"/>
                </a:spcAft>
                <a:defRPr/>
              </a:pPr>
              <a:r>
                <a:rPr lang="de-DE" sz="1200" b="0">
                  <a:solidFill>
                    <a:schemeClr val="tx1"/>
                  </a:solidFill>
                  <a:latin typeface="+mn-lt"/>
                </a:rPr>
                <a:t>bringen über Menu:</a:t>
              </a:r>
              <a:endParaRPr/>
            </a:p>
            <a:p>
              <a:pPr indent="0" algn="l">
                <a:lnSpc>
                  <a:spcPct val="100000"/>
                </a:lnSpc>
                <a:spcBef>
                  <a:spcPts val="0"/>
                </a:spcBef>
                <a:spcAft>
                  <a:spcPts val="0"/>
                </a:spcAft>
                <a:defRPr/>
              </a:pPr>
              <a:r>
                <a:rPr lang="de-DE" sz="1200" b="1">
                  <a:solidFill>
                    <a:schemeClr val="tx1"/>
                  </a:solidFill>
                  <a:latin typeface="+mn-lt"/>
                </a:rPr>
                <a:t>Start &gt; Folien &gt; Zurücksetzen</a:t>
              </a:r>
              <a:endParaRPr/>
            </a:p>
            <a:p>
              <a:pPr indent="0" algn="l">
                <a:lnSpc>
                  <a:spcPct val="100000"/>
                </a:lnSpc>
                <a:spcBef>
                  <a:spcPts val="0"/>
                </a:spcBef>
                <a:spcAft>
                  <a:spcPts val="0"/>
                </a:spcAft>
                <a:defRPr/>
              </a:pPr>
              <a:endParaRPr lang="de-DE" sz="1200" b="1">
                <a:solidFill>
                  <a:schemeClr val="tx1"/>
                </a:solidFill>
                <a:latin typeface="+mn-lt"/>
              </a:endParaRPr>
            </a:p>
            <a:p>
              <a:pPr indent="0" algn="l">
                <a:lnSpc>
                  <a:spcPct val="100000"/>
                </a:lnSpc>
                <a:spcBef>
                  <a:spcPts val="0"/>
                </a:spcBef>
                <a:spcAft>
                  <a:spcPts val="0"/>
                </a:spcAft>
                <a:defRPr/>
              </a:pPr>
              <a:r>
                <a:rPr lang="de-DE" sz="1200" b="0">
                  <a:solidFill>
                    <a:schemeClr val="tx1"/>
                  </a:solidFill>
                  <a:latin typeface="+mn-lt"/>
                </a:rPr>
                <a:t>Wechsel des Folienlayouts </a:t>
              </a:r>
              <a:br>
                <a:rPr lang="de-DE" sz="1200" b="0">
                  <a:solidFill>
                    <a:schemeClr val="tx1"/>
                  </a:solidFill>
                  <a:latin typeface="+mn-lt"/>
                </a:rPr>
              </a:br>
              <a:r>
                <a:rPr lang="de-DE" sz="1200" b="0">
                  <a:solidFill>
                    <a:schemeClr val="tx1"/>
                  </a:solidFill>
                  <a:latin typeface="+mn-lt"/>
                </a:rPr>
                <a:t>im Menü über:</a:t>
              </a:r>
              <a:endParaRPr/>
            </a:p>
            <a:p>
              <a:pPr marL="0" marR="0" lvl="0" indent="0" algn="l" defTabSz="2517235">
                <a:lnSpc>
                  <a:spcPct val="100000"/>
                </a:lnSpc>
                <a:spcBef>
                  <a:spcPts val="0"/>
                </a:spcBef>
                <a:spcAft>
                  <a:spcPts val="0"/>
                </a:spcAft>
                <a:buClrTx/>
                <a:buSzTx/>
                <a:buFontTx/>
                <a:buNone/>
                <a:defRPr/>
              </a:pPr>
              <a:r>
                <a:rPr lang="de-DE" sz="1200" b="1">
                  <a:solidFill>
                    <a:schemeClr val="tx1"/>
                  </a:solidFill>
                  <a:latin typeface="+mn-lt"/>
                </a:rPr>
                <a:t>Start &gt; Folien &gt; Layout</a:t>
              </a:r>
              <a:endParaRPr/>
            </a:p>
            <a:p>
              <a:pPr marL="0" marR="0" lvl="0" indent="0" algn="l" defTabSz="2517235">
                <a:lnSpc>
                  <a:spcPct val="100000"/>
                </a:lnSpc>
                <a:spcBef>
                  <a:spcPts val="0"/>
                </a:spcBef>
                <a:spcAft>
                  <a:spcPts val="0"/>
                </a:spcAft>
                <a:buClrTx/>
                <a:buSzTx/>
                <a:buFontTx/>
                <a:buNone/>
                <a:defRPr/>
              </a:pPr>
              <a:endParaRPr lang="de-DE" sz="1200" b="1">
                <a:solidFill>
                  <a:schemeClr val="tx1"/>
                </a:solidFill>
                <a:latin typeface="+mn-lt"/>
              </a:endParaRPr>
            </a:p>
            <a:p>
              <a:pPr marL="0" marR="0" lvl="0" indent="0" algn="l" defTabSz="2871412">
                <a:lnSpc>
                  <a:spcPct val="100000"/>
                </a:lnSpc>
                <a:spcBef>
                  <a:spcPts val="0"/>
                </a:spcBef>
                <a:spcAft>
                  <a:spcPts val="0"/>
                </a:spcAft>
                <a:buClrTx/>
                <a:buSzTx/>
                <a:buFontTx/>
                <a:buNone/>
                <a:defRPr/>
              </a:pPr>
              <a:r>
                <a:rPr lang="de-DE" sz="1200" b="0" i="0" u="none" strike="noStrike" cap="none" spc="0">
                  <a:ln>
                    <a:noFill/>
                  </a:ln>
                  <a:solidFill>
                    <a:schemeClr val="tx1"/>
                  </a:solidFill>
                  <a:latin typeface="+mn-lt"/>
                  <a:ea typeface="+mn-ea"/>
                  <a:cs typeface="+mn-cs"/>
                </a:rPr>
                <a:t>Hilfslinien anzeigen über Menu: </a:t>
              </a:r>
              <a:endParaRPr/>
            </a:p>
            <a:p>
              <a:pPr marL="0" marR="0" lvl="0" indent="0" algn="l" defTabSz="2871412">
                <a:lnSpc>
                  <a:spcPct val="100000"/>
                </a:lnSpc>
                <a:spcBef>
                  <a:spcPts val="0"/>
                </a:spcBef>
                <a:spcAft>
                  <a:spcPts val="0"/>
                </a:spcAft>
                <a:buClrTx/>
                <a:buSzTx/>
                <a:buFontTx/>
                <a:buNone/>
                <a:defRPr/>
              </a:pPr>
              <a:r>
                <a:rPr lang="de-DE" sz="1200" b="1" i="0" u="none" strike="noStrike" cap="none" spc="0">
                  <a:ln>
                    <a:noFill/>
                  </a:ln>
                  <a:solidFill>
                    <a:schemeClr val="tx1"/>
                  </a:solidFill>
                  <a:latin typeface="+mn-lt"/>
                  <a:ea typeface="+mn-ea"/>
                  <a:cs typeface="+mn-cs"/>
                </a:rPr>
                <a:t>Ansicht &gt; Anzeigen &gt; </a:t>
              </a:r>
              <a:r>
                <a:rPr lang="de-DE" sz="1200" b="0" i="0" u="none" strike="noStrike" cap="none" spc="0">
                  <a:ln>
                    <a:noFill/>
                  </a:ln>
                  <a:solidFill>
                    <a:schemeClr val="tx1"/>
                  </a:solidFill>
                  <a:latin typeface="+mn-lt"/>
                  <a:ea typeface="+mn-ea"/>
                  <a:cs typeface="+mn-cs"/>
                </a:rPr>
                <a:t>Haken</a:t>
              </a:r>
              <a:r>
                <a:rPr lang="de-DE" sz="1200" b="1" i="0" u="none" strike="noStrike" cap="none" spc="0">
                  <a:ln>
                    <a:noFill/>
                  </a:ln>
                  <a:solidFill>
                    <a:schemeClr val="tx1"/>
                  </a:solidFill>
                  <a:latin typeface="+mn-lt"/>
                  <a:ea typeface="+mn-ea"/>
                  <a:cs typeface="+mn-cs"/>
                </a:rPr>
                <a:t> </a:t>
              </a:r>
              <a:r>
                <a:rPr lang="de-DE" sz="1200" b="0" i="0" u="none" strike="noStrike" cap="none" spc="0">
                  <a:ln>
                    <a:noFill/>
                  </a:ln>
                  <a:solidFill>
                    <a:schemeClr val="tx1"/>
                  </a:solidFill>
                  <a:latin typeface="+mn-lt"/>
                  <a:ea typeface="+mn-ea"/>
                  <a:cs typeface="+mn-cs"/>
                </a:rPr>
                <a:t>bei</a:t>
              </a:r>
              <a:r>
                <a:rPr lang="de-DE" sz="1200" b="1" i="0" u="none" strike="noStrike" cap="none" spc="0">
                  <a:ln>
                    <a:noFill/>
                  </a:ln>
                  <a:solidFill>
                    <a:schemeClr val="tx1"/>
                  </a:solidFill>
                  <a:latin typeface="+mn-lt"/>
                  <a:ea typeface="+mn-ea"/>
                  <a:cs typeface="+mn-cs"/>
                </a:rPr>
                <a:t> Führungslinien </a:t>
              </a:r>
              <a:r>
                <a:rPr lang="de-DE" sz="1200" b="0" i="0" u="none" strike="noStrike" cap="none" spc="0">
                  <a:ln>
                    <a:noFill/>
                  </a:ln>
                  <a:solidFill>
                    <a:schemeClr val="tx1"/>
                  </a:solidFill>
                  <a:latin typeface="+mn-lt"/>
                  <a:ea typeface="+mn-ea"/>
                  <a:cs typeface="+mn-cs"/>
                </a:rPr>
                <a:t>setzen</a:t>
              </a:r>
              <a:endParaRPr/>
            </a:p>
            <a:p>
              <a:pPr marL="0" marR="0" lvl="0" indent="0" algn="l" defTabSz="2517235">
                <a:lnSpc>
                  <a:spcPct val="100000"/>
                </a:lnSpc>
                <a:spcBef>
                  <a:spcPts val="0"/>
                </a:spcBef>
                <a:spcAft>
                  <a:spcPts val="0"/>
                </a:spcAft>
                <a:buClrTx/>
                <a:buSzTx/>
                <a:buFontTx/>
                <a:buNone/>
                <a:defRPr/>
              </a:pPr>
              <a:endParaRPr lang="de-DE" sz="1200" b="1">
                <a:solidFill>
                  <a:schemeClr val="tx1"/>
                </a:solidFill>
                <a:latin typeface="+mn-lt"/>
              </a:endParaRPr>
            </a:p>
            <a:p>
              <a:pPr indent="0" algn="l">
                <a:lnSpc>
                  <a:spcPct val="100000"/>
                </a:lnSpc>
                <a:spcBef>
                  <a:spcPts val="0"/>
                </a:spcBef>
                <a:spcAft>
                  <a:spcPts val="0"/>
                </a:spcAft>
                <a:defRPr/>
              </a:pPr>
              <a:endParaRPr lang="de-DE" sz="1200" b="1">
                <a:solidFill>
                  <a:schemeClr val="tx1"/>
                </a:solidFill>
                <a:latin typeface="+mn-lt"/>
              </a:endParaRPr>
            </a:p>
          </p:txBody>
        </p:sp>
        <p:grpSp>
          <p:nvGrpSpPr>
            <p:cNvPr id="6" name="Regieanweisung"/>
            <p:cNvGrpSpPr/>
            <p:nvPr userDrawn="1"/>
          </p:nvGrpSpPr>
          <p:grpSpPr bwMode="auto">
            <a:xfrm>
              <a:off x="9252000" y="2579687"/>
              <a:ext cx="1800001" cy="1548574"/>
              <a:chOff x="7667999" y="8675426"/>
              <a:chExt cx="1800001" cy="1548574"/>
            </a:xfrm>
          </p:grpSpPr>
          <p:sp>
            <p:nvSpPr>
              <p:cNvPr id="7" name="Text // Listenebene erhöhen"/>
              <p:cNvSpPr>
                <a:spLocks noAdjustHandles="1"/>
              </p:cNvSpPr>
              <p:nvPr userDrawn="1"/>
            </p:nvSpPr>
            <p:spPr bwMode="auto">
              <a:xfrm>
                <a:off x="8352000" y="9504000"/>
                <a:ext cx="898412" cy="324000"/>
              </a:xfrm>
              <a:prstGeom prst="rect">
                <a:avLst/>
              </a:prstGeom>
              <a:noFill/>
            </p:spPr>
            <p:txBody>
              <a:bodyPr wrap="square" lIns="0" tIns="0" rIns="0" bIns="0" rtlCol="0" anchor="ctr" anchorCtr="0">
                <a:noAutofit/>
              </a:bodyPr>
              <a:lstStyle/>
              <a:p>
                <a:pPr marL="0" marR="0" lvl="0" indent="0" algn="l" defTabSz="2517235">
                  <a:lnSpc>
                    <a:spcPct val="100000"/>
                  </a:lnSpc>
                  <a:spcBef>
                    <a:spcPts val="0"/>
                  </a:spcBef>
                  <a:spcAft>
                    <a:spcPts val="0"/>
                  </a:spcAft>
                  <a:buClrTx/>
                  <a:buSzTx/>
                  <a:buFontTx/>
                  <a:buNone/>
                  <a:defRPr/>
                </a:pPr>
                <a:r>
                  <a:rPr lang="de-DE" sz="1000" b="1">
                    <a:solidFill>
                      <a:schemeClr val="tx1"/>
                    </a:solidFill>
                    <a:latin typeface="+mn-lt"/>
                  </a:rPr>
                  <a:t>Listenebene</a:t>
                </a:r>
                <a:endParaRPr/>
              </a:p>
              <a:p>
                <a:pPr marL="0" marR="0" lvl="0" indent="0" algn="l" defTabSz="2517235">
                  <a:lnSpc>
                    <a:spcPct val="100000"/>
                  </a:lnSpc>
                  <a:spcBef>
                    <a:spcPts val="0"/>
                  </a:spcBef>
                  <a:spcAft>
                    <a:spcPts val="0"/>
                  </a:spcAft>
                  <a:buClrTx/>
                  <a:buSzTx/>
                  <a:buFontTx/>
                  <a:buNone/>
                  <a:defRPr/>
                </a:pPr>
                <a:r>
                  <a:rPr lang="de-DE" sz="1000" b="1">
                    <a:solidFill>
                      <a:schemeClr val="tx1"/>
                    </a:solidFill>
                    <a:latin typeface="+mn-lt"/>
                  </a:rPr>
                  <a:t>erhöhen</a:t>
                </a:r>
                <a:endParaRPr/>
              </a:p>
            </p:txBody>
          </p:sp>
          <p:sp>
            <p:nvSpPr>
              <p:cNvPr id="8" name="Text // Listenebene verringern"/>
              <p:cNvSpPr>
                <a:spLocks noAdjustHandles="1"/>
              </p:cNvSpPr>
              <p:nvPr userDrawn="1"/>
            </p:nvSpPr>
            <p:spPr bwMode="auto">
              <a:xfrm>
                <a:off x="8352000" y="9900000"/>
                <a:ext cx="898412" cy="324000"/>
              </a:xfrm>
              <a:prstGeom prst="rect">
                <a:avLst/>
              </a:prstGeom>
              <a:noFill/>
            </p:spPr>
            <p:txBody>
              <a:bodyPr wrap="square" lIns="0" tIns="0" rIns="0" bIns="0" rtlCol="0" anchor="ctr" anchorCtr="0">
                <a:noAutofit/>
              </a:bodyPr>
              <a:lstStyle/>
              <a:p>
                <a:pPr marL="0" marR="0" lvl="0" indent="0" algn="l" defTabSz="2517235">
                  <a:lnSpc>
                    <a:spcPct val="100000"/>
                  </a:lnSpc>
                  <a:spcBef>
                    <a:spcPts val="0"/>
                  </a:spcBef>
                  <a:spcAft>
                    <a:spcPts val="0"/>
                  </a:spcAft>
                  <a:buClrTx/>
                  <a:buSzTx/>
                  <a:buFontTx/>
                  <a:buNone/>
                  <a:defRPr/>
                </a:pPr>
                <a:r>
                  <a:rPr lang="de-DE" sz="1000" b="1">
                    <a:solidFill>
                      <a:schemeClr val="tx1"/>
                    </a:solidFill>
                    <a:latin typeface="+mn-lt"/>
                  </a:rPr>
                  <a:t>Listenebene</a:t>
                </a:r>
                <a:endParaRPr/>
              </a:p>
              <a:p>
                <a:pPr marL="0" marR="0" lvl="0" indent="0" algn="l" defTabSz="2517235">
                  <a:lnSpc>
                    <a:spcPct val="100000"/>
                  </a:lnSpc>
                  <a:spcBef>
                    <a:spcPts val="0"/>
                  </a:spcBef>
                  <a:spcAft>
                    <a:spcPts val="0"/>
                  </a:spcAft>
                  <a:buClrTx/>
                  <a:buSzTx/>
                  <a:buFontTx/>
                  <a:buNone/>
                  <a:defRPr/>
                </a:pPr>
                <a:r>
                  <a:rPr lang="de-DE" sz="1000" b="1">
                    <a:solidFill>
                      <a:schemeClr val="tx1"/>
                    </a:solidFill>
                    <a:latin typeface="+mn-lt"/>
                  </a:rPr>
                  <a:t>verringern</a:t>
                </a:r>
                <a:endParaRPr/>
              </a:p>
            </p:txBody>
          </p:sp>
          <p:sp>
            <p:nvSpPr>
              <p:cNvPr id="9" name="Listenebenen"/>
              <p:cNvSpPr>
                <a:spLocks noAdjustHandles="1"/>
              </p:cNvSpPr>
              <p:nvPr userDrawn="1"/>
            </p:nvSpPr>
            <p:spPr bwMode="auto">
              <a:xfrm rot="10800000" flipH="1" flipV="1">
                <a:off x="7668000" y="8675426"/>
                <a:ext cx="1800000" cy="792000"/>
              </a:xfrm>
              <a:prstGeom prst="rect">
                <a:avLst/>
              </a:prstGeom>
              <a:noFill/>
              <a:ln w="12700">
                <a:noFill/>
              </a:ln>
            </p:spPr>
            <p:txBody>
              <a:bodyPr vert="horz" wrap="square" lIns="0" tIns="0" rIns="0" bIns="0" rtlCol="0" anchor="t" anchorCtr="0">
                <a:noAutofit/>
              </a:bodyPr>
              <a:lstStyle>
                <a:defPPr>
                  <a:defRPr lang="de-DE"/>
                </a:defPPr>
                <a:lvl1pPr marL="0" algn="l" defTabSz="1043056">
                  <a:defRPr sz="2100">
                    <a:solidFill>
                      <a:schemeClr val="tx1"/>
                    </a:solidFill>
                    <a:latin typeface="+mn-lt"/>
                    <a:ea typeface="+mn-ea"/>
                    <a:cs typeface="+mn-cs"/>
                  </a:defRPr>
                </a:lvl1pPr>
                <a:lvl2pPr marL="521528" algn="l" defTabSz="1043056">
                  <a:defRPr sz="2100">
                    <a:solidFill>
                      <a:schemeClr val="tx1"/>
                    </a:solidFill>
                    <a:latin typeface="+mn-lt"/>
                    <a:ea typeface="+mn-ea"/>
                    <a:cs typeface="+mn-cs"/>
                  </a:defRPr>
                </a:lvl2pPr>
                <a:lvl3pPr marL="1043056" algn="l" defTabSz="1043056">
                  <a:defRPr sz="2100">
                    <a:solidFill>
                      <a:schemeClr val="tx1"/>
                    </a:solidFill>
                    <a:latin typeface="+mn-lt"/>
                    <a:ea typeface="+mn-ea"/>
                    <a:cs typeface="+mn-cs"/>
                  </a:defRPr>
                </a:lvl3pPr>
                <a:lvl4pPr marL="1564584" algn="l" defTabSz="1043056">
                  <a:defRPr sz="2100">
                    <a:solidFill>
                      <a:schemeClr val="tx1"/>
                    </a:solidFill>
                    <a:latin typeface="+mn-lt"/>
                    <a:ea typeface="+mn-ea"/>
                    <a:cs typeface="+mn-cs"/>
                  </a:defRPr>
                </a:lvl4pPr>
                <a:lvl5pPr marL="2086112" algn="l" defTabSz="1043056">
                  <a:defRPr sz="2100">
                    <a:solidFill>
                      <a:schemeClr val="tx1"/>
                    </a:solidFill>
                    <a:latin typeface="+mn-lt"/>
                    <a:ea typeface="+mn-ea"/>
                    <a:cs typeface="+mn-cs"/>
                  </a:defRPr>
                </a:lvl5pPr>
                <a:lvl6pPr marL="2607639" algn="l" defTabSz="1043056">
                  <a:defRPr sz="2100">
                    <a:solidFill>
                      <a:schemeClr val="tx1"/>
                    </a:solidFill>
                    <a:latin typeface="+mn-lt"/>
                    <a:ea typeface="+mn-ea"/>
                    <a:cs typeface="+mn-cs"/>
                  </a:defRPr>
                </a:lvl6pPr>
                <a:lvl7pPr marL="3129168" algn="l" defTabSz="1043056">
                  <a:defRPr sz="2100">
                    <a:solidFill>
                      <a:schemeClr val="tx1"/>
                    </a:solidFill>
                    <a:latin typeface="+mn-lt"/>
                    <a:ea typeface="+mn-ea"/>
                    <a:cs typeface="+mn-cs"/>
                  </a:defRPr>
                </a:lvl7pPr>
                <a:lvl8pPr marL="3650696" algn="l" defTabSz="1043056">
                  <a:defRPr sz="2100">
                    <a:solidFill>
                      <a:schemeClr val="tx1"/>
                    </a:solidFill>
                    <a:latin typeface="+mn-lt"/>
                    <a:ea typeface="+mn-ea"/>
                    <a:cs typeface="+mn-cs"/>
                  </a:defRPr>
                </a:lvl8pPr>
                <a:lvl9pPr marL="4172224" algn="l" defTabSz="1043056">
                  <a:defRPr sz="2100">
                    <a:solidFill>
                      <a:schemeClr val="tx1"/>
                    </a:solidFill>
                    <a:latin typeface="+mn-lt"/>
                    <a:ea typeface="+mn-ea"/>
                    <a:cs typeface="+mn-cs"/>
                  </a:defRPr>
                </a:lvl9pPr>
              </a:lstStyle>
              <a:p>
                <a:pPr marL="0" marR="0" lvl="0" indent="0" algn="l" defTabSz="2517235">
                  <a:lnSpc>
                    <a:spcPct val="100000"/>
                  </a:lnSpc>
                  <a:spcBef>
                    <a:spcPts val="0"/>
                  </a:spcBef>
                  <a:spcAft>
                    <a:spcPts val="0"/>
                  </a:spcAft>
                  <a:buClrTx/>
                  <a:buSzTx/>
                  <a:buFontTx/>
                  <a:buNone/>
                  <a:defRPr/>
                </a:pPr>
                <a:r>
                  <a:rPr lang="de-DE" sz="1200" b="0">
                    <a:solidFill>
                      <a:schemeClr val="tx1"/>
                    </a:solidFill>
                    <a:latin typeface="+mn-lt"/>
                  </a:rPr>
                  <a:t>Wechsel der Textebene</a:t>
                </a:r>
                <a:endParaRPr/>
              </a:p>
              <a:p>
                <a:pPr marL="0" marR="0" lvl="0" indent="0" algn="l" defTabSz="2517235">
                  <a:lnSpc>
                    <a:spcPct val="100000"/>
                  </a:lnSpc>
                  <a:spcBef>
                    <a:spcPts val="0"/>
                  </a:spcBef>
                  <a:spcAft>
                    <a:spcPts val="0"/>
                  </a:spcAft>
                  <a:buClrTx/>
                  <a:buSzTx/>
                  <a:buFontTx/>
                  <a:buNone/>
                  <a:defRPr/>
                </a:pPr>
                <a:r>
                  <a:rPr lang="de-DE" sz="1200" b="0">
                    <a:solidFill>
                      <a:schemeClr val="tx1"/>
                    </a:solidFill>
                    <a:latin typeface="+mn-lt"/>
                  </a:rPr>
                  <a:t>im Menü über: </a:t>
                </a:r>
                <a:br>
                  <a:rPr lang="de-DE" sz="1200" b="0">
                    <a:solidFill>
                      <a:schemeClr val="tx1"/>
                    </a:solidFill>
                    <a:latin typeface="+mn-lt"/>
                  </a:rPr>
                </a:br>
                <a:r>
                  <a:rPr lang="de-DE" sz="1200" b="1">
                    <a:solidFill>
                      <a:schemeClr val="tx1"/>
                    </a:solidFill>
                    <a:latin typeface="+mn-lt"/>
                  </a:rPr>
                  <a:t>Start &gt; Absatz &gt; Listenebene erhöhen/verringern</a:t>
                </a:r>
                <a:endParaRPr/>
              </a:p>
            </p:txBody>
          </p:sp>
          <p:pic>
            <p:nvPicPr>
              <p:cNvPr id="10" name="Bild // Listenebene verringern"/>
              <p:cNvPicPr>
                <a:picLocks noChangeAspect="1"/>
              </p:cNvPicPr>
              <p:nvPr userDrawn="1"/>
            </p:nvPicPr>
            <p:blipFill>
              <a:blip r:embed="rId13"/>
              <a:stretch/>
            </p:blipFill>
            <p:spPr bwMode="auto">
              <a:xfrm>
                <a:off x="7667999" y="9918000"/>
                <a:ext cx="622082" cy="288000"/>
              </a:xfrm>
              <a:prstGeom prst="rect">
                <a:avLst/>
              </a:prstGeom>
              <a:noFill/>
              <a:ln>
                <a:noFill/>
              </a:ln>
            </p:spPr>
          </p:pic>
          <p:pic>
            <p:nvPicPr>
              <p:cNvPr id="11" name="Bild // Listenebene erhöhen"/>
              <p:cNvPicPr>
                <a:picLocks noChangeAspect="1"/>
              </p:cNvPicPr>
              <p:nvPr userDrawn="1"/>
            </p:nvPicPr>
            <p:blipFill>
              <a:blip r:embed="rId14"/>
              <a:stretch/>
            </p:blipFill>
            <p:spPr bwMode="auto">
              <a:xfrm>
                <a:off x="7667999" y="9522000"/>
                <a:ext cx="622082" cy="288000"/>
              </a:xfrm>
              <a:prstGeom prst="rect">
                <a:avLst/>
              </a:prstGeom>
              <a:noFill/>
              <a:ln>
                <a:noFill/>
              </a:ln>
            </p:spPr>
          </p:pic>
        </p:grpSp>
        <p:sp>
          <p:nvSpPr>
            <p:cNvPr id="12" name="Fußzeile"/>
            <p:cNvSpPr>
              <a:spLocks noAdjustHandles="1"/>
            </p:cNvSpPr>
            <p:nvPr userDrawn="1"/>
          </p:nvSpPr>
          <p:spPr bwMode="auto">
            <a:xfrm rot="10800000" flipH="1" flipV="1">
              <a:off x="449261" y="6948000"/>
              <a:ext cx="6804000" cy="288000"/>
            </a:xfrm>
            <a:prstGeom prst="rect">
              <a:avLst/>
            </a:prstGeom>
            <a:noFill/>
            <a:ln w="12700">
              <a:noFill/>
            </a:ln>
          </p:spPr>
          <p:txBody>
            <a:bodyPr vert="horz" wrap="square" lIns="0" tIns="0" rIns="0" bIns="0" rtlCol="0" anchor="t" anchorCtr="0">
              <a:noAutofit/>
            </a:bodyPr>
            <a:lstStyle>
              <a:defPPr>
                <a:defRPr lang="de-DE"/>
              </a:defPPr>
              <a:lvl1pPr marL="0" algn="l" defTabSz="1043056">
                <a:defRPr sz="2100">
                  <a:solidFill>
                    <a:schemeClr val="tx1"/>
                  </a:solidFill>
                  <a:latin typeface="+mn-lt"/>
                  <a:ea typeface="+mn-ea"/>
                  <a:cs typeface="+mn-cs"/>
                </a:defRPr>
              </a:lvl1pPr>
              <a:lvl2pPr marL="521528" algn="l" defTabSz="1043056">
                <a:defRPr sz="2100">
                  <a:solidFill>
                    <a:schemeClr val="tx1"/>
                  </a:solidFill>
                  <a:latin typeface="+mn-lt"/>
                  <a:ea typeface="+mn-ea"/>
                  <a:cs typeface="+mn-cs"/>
                </a:defRPr>
              </a:lvl2pPr>
              <a:lvl3pPr marL="1043056" algn="l" defTabSz="1043056">
                <a:defRPr sz="2100">
                  <a:solidFill>
                    <a:schemeClr val="tx1"/>
                  </a:solidFill>
                  <a:latin typeface="+mn-lt"/>
                  <a:ea typeface="+mn-ea"/>
                  <a:cs typeface="+mn-cs"/>
                </a:defRPr>
              </a:lvl3pPr>
              <a:lvl4pPr marL="1564584" algn="l" defTabSz="1043056">
                <a:defRPr sz="2100">
                  <a:solidFill>
                    <a:schemeClr val="tx1"/>
                  </a:solidFill>
                  <a:latin typeface="+mn-lt"/>
                  <a:ea typeface="+mn-ea"/>
                  <a:cs typeface="+mn-cs"/>
                </a:defRPr>
              </a:lvl4pPr>
              <a:lvl5pPr marL="2086112" algn="l" defTabSz="1043056">
                <a:defRPr sz="2100">
                  <a:solidFill>
                    <a:schemeClr val="tx1"/>
                  </a:solidFill>
                  <a:latin typeface="+mn-lt"/>
                  <a:ea typeface="+mn-ea"/>
                  <a:cs typeface="+mn-cs"/>
                </a:defRPr>
              </a:lvl5pPr>
              <a:lvl6pPr marL="2607639" algn="l" defTabSz="1043056">
                <a:defRPr sz="2100">
                  <a:solidFill>
                    <a:schemeClr val="tx1"/>
                  </a:solidFill>
                  <a:latin typeface="+mn-lt"/>
                  <a:ea typeface="+mn-ea"/>
                  <a:cs typeface="+mn-cs"/>
                </a:defRPr>
              </a:lvl6pPr>
              <a:lvl7pPr marL="3129168" algn="l" defTabSz="1043056">
                <a:defRPr sz="2100">
                  <a:solidFill>
                    <a:schemeClr val="tx1"/>
                  </a:solidFill>
                  <a:latin typeface="+mn-lt"/>
                  <a:ea typeface="+mn-ea"/>
                  <a:cs typeface="+mn-cs"/>
                </a:defRPr>
              </a:lvl7pPr>
              <a:lvl8pPr marL="3650696" algn="l" defTabSz="1043056">
                <a:defRPr sz="2100">
                  <a:solidFill>
                    <a:schemeClr val="tx1"/>
                  </a:solidFill>
                  <a:latin typeface="+mn-lt"/>
                  <a:ea typeface="+mn-ea"/>
                  <a:cs typeface="+mn-cs"/>
                </a:defRPr>
              </a:lvl8pPr>
              <a:lvl9pPr marL="4172224" algn="l" defTabSz="1043056">
                <a:defRPr sz="2100">
                  <a:solidFill>
                    <a:schemeClr val="tx1"/>
                  </a:solidFill>
                  <a:latin typeface="+mn-lt"/>
                  <a:ea typeface="+mn-ea"/>
                  <a:cs typeface="+mn-cs"/>
                </a:defRPr>
              </a:lvl9pPr>
            </a:lstStyle>
            <a:p>
              <a:pPr marL="0" marR="0" lvl="0" indent="0" algn="l" defTabSz="1377788">
                <a:lnSpc>
                  <a:spcPct val="100000"/>
                </a:lnSpc>
                <a:spcBef>
                  <a:spcPts val="0"/>
                </a:spcBef>
                <a:spcAft>
                  <a:spcPts val="0"/>
                </a:spcAft>
                <a:buClrTx/>
                <a:buSzTx/>
                <a:buFontTx/>
                <a:buNone/>
                <a:defRPr/>
              </a:pPr>
              <a:r>
                <a:rPr lang="de-DE" sz="1200" b="0">
                  <a:solidFill>
                    <a:schemeClr val="tx1"/>
                  </a:solidFill>
                  <a:latin typeface="+mn-lt"/>
                </a:rPr>
                <a:t>Fußzeile anpassen: </a:t>
              </a:r>
              <a:r>
                <a:rPr lang="de-DE" sz="1200" b="1">
                  <a:solidFill>
                    <a:schemeClr val="tx1"/>
                  </a:solidFill>
                  <a:latin typeface="+mn-lt"/>
                </a:rPr>
                <a:t>Einfügen &gt; Text &gt; Kopf- und Fußzeile</a:t>
              </a:r>
              <a:endParaRPr/>
            </a:p>
          </p:txBody>
        </p:sp>
      </p:grpSp>
      <p:sp>
        <p:nvSpPr>
          <p:cNvPr id="13" name="Hintergrundnetz"/>
          <p:cNvSpPr>
            <a:spLocks noChangeAspect="1" noEditPoints="1"/>
          </p:cNvSpPr>
          <p:nvPr userDrawn="1"/>
        </p:nvSpPr>
        <p:spPr bwMode="auto">
          <a:xfrm>
            <a:off x="1041400" y="0"/>
            <a:ext cx="8102600" cy="6858000"/>
          </a:xfrm>
          <a:custGeom>
            <a:avLst/>
            <a:gdLst>
              <a:gd name="T0" fmla="*/ 2963 w 22519"/>
              <a:gd name="T1" fmla="*/ 1478 h 19050"/>
              <a:gd name="T2" fmla="*/ 2372 w 22519"/>
              <a:gd name="T3" fmla="*/ 1184 h 19050"/>
              <a:gd name="T4" fmla="*/ 1412 w 22519"/>
              <a:gd name="T5" fmla="*/ 662 h 19050"/>
              <a:gd name="T6" fmla="*/ 697 w 22519"/>
              <a:gd name="T7" fmla="*/ 350 h 19050"/>
              <a:gd name="T8" fmla="*/ 13967 w 22519"/>
              <a:gd name="T9" fmla="*/ 710 h 19050"/>
              <a:gd name="T10" fmla="*/ 13211 w 22519"/>
              <a:gd name="T11" fmla="*/ 1079 h 19050"/>
              <a:gd name="T12" fmla="*/ 12139 w 22519"/>
              <a:gd name="T13" fmla="*/ 1293 h 19050"/>
              <a:gd name="T14" fmla="*/ 11288 w 22519"/>
              <a:gd name="T15" fmla="*/ 1393 h 19050"/>
              <a:gd name="T16" fmla="*/ 10402 w 22519"/>
              <a:gd name="T17" fmla="*/ 1537 h 19050"/>
              <a:gd name="T18" fmla="*/ 9564 w 22519"/>
              <a:gd name="T19" fmla="*/ 1713 h 19050"/>
              <a:gd name="T20" fmla="*/ 8788 w 22519"/>
              <a:gd name="T21" fmla="*/ 1800 h 19050"/>
              <a:gd name="T22" fmla="*/ 7716 w 22519"/>
              <a:gd name="T23" fmla="*/ 2014 h 19050"/>
              <a:gd name="T24" fmla="*/ 6866 w 22519"/>
              <a:gd name="T25" fmla="*/ 2113 h 19050"/>
              <a:gd name="T26" fmla="*/ 5980 w 22519"/>
              <a:gd name="T27" fmla="*/ 2257 h 19050"/>
              <a:gd name="T28" fmla="*/ 5142 w 22519"/>
              <a:gd name="T29" fmla="*/ 2433 h 19050"/>
              <a:gd name="T30" fmla="*/ 4118 w 22519"/>
              <a:gd name="T31" fmla="*/ 2368 h 19050"/>
              <a:gd name="T32" fmla="*/ 3604 w 22519"/>
              <a:gd name="T33" fmla="*/ 1192 h 19050"/>
              <a:gd name="T34" fmla="*/ 4247 w 22519"/>
              <a:gd name="T35" fmla="*/ 626 h 19050"/>
              <a:gd name="T36" fmla="*/ 3624 w 22519"/>
              <a:gd name="T37" fmla="*/ 1944 h 19050"/>
              <a:gd name="T38" fmla="*/ 21404 w 22519"/>
              <a:gd name="T39" fmla="*/ 16259 h 19050"/>
              <a:gd name="T40" fmla="*/ 21536 w 22519"/>
              <a:gd name="T41" fmla="*/ 15993 h 19050"/>
              <a:gd name="T42" fmla="*/ 22046 w 22519"/>
              <a:gd name="T43" fmla="*/ 15305 h 19050"/>
              <a:gd name="T44" fmla="*/ 20898 w 22519"/>
              <a:gd name="T45" fmla="*/ 16772 h 19050"/>
              <a:gd name="T46" fmla="*/ 20377 w 22519"/>
              <a:gd name="T47" fmla="*/ 17352 h 19050"/>
              <a:gd name="T48" fmla="*/ 19747 w 22519"/>
              <a:gd name="T49" fmla="*/ 17932 h 19050"/>
              <a:gd name="T50" fmla="*/ 19006 w 22519"/>
              <a:gd name="T51" fmla="*/ 18735 h 19050"/>
              <a:gd name="T52" fmla="*/ 16995 w 22519"/>
              <a:gd name="T53" fmla="*/ 17940 h 19050"/>
              <a:gd name="T54" fmla="*/ 16061 w 22519"/>
              <a:gd name="T55" fmla="*/ 18508 h 19050"/>
              <a:gd name="T56" fmla="*/ 15485 w 22519"/>
              <a:gd name="T57" fmla="*/ 18831 h 19050"/>
              <a:gd name="T58" fmla="*/ 17377 w 22519"/>
              <a:gd name="T59" fmla="*/ 18697 h 19050"/>
              <a:gd name="T60" fmla="*/ 22110 w 22519"/>
              <a:gd name="T61" fmla="*/ 16729 h 19050"/>
              <a:gd name="T62" fmla="*/ 20448 w 22519"/>
              <a:gd name="T63" fmla="*/ 16735 h 19050"/>
              <a:gd name="T64" fmla="*/ 19629 w 22519"/>
              <a:gd name="T65" fmla="*/ 16983 h 19050"/>
              <a:gd name="T66" fmla="*/ 18782 w 22519"/>
              <a:gd name="T67" fmla="*/ 17282 h 19050"/>
              <a:gd name="T68" fmla="*/ 17988 w 22519"/>
              <a:gd name="T69" fmla="*/ 17603 h 19050"/>
              <a:gd name="T70" fmla="*/ 21336 w 22519"/>
              <a:gd name="T71" fmla="*/ 3775 h 19050"/>
              <a:gd name="T72" fmla="*/ 21660 w 22519"/>
              <a:gd name="T73" fmla="*/ 5030 h 19050"/>
              <a:gd name="T74" fmla="*/ 21989 w 22519"/>
              <a:gd name="T75" fmla="*/ 5737 h 19050"/>
              <a:gd name="T76" fmla="*/ 22275 w 22519"/>
              <a:gd name="T77" fmla="*/ 6544 h 19050"/>
              <a:gd name="T78" fmla="*/ 14321 w 22519"/>
              <a:gd name="T79" fmla="*/ 923 h 19050"/>
              <a:gd name="T80" fmla="*/ 15175 w 22519"/>
              <a:gd name="T81" fmla="*/ 864 h 19050"/>
              <a:gd name="T82" fmla="*/ 16256 w 22519"/>
              <a:gd name="T83" fmla="*/ 700 h 19050"/>
              <a:gd name="T84" fmla="*/ 16912 w 22519"/>
              <a:gd name="T85" fmla="*/ 625 h 19050"/>
              <a:gd name="T86" fmla="*/ 18001 w 22519"/>
              <a:gd name="T87" fmla="*/ 539 h 19050"/>
              <a:gd name="T88" fmla="*/ 18770 w 22519"/>
              <a:gd name="T89" fmla="*/ 411 h 19050"/>
              <a:gd name="T90" fmla="*/ 19624 w 22519"/>
              <a:gd name="T91" fmla="*/ 352 h 19050"/>
              <a:gd name="T92" fmla="*/ 20705 w 22519"/>
              <a:gd name="T93" fmla="*/ 189 h 19050"/>
              <a:gd name="T94" fmla="*/ 21361 w 22519"/>
              <a:gd name="T95" fmla="*/ 114 h 19050"/>
              <a:gd name="T96" fmla="*/ 22519 w 22519"/>
              <a:gd name="T97" fmla="*/ 32 h 19050"/>
              <a:gd name="T98" fmla="*/ 21654 w 22519"/>
              <a:gd name="T99" fmla="*/ 2767 h 19050"/>
              <a:gd name="T100" fmla="*/ 21853 w 22519"/>
              <a:gd name="T101" fmla="*/ 2138 h 19050"/>
              <a:gd name="T102" fmla="*/ 22220 w 22519"/>
              <a:gd name="T103" fmla="*/ 1108 h 19050"/>
              <a:gd name="T104" fmla="*/ 22417 w 22519"/>
              <a:gd name="T105" fmla="*/ 354 h 19050"/>
              <a:gd name="T106" fmla="*/ 20294 w 22519"/>
              <a:gd name="T107" fmla="*/ 3629 h 19050"/>
              <a:gd name="T108" fmla="*/ 19515 w 22519"/>
              <a:gd name="T109" fmla="*/ 3274 h 19050"/>
              <a:gd name="T110" fmla="*/ 18682 w 22519"/>
              <a:gd name="T111" fmla="*/ 2939 h 19050"/>
              <a:gd name="T112" fmla="*/ 17873 w 22519"/>
              <a:gd name="T113" fmla="*/ 2656 h 19050"/>
              <a:gd name="T114" fmla="*/ 17165 w 22519"/>
              <a:gd name="T115" fmla="*/ 2329 h 19050"/>
              <a:gd name="T116" fmla="*/ 16137 w 22519"/>
              <a:gd name="T117" fmla="*/ 1958 h 19050"/>
              <a:gd name="T118" fmla="*/ 15357 w 22519"/>
              <a:gd name="T119" fmla="*/ 1603 h 19050"/>
              <a:gd name="T120" fmla="*/ 14524 w 22519"/>
              <a:gd name="T121" fmla="*/ 1268 h 19050"/>
              <a:gd name="T122" fmla="*/ 14313 w 22519"/>
              <a:gd name="T123" fmla="*/ 206 h 19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19" h="19050" extrusionOk="0">
                <a:moveTo>
                  <a:pt x="17377" y="18034"/>
                </a:moveTo>
                <a:cubicBezTo>
                  <a:pt x="17496" y="18022"/>
                  <a:pt x="17589" y="17922"/>
                  <a:pt x="17589" y="17800"/>
                </a:cubicBezTo>
                <a:cubicBezTo>
                  <a:pt x="17589" y="17782"/>
                  <a:pt x="17587" y="17764"/>
                  <a:pt x="17583" y="17746"/>
                </a:cubicBezTo>
                <a:lnTo>
                  <a:pt x="17621" y="17733"/>
                </a:lnTo>
                <a:lnTo>
                  <a:pt x="17608" y="17696"/>
                </a:lnTo>
                <a:lnTo>
                  <a:pt x="17571" y="17709"/>
                </a:lnTo>
                <a:cubicBezTo>
                  <a:pt x="17535" y="17625"/>
                  <a:pt x="17452" y="17565"/>
                  <a:pt x="17354" y="17565"/>
                </a:cubicBezTo>
                <a:cubicBezTo>
                  <a:pt x="17224" y="17565"/>
                  <a:pt x="17119" y="17670"/>
                  <a:pt x="17119" y="17800"/>
                </a:cubicBezTo>
                <a:cubicBezTo>
                  <a:pt x="17119" y="17823"/>
                  <a:pt x="17122" y="17845"/>
                  <a:pt x="17128" y="17865"/>
                </a:cubicBezTo>
                <a:lnTo>
                  <a:pt x="17061" y="17903"/>
                </a:lnTo>
                <a:lnTo>
                  <a:pt x="17080" y="17937"/>
                </a:lnTo>
                <a:lnTo>
                  <a:pt x="17142" y="17902"/>
                </a:lnTo>
                <a:cubicBezTo>
                  <a:pt x="17178" y="17976"/>
                  <a:pt x="17252" y="18029"/>
                  <a:pt x="17338" y="18034"/>
                </a:cubicBezTo>
                <a:lnTo>
                  <a:pt x="17343" y="18114"/>
                </a:lnTo>
                <a:lnTo>
                  <a:pt x="17382" y="18112"/>
                </a:lnTo>
                <a:lnTo>
                  <a:pt x="17377" y="18034"/>
                </a:lnTo>
                <a:close/>
                <a:moveTo>
                  <a:pt x="82" y="0"/>
                </a:moveTo>
                <a:lnTo>
                  <a:pt x="1" y="0"/>
                </a:lnTo>
                <a:lnTo>
                  <a:pt x="0" y="3"/>
                </a:lnTo>
                <a:lnTo>
                  <a:pt x="106" y="55"/>
                </a:lnTo>
                <a:lnTo>
                  <a:pt x="123" y="21"/>
                </a:lnTo>
                <a:lnTo>
                  <a:pt x="82" y="0"/>
                </a:lnTo>
                <a:close/>
                <a:moveTo>
                  <a:pt x="2963" y="1478"/>
                </a:moveTo>
                <a:lnTo>
                  <a:pt x="2981" y="1443"/>
                </a:lnTo>
                <a:lnTo>
                  <a:pt x="3087" y="1496"/>
                </a:lnTo>
                <a:lnTo>
                  <a:pt x="3069" y="1531"/>
                </a:lnTo>
                <a:lnTo>
                  <a:pt x="2963" y="1478"/>
                </a:lnTo>
                <a:close/>
                <a:moveTo>
                  <a:pt x="2789" y="1391"/>
                </a:moveTo>
                <a:lnTo>
                  <a:pt x="2806" y="1356"/>
                </a:lnTo>
                <a:lnTo>
                  <a:pt x="2912" y="1409"/>
                </a:lnTo>
                <a:lnTo>
                  <a:pt x="2895" y="1444"/>
                </a:lnTo>
                <a:lnTo>
                  <a:pt x="2789" y="1391"/>
                </a:lnTo>
                <a:close/>
                <a:moveTo>
                  <a:pt x="2615" y="1304"/>
                </a:moveTo>
                <a:lnTo>
                  <a:pt x="2632" y="1269"/>
                </a:lnTo>
                <a:lnTo>
                  <a:pt x="2738" y="1322"/>
                </a:lnTo>
                <a:lnTo>
                  <a:pt x="2721" y="1357"/>
                </a:lnTo>
                <a:lnTo>
                  <a:pt x="2615" y="1304"/>
                </a:lnTo>
                <a:close/>
                <a:moveTo>
                  <a:pt x="2440" y="1217"/>
                </a:moveTo>
                <a:lnTo>
                  <a:pt x="2458" y="1183"/>
                </a:lnTo>
                <a:lnTo>
                  <a:pt x="2564" y="1236"/>
                </a:lnTo>
                <a:lnTo>
                  <a:pt x="2546" y="1270"/>
                </a:lnTo>
                <a:lnTo>
                  <a:pt x="2440" y="1217"/>
                </a:lnTo>
                <a:close/>
                <a:moveTo>
                  <a:pt x="2266" y="1131"/>
                </a:moveTo>
                <a:lnTo>
                  <a:pt x="2283" y="1096"/>
                </a:lnTo>
                <a:lnTo>
                  <a:pt x="2389" y="1149"/>
                </a:lnTo>
                <a:lnTo>
                  <a:pt x="2372" y="1184"/>
                </a:lnTo>
                <a:lnTo>
                  <a:pt x="2266" y="1131"/>
                </a:lnTo>
                <a:close/>
                <a:moveTo>
                  <a:pt x="2092" y="1044"/>
                </a:moveTo>
                <a:lnTo>
                  <a:pt x="2109" y="1009"/>
                </a:lnTo>
                <a:lnTo>
                  <a:pt x="2215" y="1062"/>
                </a:lnTo>
                <a:lnTo>
                  <a:pt x="2198" y="1097"/>
                </a:lnTo>
                <a:lnTo>
                  <a:pt x="2092" y="1044"/>
                </a:lnTo>
                <a:close/>
                <a:moveTo>
                  <a:pt x="1917" y="957"/>
                </a:moveTo>
                <a:lnTo>
                  <a:pt x="1935" y="922"/>
                </a:lnTo>
                <a:lnTo>
                  <a:pt x="2041" y="975"/>
                </a:lnTo>
                <a:lnTo>
                  <a:pt x="2024" y="1010"/>
                </a:lnTo>
                <a:lnTo>
                  <a:pt x="1917" y="957"/>
                </a:lnTo>
                <a:close/>
                <a:moveTo>
                  <a:pt x="1743" y="870"/>
                </a:moveTo>
                <a:lnTo>
                  <a:pt x="1760" y="836"/>
                </a:lnTo>
                <a:lnTo>
                  <a:pt x="1867" y="888"/>
                </a:lnTo>
                <a:lnTo>
                  <a:pt x="1849" y="923"/>
                </a:lnTo>
                <a:lnTo>
                  <a:pt x="1743" y="870"/>
                </a:lnTo>
                <a:close/>
                <a:moveTo>
                  <a:pt x="1569" y="784"/>
                </a:moveTo>
                <a:lnTo>
                  <a:pt x="1586" y="749"/>
                </a:lnTo>
                <a:lnTo>
                  <a:pt x="1692" y="802"/>
                </a:lnTo>
                <a:lnTo>
                  <a:pt x="1675" y="836"/>
                </a:lnTo>
                <a:lnTo>
                  <a:pt x="1569" y="784"/>
                </a:lnTo>
                <a:close/>
                <a:moveTo>
                  <a:pt x="1395" y="697"/>
                </a:moveTo>
                <a:lnTo>
                  <a:pt x="1412" y="662"/>
                </a:lnTo>
                <a:lnTo>
                  <a:pt x="1518" y="715"/>
                </a:lnTo>
                <a:lnTo>
                  <a:pt x="1501" y="750"/>
                </a:lnTo>
                <a:lnTo>
                  <a:pt x="1395" y="697"/>
                </a:lnTo>
                <a:close/>
                <a:moveTo>
                  <a:pt x="1220" y="610"/>
                </a:moveTo>
                <a:lnTo>
                  <a:pt x="1238" y="575"/>
                </a:lnTo>
                <a:lnTo>
                  <a:pt x="1344" y="628"/>
                </a:lnTo>
                <a:lnTo>
                  <a:pt x="1326" y="663"/>
                </a:lnTo>
                <a:lnTo>
                  <a:pt x="1220" y="610"/>
                </a:lnTo>
                <a:close/>
                <a:moveTo>
                  <a:pt x="1046" y="523"/>
                </a:moveTo>
                <a:lnTo>
                  <a:pt x="1063" y="489"/>
                </a:lnTo>
                <a:lnTo>
                  <a:pt x="1169" y="541"/>
                </a:lnTo>
                <a:lnTo>
                  <a:pt x="1152" y="576"/>
                </a:lnTo>
                <a:lnTo>
                  <a:pt x="1046" y="523"/>
                </a:lnTo>
                <a:close/>
                <a:moveTo>
                  <a:pt x="872" y="437"/>
                </a:moveTo>
                <a:lnTo>
                  <a:pt x="889" y="402"/>
                </a:lnTo>
                <a:lnTo>
                  <a:pt x="995" y="455"/>
                </a:lnTo>
                <a:lnTo>
                  <a:pt x="978" y="489"/>
                </a:lnTo>
                <a:lnTo>
                  <a:pt x="872" y="437"/>
                </a:lnTo>
                <a:close/>
                <a:moveTo>
                  <a:pt x="697" y="350"/>
                </a:moveTo>
                <a:lnTo>
                  <a:pt x="715" y="315"/>
                </a:lnTo>
                <a:lnTo>
                  <a:pt x="821" y="368"/>
                </a:lnTo>
                <a:lnTo>
                  <a:pt x="803" y="403"/>
                </a:lnTo>
                <a:lnTo>
                  <a:pt x="697" y="350"/>
                </a:lnTo>
                <a:close/>
                <a:moveTo>
                  <a:pt x="523" y="263"/>
                </a:moveTo>
                <a:lnTo>
                  <a:pt x="540" y="228"/>
                </a:lnTo>
                <a:lnTo>
                  <a:pt x="646" y="281"/>
                </a:lnTo>
                <a:lnTo>
                  <a:pt x="629" y="316"/>
                </a:lnTo>
                <a:lnTo>
                  <a:pt x="523" y="263"/>
                </a:lnTo>
                <a:close/>
                <a:moveTo>
                  <a:pt x="349" y="176"/>
                </a:moveTo>
                <a:lnTo>
                  <a:pt x="366" y="141"/>
                </a:lnTo>
                <a:lnTo>
                  <a:pt x="472" y="194"/>
                </a:lnTo>
                <a:lnTo>
                  <a:pt x="455" y="229"/>
                </a:lnTo>
                <a:lnTo>
                  <a:pt x="349" y="176"/>
                </a:lnTo>
                <a:close/>
                <a:moveTo>
                  <a:pt x="174" y="89"/>
                </a:moveTo>
                <a:lnTo>
                  <a:pt x="192" y="55"/>
                </a:lnTo>
                <a:lnTo>
                  <a:pt x="298" y="107"/>
                </a:lnTo>
                <a:lnTo>
                  <a:pt x="280" y="142"/>
                </a:lnTo>
                <a:lnTo>
                  <a:pt x="174" y="89"/>
                </a:lnTo>
                <a:close/>
                <a:moveTo>
                  <a:pt x="13598" y="1056"/>
                </a:moveTo>
                <a:lnTo>
                  <a:pt x="13485" y="1074"/>
                </a:lnTo>
                <a:lnTo>
                  <a:pt x="13478" y="1036"/>
                </a:lnTo>
                <a:lnTo>
                  <a:pt x="13594" y="1017"/>
                </a:lnTo>
                <a:lnTo>
                  <a:pt x="13594" y="1015"/>
                </a:lnTo>
                <a:cubicBezTo>
                  <a:pt x="13594" y="885"/>
                  <a:pt x="13699" y="780"/>
                  <a:pt x="13829" y="780"/>
                </a:cubicBezTo>
                <a:cubicBezTo>
                  <a:pt x="13860" y="780"/>
                  <a:pt x="13889" y="786"/>
                  <a:pt x="13915" y="796"/>
                </a:cubicBezTo>
                <a:lnTo>
                  <a:pt x="13967" y="710"/>
                </a:lnTo>
                <a:lnTo>
                  <a:pt x="14001" y="730"/>
                </a:lnTo>
                <a:lnTo>
                  <a:pt x="13950" y="814"/>
                </a:lnTo>
                <a:cubicBezTo>
                  <a:pt x="14001" y="845"/>
                  <a:pt x="14040" y="894"/>
                  <a:pt x="14056" y="953"/>
                </a:cubicBezTo>
                <a:lnTo>
                  <a:pt x="14128" y="945"/>
                </a:lnTo>
                <a:lnTo>
                  <a:pt x="14132" y="984"/>
                </a:lnTo>
                <a:lnTo>
                  <a:pt x="14063" y="992"/>
                </a:lnTo>
                <a:cubicBezTo>
                  <a:pt x="14064" y="999"/>
                  <a:pt x="14064" y="1007"/>
                  <a:pt x="14064" y="1015"/>
                </a:cubicBezTo>
                <a:cubicBezTo>
                  <a:pt x="14064" y="1037"/>
                  <a:pt x="14061" y="1059"/>
                  <a:pt x="14055" y="1080"/>
                </a:cubicBezTo>
                <a:lnTo>
                  <a:pt x="14092" y="1095"/>
                </a:lnTo>
                <a:lnTo>
                  <a:pt x="14078" y="1131"/>
                </a:lnTo>
                <a:lnTo>
                  <a:pt x="14041" y="1116"/>
                </a:lnTo>
                <a:cubicBezTo>
                  <a:pt x="14003" y="1195"/>
                  <a:pt x="13923" y="1250"/>
                  <a:pt x="13829" y="1250"/>
                </a:cubicBezTo>
                <a:cubicBezTo>
                  <a:pt x="13713" y="1250"/>
                  <a:pt x="13617" y="1166"/>
                  <a:pt x="13598" y="1056"/>
                </a:cubicBezTo>
                <a:close/>
                <a:moveTo>
                  <a:pt x="13403" y="1048"/>
                </a:moveTo>
                <a:lnTo>
                  <a:pt x="13409" y="1086"/>
                </a:lnTo>
                <a:lnTo>
                  <a:pt x="13292" y="1105"/>
                </a:lnTo>
                <a:lnTo>
                  <a:pt x="13286" y="1067"/>
                </a:lnTo>
                <a:lnTo>
                  <a:pt x="13403" y="1048"/>
                </a:lnTo>
                <a:close/>
                <a:moveTo>
                  <a:pt x="13211" y="1079"/>
                </a:moveTo>
                <a:lnTo>
                  <a:pt x="13217" y="1118"/>
                </a:lnTo>
                <a:lnTo>
                  <a:pt x="13100" y="1137"/>
                </a:lnTo>
                <a:lnTo>
                  <a:pt x="13094" y="1099"/>
                </a:lnTo>
                <a:lnTo>
                  <a:pt x="13211" y="1079"/>
                </a:lnTo>
                <a:close/>
                <a:moveTo>
                  <a:pt x="13019" y="1111"/>
                </a:moveTo>
                <a:lnTo>
                  <a:pt x="13025" y="1149"/>
                </a:lnTo>
                <a:lnTo>
                  <a:pt x="12908" y="1168"/>
                </a:lnTo>
                <a:lnTo>
                  <a:pt x="12902" y="1130"/>
                </a:lnTo>
                <a:lnTo>
                  <a:pt x="13019" y="1111"/>
                </a:lnTo>
                <a:close/>
                <a:moveTo>
                  <a:pt x="12826" y="1142"/>
                </a:moveTo>
                <a:lnTo>
                  <a:pt x="12833" y="1180"/>
                </a:lnTo>
                <a:lnTo>
                  <a:pt x="12716" y="1199"/>
                </a:lnTo>
                <a:lnTo>
                  <a:pt x="12709" y="1161"/>
                </a:lnTo>
                <a:lnTo>
                  <a:pt x="12826" y="1142"/>
                </a:lnTo>
                <a:close/>
                <a:moveTo>
                  <a:pt x="12634" y="1173"/>
                </a:moveTo>
                <a:lnTo>
                  <a:pt x="12640" y="1212"/>
                </a:lnTo>
                <a:lnTo>
                  <a:pt x="12523" y="1231"/>
                </a:lnTo>
                <a:lnTo>
                  <a:pt x="12517" y="1193"/>
                </a:lnTo>
                <a:lnTo>
                  <a:pt x="12634" y="1173"/>
                </a:lnTo>
                <a:close/>
                <a:moveTo>
                  <a:pt x="12442" y="1205"/>
                </a:moveTo>
                <a:lnTo>
                  <a:pt x="12448" y="1243"/>
                </a:lnTo>
                <a:lnTo>
                  <a:pt x="12331" y="1262"/>
                </a:lnTo>
                <a:lnTo>
                  <a:pt x="12325" y="1224"/>
                </a:lnTo>
                <a:lnTo>
                  <a:pt x="12442" y="1205"/>
                </a:lnTo>
                <a:close/>
                <a:moveTo>
                  <a:pt x="12250" y="1236"/>
                </a:moveTo>
                <a:lnTo>
                  <a:pt x="12256" y="1274"/>
                </a:lnTo>
                <a:lnTo>
                  <a:pt x="12139" y="1293"/>
                </a:lnTo>
                <a:lnTo>
                  <a:pt x="12132" y="1255"/>
                </a:lnTo>
                <a:lnTo>
                  <a:pt x="12250" y="1236"/>
                </a:lnTo>
                <a:close/>
                <a:moveTo>
                  <a:pt x="12057" y="1267"/>
                </a:moveTo>
                <a:lnTo>
                  <a:pt x="12063" y="1306"/>
                </a:lnTo>
                <a:lnTo>
                  <a:pt x="11946" y="1325"/>
                </a:lnTo>
                <a:lnTo>
                  <a:pt x="11940" y="1287"/>
                </a:lnTo>
                <a:lnTo>
                  <a:pt x="12057" y="1267"/>
                </a:lnTo>
                <a:close/>
                <a:moveTo>
                  <a:pt x="11865" y="1299"/>
                </a:moveTo>
                <a:lnTo>
                  <a:pt x="11871" y="1337"/>
                </a:lnTo>
                <a:lnTo>
                  <a:pt x="11754" y="1356"/>
                </a:lnTo>
                <a:lnTo>
                  <a:pt x="11748" y="1318"/>
                </a:lnTo>
                <a:lnTo>
                  <a:pt x="11865" y="1299"/>
                </a:lnTo>
                <a:close/>
                <a:moveTo>
                  <a:pt x="11673" y="1330"/>
                </a:moveTo>
                <a:lnTo>
                  <a:pt x="11679" y="1368"/>
                </a:lnTo>
                <a:lnTo>
                  <a:pt x="11562" y="1387"/>
                </a:lnTo>
                <a:lnTo>
                  <a:pt x="11556" y="1349"/>
                </a:lnTo>
                <a:lnTo>
                  <a:pt x="11673" y="1330"/>
                </a:lnTo>
                <a:close/>
                <a:moveTo>
                  <a:pt x="11480" y="1361"/>
                </a:moveTo>
                <a:lnTo>
                  <a:pt x="11487" y="1400"/>
                </a:lnTo>
                <a:lnTo>
                  <a:pt x="11370" y="1419"/>
                </a:lnTo>
                <a:lnTo>
                  <a:pt x="11363" y="1380"/>
                </a:lnTo>
                <a:lnTo>
                  <a:pt x="11480" y="1361"/>
                </a:lnTo>
                <a:close/>
                <a:moveTo>
                  <a:pt x="11288" y="1393"/>
                </a:moveTo>
                <a:lnTo>
                  <a:pt x="11294" y="1431"/>
                </a:lnTo>
                <a:lnTo>
                  <a:pt x="11177" y="1450"/>
                </a:lnTo>
                <a:lnTo>
                  <a:pt x="11171" y="1412"/>
                </a:lnTo>
                <a:lnTo>
                  <a:pt x="11288" y="1393"/>
                </a:lnTo>
                <a:close/>
                <a:moveTo>
                  <a:pt x="11096" y="1424"/>
                </a:moveTo>
                <a:lnTo>
                  <a:pt x="11102" y="1462"/>
                </a:lnTo>
                <a:lnTo>
                  <a:pt x="10985" y="1481"/>
                </a:lnTo>
                <a:lnTo>
                  <a:pt x="10979" y="1443"/>
                </a:lnTo>
                <a:lnTo>
                  <a:pt x="11096" y="1424"/>
                </a:lnTo>
                <a:close/>
                <a:moveTo>
                  <a:pt x="10904" y="1455"/>
                </a:moveTo>
                <a:lnTo>
                  <a:pt x="10910" y="1494"/>
                </a:lnTo>
                <a:lnTo>
                  <a:pt x="10793" y="1513"/>
                </a:lnTo>
                <a:lnTo>
                  <a:pt x="10787" y="1474"/>
                </a:lnTo>
                <a:lnTo>
                  <a:pt x="10904" y="1455"/>
                </a:lnTo>
                <a:close/>
                <a:moveTo>
                  <a:pt x="10711" y="1487"/>
                </a:moveTo>
                <a:lnTo>
                  <a:pt x="10718" y="1525"/>
                </a:lnTo>
                <a:lnTo>
                  <a:pt x="10600" y="1544"/>
                </a:lnTo>
                <a:lnTo>
                  <a:pt x="10594" y="1506"/>
                </a:lnTo>
                <a:lnTo>
                  <a:pt x="10711" y="1487"/>
                </a:lnTo>
                <a:close/>
                <a:moveTo>
                  <a:pt x="10519" y="1518"/>
                </a:moveTo>
                <a:lnTo>
                  <a:pt x="10525" y="1556"/>
                </a:lnTo>
                <a:lnTo>
                  <a:pt x="10408" y="1575"/>
                </a:lnTo>
                <a:lnTo>
                  <a:pt x="10402" y="1537"/>
                </a:lnTo>
                <a:lnTo>
                  <a:pt x="10519" y="1518"/>
                </a:lnTo>
                <a:close/>
                <a:moveTo>
                  <a:pt x="10327" y="1549"/>
                </a:moveTo>
                <a:lnTo>
                  <a:pt x="10333" y="1588"/>
                </a:lnTo>
                <a:lnTo>
                  <a:pt x="10216" y="1607"/>
                </a:lnTo>
                <a:lnTo>
                  <a:pt x="10210" y="1568"/>
                </a:lnTo>
                <a:lnTo>
                  <a:pt x="10327" y="1549"/>
                </a:lnTo>
                <a:close/>
                <a:moveTo>
                  <a:pt x="10134" y="1581"/>
                </a:moveTo>
                <a:lnTo>
                  <a:pt x="10141" y="1619"/>
                </a:lnTo>
                <a:lnTo>
                  <a:pt x="10024" y="1638"/>
                </a:lnTo>
                <a:lnTo>
                  <a:pt x="10017" y="1600"/>
                </a:lnTo>
                <a:lnTo>
                  <a:pt x="10134" y="1581"/>
                </a:lnTo>
                <a:close/>
                <a:moveTo>
                  <a:pt x="9942" y="1612"/>
                </a:moveTo>
                <a:lnTo>
                  <a:pt x="9948" y="1650"/>
                </a:lnTo>
                <a:lnTo>
                  <a:pt x="9831" y="1669"/>
                </a:lnTo>
                <a:lnTo>
                  <a:pt x="9825" y="1631"/>
                </a:lnTo>
                <a:lnTo>
                  <a:pt x="9942" y="1612"/>
                </a:lnTo>
                <a:close/>
                <a:moveTo>
                  <a:pt x="9750" y="1643"/>
                </a:moveTo>
                <a:lnTo>
                  <a:pt x="9756" y="1682"/>
                </a:lnTo>
                <a:lnTo>
                  <a:pt x="9639" y="1701"/>
                </a:lnTo>
                <a:lnTo>
                  <a:pt x="9633" y="1662"/>
                </a:lnTo>
                <a:lnTo>
                  <a:pt x="9750" y="1643"/>
                </a:lnTo>
                <a:close/>
                <a:moveTo>
                  <a:pt x="9558" y="1675"/>
                </a:moveTo>
                <a:lnTo>
                  <a:pt x="9564" y="1713"/>
                </a:lnTo>
                <a:lnTo>
                  <a:pt x="9447" y="1732"/>
                </a:lnTo>
                <a:lnTo>
                  <a:pt x="9441" y="1694"/>
                </a:lnTo>
                <a:lnTo>
                  <a:pt x="9558" y="1675"/>
                </a:lnTo>
                <a:close/>
                <a:moveTo>
                  <a:pt x="9365" y="1706"/>
                </a:moveTo>
                <a:lnTo>
                  <a:pt x="9372" y="1744"/>
                </a:lnTo>
                <a:lnTo>
                  <a:pt x="9255" y="1763"/>
                </a:lnTo>
                <a:lnTo>
                  <a:pt x="9248" y="1725"/>
                </a:lnTo>
                <a:lnTo>
                  <a:pt x="9365" y="1706"/>
                </a:lnTo>
                <a:close/>
                <a:moveTo>
                  <a:pt x="9173" y="1737"/>
                </a:moveTo>
                <a:lnTo>
                  <a:pt x="9179" y="1776"/>
                </a:lnTo>
                <a:lnTo>
                  <a:pt x="9062" y="1795"/>
                </a:lnTo>
                <a:lnTo>
                  <a:pt x="9056" y="1756"/>
                </a:lnTo>
                <a:lnTo>
                  <a:pt x="9173" y="1737"/>
                </a:lnTo>
                <a:close/>
                <a:moveTo>
                  <a:pt x="8981" y="1769"/>
                </a:moveTo>
                <a:lnTo>
                  <a:pt x="8987" y="1807"/>
                </a:lnTo>
                <a:lnTo>
                  <a:pt x="8870" y="1826"/>
                </a:lnTo>
                <a:lnTo>
                  <a:pt x="8864" y="1788"/>
                </a:lnTo>
                <a:lnTo>
                  <a:pt x="8981" y="1769"/>
                </a:lnTo>
                <a:close/>
                <a:moveTo>
                  <a:pt x="8788" y="1800"/>
                </a:moveTo>
                <a:lnTo>
                  <a:pt x="8795" y="1838"/>
                </a:lnTo>
                <a:lnTo>
                  <a:pt x="8678" y="1857"/>
                </a:lnTo>
                <a:lnTo>
                  <a:pt x="8671" y="1819"/>
                </a:lnTo>
                <a:lnTo>
                  <a:pt x="8788" y="1800"/>
                </a:lnTo>
                <a:close/>
                <a:moveTo>
                  <a:pt x="8596" y="1831"/>
                </a:moveTo>
                <a:lnTo>
                  <a:pt x="8602" y="1870"/>
                </a:lnTo>
                <a:lnTo>
                  <a:pt x="8485" y="1889"/>
                </a:lnTo>
                <a:lnTo>
                  <a:pt x="8479" y="1850"/>
                </a:lnTo>
                <a:lnTo>
                  <a:pt x="8596" y="1831"/>
                </a:lnTo>
                <a:close/>
                <a:moveTo>
                  <a:pt x="8404" y="1863"/>
                </a:moveTo>
                <a:lnTo>
                  <a:pt x="8410" y="1901"/>
                </a:lnTo>
                <a:lnTo>
                  <a:pt x="8293" y="1920"/>
                </a:lnTo>
                <a:lnTo>
                  <a:pt x="8287" y="1882"/>
                </a:lnTo>
                <a:lnTo>
                  <a:pt x="8404" y="1863"/>
                </a:lnTo>
                <a:close/>
                <a:moveTo>
                  <a:pt x="8212" y="1894"/>
                </a:moveTo>
                <a:lnTo>
                  <a:pt x="8218" y="1932"/>
                </a:lnTo>
                <a:lnTo>
                  <a:pt x="8101" y="1951"/>
                </a:lnTo>
                <a:lnTo>
                  <a:pt x="8095" y="1913"/>
                </a:lnTo>
                <a:lnTo>
                  <a:pt x="8212" y="1894"/>
                </a:lnTo>
                <a:close/>
                <a:moveTo>
                  <a:pt x="8019" y="1925"/>
                </a:moveTo>
                <a:lnTo>
                  <a:pt x="8026" y="1964"/>
                </a:lnTo>
                <a:lnTo>
                  <a:pt x="7909" y="1983"/>
                </a:lnTo>
                <a:lnTo>
                  <a:pt x="7902" y="1944"/>
                </a:lnTo>
                <a:lnTo>
                  <a:pt x="8019" y="1925"/>
                </a:lnTo>
                <a:close/>
                <a:moveTo>
                  <a:pt x="7827" y="1957"/>
                </a:moveTo>
                <a:lnTo>
                  <a:pt x="7833" y="1995"/>
                </a:lnTo>
                <a:lnTo>
                  <a:pt x="7716" y="2014"/>
                </a:lnTo>
                <a:lnTo>
                  <a:pt x="7710" y="1976"/>
                </a:lnTo>
                <a:lnTo>
                  <a:pt x="7827" y="1957"/>
                </a:lnTo>
                <a:close/>
                <a:moveTo>
                  <a:pt x="7635" y="1988"/>
                </a:moveTo>
                <a:lnTo>
                  <a:pt x="7641" y="2026"/>
                </a:lnTo>
                <a:lnTo>
                  <a:pt x="7524" y="2045"/>
                </a:lnTo>
                <a:lnTo>
                  <a:pt x="7518" y="2007"/>
                </a:lnTo>
                <a:lnTo>
                  <a:pt x="7635" y="1988"/>
                </a:lnTo>
                <a:close/>
                <a:moveTo>
                  <a:pt x="7443" y="2019"/>
                </a:moveTo>
                <a:lnTo>
                  <a:pt x="7449" y="2057"/>
                </a:lnTo>
                <a:lnTo>
                  <a:pt x="7332" y="2077"/>
                </a:lnTo>
                <a:lnTo>
                  <a:pt x="7325" y="2038"/>
                </a:lnTo>
                <a:lnTo>
                  <a:pt x="7443" y="2019"/>
                </a:lnTo>
                <a:close/>
                <a:moveTo>
                  <a:pt x="7250" y="2050"/>
                </a:moveTo>
                <a:lnTo>
                  <a:pt x="7256" y="2089"/>
                </a:lnTo>
                <a:lnTo>
                  <a:pt x="7139" y="2108"/>
                </a:lnTo>
                <a:lnTo>
                  <a:pt x="7133" y="2070"/>
                </a:lnTo>
                <a:lnTo>
                  <a:pt x="7250" y="2050"/>
                </a:lnTo>
                <a:close/>
                <a:moveTo>
                  <a:pt x="7058" y="2082"/>
                </a:moveTo>
                <a:lnTo>
                  <a:pt x="7064" y="2120"/>
                </a:lnTo>
                <a:lnTo>
                  <a:pt x="6947" y="2139"/>
                </a:lnTo>
                <a:lnTo>
                  <a:pt x="6941" y="2101"/>
                </a:lnTo>
                <a:lnTo>
                  <a:pt x="7058" y="2082"/>
                </a:lnTo>
                <a:close/>
                <a:moveTo>
                  <a:pt x="6866" y="2113"/>
                </a:moveTo>
                <a:lnTo>
                  <a:pt x="6872" y="2151"/>
                </a:lnTo>
                <a:lnTo>
                  <a:pt x="6755" y="2170"/>
                </a:lnTo>
                <a:lnTo>
                  <a:pt x="6749" y="2132"/>
                </a:lnTo>
                <a:lnTo>
                  <a:pt x="6866" y="2113"/>
                </a:lnTo>
                <a:close/>
                <a:moveTo>
                  <a:pt x="6673" y="2144"/>
                </a:moveTo>
                <a:lnTo>
                  <a:pt x="6680" y="2183"/>
                </a:lnTo>
                <a:lnTo>
                  <a:pt x="6563" y="2202"/>
                </a:lnTo>
                <a:lnTo>
                  <a:pt x="6556" y="2163"/>
                </a:lnTo>
                <a:lnTo>
                  <a:pt x="6673" y="2144"/>
                </a:lnTo>
                <a:close/>
                <a:moveTo>
                  <a:pt x="6481" y="2176"/>
                </a:moveTo>
                <a:lnTo>
                  <a:pt x="6487" y="2214"/>
                </a:lnTo>
                <a:lnTo>
                  <a:pt x="6370" y="2233"/>
                </a:lnTo>
                <a:lnTo>
                  <a:pt x="6364" y="2195"/>
                </a:lnTo>
                <a:lnTo>
                  <a:pt x="6481" y="2176"/>
                </a:lnTo>
                <a:close/>
                <a:moveTo>
                  <a:pt x="6289" y="2207"/>
                </a:moveTo>
                <a:lnTo>
                  <a:pt x="6295" y="2245"/>
                </a:lnTo>
                <a:lnTo>
                  <a:pt x="6178" y="2264"/>
                </a:lnTo>
                <a:lnTo>
                  <a:pt x="6172" y="2226"/>
                </a:lnTo>
                <a:lnTo>
                  <a:pt x="6289" y="2207"/>
                </a:lnTo>
                <a:close/>
                <a:moveTo>
                  <a:pt x="6097" y="2238"/>
                </a:moveTo>
                <a:lnTo>
                  <a:pt x="6103" y="2277"/>
                </a:lnTo>
                <a:lnTo>
                  <a:pt x="5986" y="2296"/>
                </a:lnTo>
                <a:lnTo>
                  <a:pt x="5980" y="2257"/>
                </a:lnTo>
                <a:lnTo>
                  <a:pt x="6097" y="2238"/>
                </a:lnTo>
                <a:close/>
                <a:moveTo>
                  <a:pt x="5904" y="2270"/>
                </a:moveTo>
                <a:lnTo>
                  <a:pt x="5911" y="2308"/>
                </a:lnTo>
                <a:lnTo>
                  <a:pt x="5794" y="2327"/>
                </a:lnTo>
                <a:lnTo>
                  <a:pt x="5787" y="2289"/>
                </a:lnTo>
                <a:lnTo>
                  <a:pt x="5904" y="2270"/>
                </a:lnTo>
                <a:close/>
                <a:moveTo>
                  <a:pt x="5712" y="2301"/>
                </a:moveTo>
                <a:lnTo>
                  <a:pt x="5718" y="2339"/>
                </a:lnTo>
                <a:lnTo>
                  <a:pt x="5601" y="2358"/>
                </a:lnTo>
                <a:lnTo>
                  <a:pt x="5595" y="2320"/>
                </a:lnTo>
                <a:lnTo>
                  <a:pt x="5712" y="2301"/>
                </a:lnTo>
                <a:close/>
                <a:moveTo>
                  <a:pt x="5520" y="2332"/>
                </a:moveTo>
                <a:lnTo>
                  <a:pt x="5526" y="2371"/>
                </a:lnTo>
                <a:lnTo>
                  <a:pt x="5409" y="2390"/>
                </a:lnTo>
                <a:lnTo>
                  <a:pt x="5403" y="2351"/>
                </a:lnTo>
                <a:lnTo>
                  <a:pt x="5520" y="2332"/>
                </a:lnTo>
                <a:close/>
                <a:moveTo>
                  <a:pt x="5328" y="2364"/>
                </a:moveTo>
                <a:lnTo>
                  <a:pt x="5334" y="2402"/>
                </a:lnTo>
                <a:lnTo>
                  <a:pt x="5217" y="2421"/>
                </a:lnTo>
                <a:lnTo>
                  <a:pt x="5211" y="2383"/>
                </a:lnTo>
                <a:lnTo>
                  <a:pt x="5328" y="2364"/>
                </a:lnTo>
                <a:close/>
                <a:moveTo>
                  <a:pt x="5135" y="2395"/>
                </a:moveTo>
                <a:lnTo>
                  <a:pt x="5142" y="2433"/>
                </a:lnTo>
                <a:lnTo>
                  <a:pt x="5024" y="2452"/>
                </a:lnTo>
                <a:lnTo>
                  <a:pt x="5018" y="2414"/>
                </a:lnTo>
                <a:lnTo>
                  <a:pt x="5135" y="2395"/>
                </a:lnTo>
                <a:close/>
                <a:moveTo>
                  <a:pt x="4943" y="2426"/>
                </a:moveTo>
                <a:lnTo>
                  <a:pt x="4949" y="2465"/>
                </a:lnTo>
                <a:lnTo>
                  <a:pt x="4832" y="2484"/>
                </a:lnTo>
                <a:lnTo>
                  <a:pt x="4826" y="2445"/>
                </a:lnTo>
                <a:lnTo>
                  <a:pt x="4943" y="2426"/>
                </a:lnTo>
                <a:close/>
                <a:moveTo>
                  <a:pt x="4751" y="2458"/>
                </a:moveTo>
                <a:lnTo>
                  <a:pt x="4757" y="2496"/>
                </a:lnTo>
                <a:lnTo>
                  <a:pt x="4640" y="2515"/>
                </a:lnTo>
                <a:lnTo>
                  <a:pt x="4634" y="2477"/>
                </a:lnTo>
                <a:lnTo>
                  <a:pt x="4751" y="2458"/>
                </a:lnTo>
                <a:close/>
                <a:moveTo>
                  <a:pt x="4558" y="2489"/>
                </a:moveTo>
                <a:lnTo>
                  <a:pt x="4565" y="2527"/>
                </a:lnTo>
                <a:lnTo>
                  <a:pt x="4488" y="2540"/>
                </a:lnTo>
                <a:cubicBezTo>
                  <a:pt x="4489" y="2546"/>
                  <a:pt x="4489" y="2553"/>
                  <a:pt x="4489" y="2560"/>
                </a:cubicBezTo>
                <a:cubicBezTo>
                  <a:pt x="4489" y="2690"/>
                  <a:pt x="4384" y="2795"/>
                  <a:pt x="4254" y="2795"/>
                </a:cubicBezTo>
                <a:cubicBezTo>
                  <a:pt x="4124" y="2795"/>
                  <a:pt x="4019" y="2690"/>
                  <a:pt x="4019" y="2560"/>
                </a:cubicBezTo>
                <a:cubicBezTo>
                  <a:pt x="4019" y="2495"/>
                  <a:pt x="4045" y="2436"/>
                  <a:pt x="4088" y="2393"/>
                </a:cubicBezTo>
                <a:lnTo>
                  <a:pt x="4026" y="2333"/>
                </a:lnTo>
                <a:lnTo>
                  <a:pt x="4053" y="2305"/>
                </a:lnTo>
                <a:lnTo>
                  <a:pt x="4118" y="2368"/>
                </a:lnTo>
                <a:cubicBezTo>
                  <a:pt x="4156" y="2341"/>
                  <a:pt x="4203" y="2325"/>
                  <a:pt x="4254" y="2325"/>
                </a:cubicBezTo>
                <a:cubicBezTo>
                  <a:pt x="4364" y="2325"/>
                  <a:pt x="4456" y="2400"/>
                  <a:pt x="4482" y="2501"/>
                </a:cubicBezTo>
                <a:lnTo>
                  <a:pt x="4558" y="2489"/>
                </a:lnTo>
                <a:close/>
                <a:moveTo>
                  <a:pt x="4890" y="0"/>
                </a:moveTo>
                <a:lnTo>
                  <a:pt x="4840" y="0"/>
                </a:lnTo>
                <a:lnTo>
                  <a:pt x="4781" y="58"/>
                </a:lnTo>
                <a:lnTo>
                  <a:pt x="4808" y="86"/>
                </a:lnTo>
                <a:lnTo>
                  <a:pt x="4893" y="3"/>
                </a:lnTo>
                <a:lnTo>
                  <a:pt x="4890" y="0"/>
                </a:lnTo>
                <a:close/>
                <a:moveTo>
                  <a:pt x="3464" y="1327"/>
                </a:moveTo>
                <a:lnTo>
                  <a:pt x="3491" y="1355"/>
                </a:lnTo>
                <a:lnTo>
                  <a:pt x="3431" y="1413"/>
                </a:lnTo>
                <a:cubicBezTo>
                  <a:pt x="3496" y="1454"/>
                  <a:pt x="3540" y="1528"/>
                  <a:pt x="3540" y="1611"/>
                </a:cubicBezTo>
                <a:cubicBezTo>
                  <a:pt x="3540" y="1740"/>
                  <a:pt x="3434" y="1846"/>
                  <a:pt x="3305" y="1846"/>
                </a:cubicBezTo>
                <a:cubicBezTo>
                  <a:pt x="3175" y="1846"/>
                  <a:pt x="3070" y="1740"/>
                  <a:pt x="3070" y="1611"/>
                </a:cubicBezTo>
                <a:cubicBezTo>
                  <a:pt x="3070" y="1481"/>
                  <a:pt x="3175" y="1376"/>
                  <a:pt x="3305" y="1376"/>
                </a:cubicBezTo>
                <a:cubicBezTo>
                  <a:pt x="3337" y="1376"/>
                  <a:pt x="3367" y="1382"/>
                  <a:pt x="3395" y="1394"/>
                </a:cubicBezTo>
                <a:lnTo>
                  <a:pt x="3464" y="1327"/>
                </a:lnTo>
                <a:close/>
                <a:moveTo>
                  <a:pt x="3604" y="1192"/>
                </a:moveTo>
                <a:lnTo>
                  <a:pt x="3631" y="1220"/>
                </a:lnTo>
                <a:lnTo>
                  <a:pt x="3546" y="1302"/>
                </a:lnTo>
                <a:lnTo>
                  <a:pt x="3519" y="1274"/>
                </a:lnTo>
                <a:lnTo>
                  <a:pt x="3604" y="1192"/>
                </a:lnTo>
                <a:close/>
                <a:moveTo>
                  <a:pt x="3745" y="1057"/>
                </a:moveTo>
                <a:lnTo>
                  <a:pt x="3772" y="1085"/>
                </a:lnTo>
                <a:lnTo>
                  <a:pt x="3686" y="1167"/>
                </a:lnTo>
                <a:lnTo>
                  <a:pt x="3659" y="1139"/>
                </a:lnTo>
                <a:lnTo>
                  <a:pt x="3745" y="1057"/>
                </a:lnTo>
                <a:close/>
                <a:moveTo>
                  <a:pt x="3885" y="921"/>
                </a:moveTo>
                <a:lnTo>
                  <a:pt x="3912" y="949"/>
                </a:lnTo>
                <a:lnTo>
                  <a:pt x="3826" y="1032"/>
                </a:lnTo>
                <a:lnTo>
                  <a:pt x="3799" y="1004"/>
                </a:lnTo>
                <a:lnTo>
                  <a:pt x="3885" y="921"/>
                </a:lnTo>
                <a:close/>
                <a:moveTo>
                  <a:pt x="4025" y="786"/>
                </a:moveTo>
                <a:lnTo>
                  <a:pt x="4052" y="814"/>
                </a:lnTo>
                <a:lnTo>
                  <a:pt x="3967" y="897"/>
                </a:lnTo>
                <a:lnTo>
                  <a:pt x="3940" y="869"/>
                </a:lnTo>
                <a:lnTo>
                  <a:pt x="4025" y="786"/>
                </a:lnTo>
                <a:close/>
                <a:moveTo>
                  <a:pt x="4165" y="651"/>
                </a:moveTo>
                <a:lnTo>
                  <a:pt x="4192" y="679"/>
                </a:lnTo>
                <a:lnTo>
                  <a:pt x="4107" y="761"/>
                </a:lnTo>
                <a:lnTo>
                  <a:pt x="4080" y="733"/>
                </a:lnTo>
                <a:lnTo>
                  <a:pt x="4165" y="651"/>
                </a:lnTo>
                <a:close/>
                <a:moveTo>
                  <a:pt x="4305" y="516"/>
                </a:moveTo>
                <a:lnTo>
                  <a:pt x="4332" y="544"/>
                </a:lnTo>
                <a:lnTo>
                  <a:pt x="4247" y="626"/>
                </a:lnTo>
                <a:lnTo>
                  <a:pt x="4220" y="598"/>
                </a:lnTo>
                <a:lnTo>
                  <a:pt x="4305" y="516"/>
                </a:lnTo>
                <a:close/>
                <a:moveTo>
                  <a:pt x="4445" y="381"/>
                </a:moveTo>
                <a:lnTo>
                  <a:pt x="4472" y="409"/>
                </a:lnTo>
                <a:lnTo>
                  <a:pt x="4387" y="491"/>
                </a:lnTo>
                <a:lnTo>
                  <a:pt x="4360" y="463"/>
                </a:lnTo>
                <a:lnTo>
                  <a:pt x="4445" y="381"/>
                </a:lnTo>
                <a:close/>
                <a:moveTo>
                  <a:pt x="4586" y="246"/>
                </a:moveTo>
                <a:lnTo>
                  <a:pt x="4613" y="274"/>
                </a:lnTo>
                <a:lnTo>
                  <a:pt x="4527" y="356"/>
                </a:lnTo>
                <a:lnTo>
                  <a:pt x="4500" y="328"/>
                </a:lnTo>
                <a:lnTo>
                  <a:pt x="4586" y="246"/>
                </a:lnTo>
                <a:close/>
                <a:moveTo>
                  <a:pt x="4726" y="111"/>
                </a:moveTo>
                <a:lnTo>
                  <a:pt x="4753" y="138"/>
                </a:lnTo>
                <a:lnTo>
                  <a:pt x="4667" y="221"/>
                </a:lnTo>
                <a:lnTo>
                  <a:pt x="4640" y="193"/>
                </a:lnTo>
                <a:lnTo>
                  <a:pt x="4726" y="111"/>
                </a:lnTo>
                <a:close/>
                <a:moveTo>
                  <a:pt x="3490" y="1815"/>
                </a:moveTo>
                <a:lnTo>
                  <a:pt x="3517" y="1787"/>
                </a:lnTo>
                <a:lnTo>
                  <a:pt x="3596" y="1864"/>
                </a:lnTo>
                <a:lnTo>
                  <a:pt x="3569" y="1891"/>
                </a:lnTo>
                <a:lnTo>
                  <a:pt x="3490" y="1815"/>
                </a:lnTo>
                <a:close/>
                <a:moveTo>
                  <a:pt x="3624" y="1944"/>
                </a:moveTo>
                <a:lnTo>
                  <a:pt x="3651" y="1917"/>
                </a:lnTo>
                <a:lnTo>
                  <a:pt x="3730" y="1993"/>
                </a:lnTo>
                <a:lnTo>
                  <a:pt x="3703" y="2021"/>
                </a:lnTo>
                <a:lnTo>
                  <a:pt x="3624" y="1944"/>
                </a:lnTo>
                <a:close/>
                <a:moveTo>
                  <a:pt x="3758" y="2074"/>
                </a:moveTo>
                <a:lnTo>
                  <a:pt x="3785" y="2046"/>
                </a:lnTo>
                <a:lnTo>
                  <a:pt x="3864" y="2123"/>
                </a:lnTo>
                <a:lnTo>
                  <a:pt x="3837" y="2150"/>
                </a:lnTo>
                <a:lnTo>
                  <a:pt x="3758" y="2074"/>
                </a:lnTo>
                <a:close/>
                <a:moveTo>
                  <a:pt x="3892" y="2203"/>
                </a:moveTo>
                <a:lnTo>
                  <a:pt x="3919" y="2176"/>
                </a:lnTo>
                <a:lnTo>
                  <a:pt x="3998" y="2252"/>
                </a:lnTo>
                <a:lnTo>
                  <a:pt x="3971" y="2280"/>
                </a:lnTo>
                <a:lnTo>
                  <a:pt x="3892" y="2203"/>
                </a:lnTo>
                <a:close/>
                <a:moveTo>
                  <a:pt x="22519" y="14602"/>
                </a:moveTo>
                <a:lnTo>
                  <a:pt x="22519" y="14542"/>
                </a:lnTo>
                <a:lnTo>
                  <a:pt x="22515" y="14539"/>
                </a:lnTo>
                <a:lnTo>
                  <a:pt x="22449" y="14637"/>
                </a:lnTo>
                <a:lnTo>
                  <a:pt x="22481" y="14659"/>
                </a:lnTo>
                <a:lnTo>
                  <a:pt x="22519" y="14602"/>
                </a:lnTo>
                <a:close/>
                <a:moveTo>
                  <a:pt x="21428" y="16154"/>
                </a:moveTo>
                <a:lnTo>
                  <a:pt x="21460" y="16176"/>
                </a:lnTo>
                <a:lnTo>
                  <a:pt x="21404" y="16259"/>
                </a:lnTo>
                <a:cubicBezTo>
                  <a:pt x="21452" y="16302"/>
                  <a:pt x="21483" y="16365"/>
                  <a:pt x="21483" y="16435"/>
                </a:cubicBezTo>
                <a:cubicBezTo>
                  <a:pt x="21483" y="16452"/>
                  <a:pt x="21481" y="16469"/>
                  <a:pt x="21478" y="16486"/>
                </a:cubicBezTo>
                <a:lnTo>
                  <a:pt x="21565" y="16519"/>
                </a:lnTo>
                <a:lnTo>
                  <a:pt x="21551" y="16556"/>
                </a:lnTo>
                <a:lnTo>
                  <a:pt x="21466" y="16523"/>
                </a:lnTo>
                <a:cubicBezTo>
                  <a:pt x="21431" y="16609"/>
                  <a:pt x="21347" y="16670"/>
                  <a:pt x="21248" y="16670"/>
                </a:cubicBezTo>
                <a:cubicBezTo>
                  <a:pt x="21193" y="16670"/>
                  <a:pt x="21143" y="16651"/>
                  <a:pt x="21103" y="16620"/>
                </a:cubicBezTo>
                <a:lnTo>
                  <a:pt x="21062" y="16661"/>
                </a:lnTo>
                <a:lnTo>
                  <a:pt x="21035" y="16634"/>
                </a:lnTo>
                <a:lnTo>
                  <a:pt x="21075" y="16593"/>
                </a:lnTo>
                <a:cubicBezTo>
                  <a:pt x="21057" y="16575"/>
                  <a:pt x="21043" y="16553"/>
                  <a:pt x="21033" y="16529"/>
                </a:cubicBezTo>
                <a:lnTo>
                  <a:pt x="21000" y="16541"/>
                </a:lnTo>
                <a:lnTo>
                  <a:pt x="20987" y="16504"/>
                </a:lnTo>
                <a:lnTo>
                  <a:pt x="21020" y="16492"/>
                </a:lnTo>
                <a:cubicBezTo>
                  <a:pt x="21016" y="16474"/>
                  <a:pt x="21013" y="16455"/>
                  <a:pt x="21013" y="16435"/>
                </a:cubicBezTo>
                <a:cubicBezTo>
                  <a:pt x="21013" y="16305"/>
                  <a:pt x="21118" y="16200"/>
                  <a:pt x="21248" y="16200"/>
                </a:cubicBezTo>
                <a:cubicBezTo>
                  <a:pt x="21294" y="16200"/>
                  <a:pt x="21337" y="16213"/>
                  <a:pt x="21373" y="16236"/>
                </a:cubicBezTo>
                <a:lnTo>
                  <a:pt x="21428" y="16154"/>
                </a:lnTo>
                <a:close/>
                <a:moveTo>
                  <a:pt x="21536" y="15993"/>
                </a:moveTo>
                <a:lnTo>
                  <a:pt x="21569" y="16014"/>
                </a:lnTo>
                <a:lnTo>
                  <a:pt x="21502" y="16113"/>
                </a:lnTo>
                <a:lnTo>
                  <a:pt x="21470" y="16091"/>
                </a:lnTo>
                <a:lnTo>
                  <a:pt x="21536" y="15993"/>
                </a:lnTo>
                <a:close/>
                <a:moveTo>
                  <a:pt x="21645" y="15831"/>
                </a:moveTo>
                <a:lnTo>
                  <a:pt x="21677" y="15853"/>
                </a:lnTo>
                <a:lnTo>
                  <a:pt x="21611" y="15951"/>
                </a:lnTo>
                <a:lnTo>
                  <a:pt x="21579" y="15930"/>
                </a:lnTo>
                <a:lnTo>
                  <a:pt x="21645" y="15831"/>
                </a:lnTo>
                <a:close/>
                <a:moveTo>
                  <a:pt x="21754" y="15670"/>
                </a:moveTo>
                <a:lnTo>
                  <a:pt x="21786" y="15691"/>
                </a:lnTo>
                <a:lnTo>
                  <a:pt x="21720" y="15790"/>
                </a:lnTo>
                <a:lnTo>
                  <a:pt x="21688" y="15768"/>
                </a:lnTo>
                <a:lnTo>
                  <a:pt x="21754" y="15670"/>
                </a:lnTo>
                <a:close/>
                <a:moveTo>
                  <a:pt x="21863" y="15508"/>
                </a:moveTo>
                <a:lnTo>
                  <a:pt x="21895" y="15530"/>
                </a:lnTo>
                <a:lnTo>
                  <a:pt x="21829" y="15628"/>
                </a:lnTo>
                <a:lnTo>
                  <a:pt x="21796" y="15606"/>
                </a:lnTo>
                <a:lnTo>
                  <a:pt x="21863" y="15508"/>
                </a:lnTo>
                <a:close/>
                <a:moveTo>
                  <a:pt x="21971" y="15347"/>
                </a:moveTo>
                <a:lnTo>
                  <a:pt x="22003" y="15368"/>
                </a:lnTo>
                <a:lnTo>
                  <a:pt x="21937" y="15467"/>
                </a:lnTo>
                <a:lnTo>
                  <a:pt x="21905" y="15445"/>
                </a:lnTo>
                <a:lnTo>
                  <a:pt x="21971" y="15347"/>
                </a:lnTo>
                <a:close/>
                <a:moveTo>
                  <a:pt x="22080" y="15185"/>
                </a:moveTo>
                <a:lnTo>
                  <a:pt x="22112" y="15207"/>
                </a:lnTo>
                <a:lnTo>
                  <a:pt x="22046" y="15305"/>
                </a:lnTo>
                <a:lnTo>
                  <a:pt x="22014" y="15283"/>
                </a:lnTo>
                <a:lnTo>
                  <a:pt x="22080" y="15185"/>
                </a:lnTo>
                <a:close/>
                <a:moveTo>
                  <a:pt x="22189" y="15024"/>
                </a:moveTo>
                <a:lnTo>
                  <a:pt x="22221" y="15045"/>
                </a:lnTo>
                <a:lnTo>
                  <a:pt x="22155" y="15143"/>
                </a:lnTo>
                <a:lnTo>
                  <a:pt x="22122" y="15122"/>
                </a:lnTo>
                <a:lnTo>
                  <a:pt x="22189" y="15024"/>
                </a:lnTo>
                <a:close/>
                <a:moveTo>
                  <a:pt x="22297" y="14862"/>
                </a:moveTo>
                <a:lnTo>
                  <a:pt x="22330" y="14884"/>
                </a:lnTo>
                <a:lnTo>
                  <a:pt x="22263" y="14982"/>
                </a:lnTo>
                <a:lnTo>
                  <a:pt x="22231" y="14960"/>
                </a:lnTo>
                <a:lnTo>
                  <a:pt x="22297" y="14862"/>
                </a:lnTo>
                <a:close/>
                <a:moveTo>
                  <a:pt x="22406" y="14700"/>
                </a:moveTo>
                <a:lnTo>
                  <a:pt x="22438" y="14722"/>
                </a:lnTo>
                <a:lnTo>
                  <a:pt x="22372" y="14820"/>
                </a:lnTo>
                <a:lnTo>
                  <a:pt x="22340" y="14799"/>
                </a:lnTo>
                <a:lnTo>
                  <a:pt x="22406" y="14700"/>
                </a:lnTo>
                <a:close/>
                <a:moveTo>
                  <a:pt x="18640" y="19050"/>
                </a:moveTo>
                <a:lnTo>
                  <a:pt x="18662" y="19050"/>
                </a:lnTo>
                <a:lnTo>
                  <a:pt x="18651" y="19039"/>
                </a:lnTo>
                <a:lnTo>
                  <a:pt x="18640" y="19050"/>
                </a:lnTo>
                <a:close/>
                <a:moveTo>
                  <a:pt x="20925" y="16799"/>
                </a:moveTo>
                <a:lnTo>
                  <a:pt x="20898" y="16772"/>
                </a:lnTo>
                <a:lnTo>
                  <a:pt x="20981" y="16688"/>
                </a:lnTo>
                <a:lnTo>
                  <a:pt x="21009" y="16715"/>
                </a:lnTo>
                <a:lnTo>
                  <a:pt x="20925" y="16799"/>
                </a:lnTo>
                <a:close/>
                <a:moveTo>
                  <a:pt x="20788" y="16938"/>
                </a:moveTo>
                <a:lnTo>
                  <a:pt x="20760" y="16910"/>
                </a:lnTo>
                <a:lnTo>
                  <a:pt x="20844" y="16826"/>
                </a:lnTo>
                <a:lnTo>
                  <a:pt x="20871" y="16853"/>
                </a:lnTo>
                <a:lnTo>
                  <a:pt x="20788" y="16938"/>
                </a:lnTo>
                <a:close/>
                <a:moveTo>
                  <a:pt x="20651" y="17076"/>
                </a:moveTo>
                <a:lnTo>
                  <a:pt x="20623" y="17049"/>
                </a:lnTo>
                <a:lnTo>
                  <a:pt x="20707" y="16964"/>
                </a:lnTo>
                <a:lnTo>
                  <a:pt x="20734" y="16992"/>
                </a:lnTo>
                <a:lnTo>
                  <a:pt x="20651" y="17076"/>
                </a:lnTo>
                <a:close/>
                <a:moveTo>
                  <a:pt x="20514" y="17214"/>
                </a:moveTo>
                <a:lnTo>
                  <a:pt x="20486" y="17187"/>
                </a:lnTo>
                <a:lnTo>
                  <a:pt x="20570" y="17103"/>
                </a:lnTo>
                <a:lnTo>
                  <a:pt x="20597" y="17130"/>
                </a:lnTo>
                <a:lnTo>
                  <a:pt x="20514" y="17214"/>
                </a:lnTo>
                <a:close/>
                <a:moveTo>
                  <a:pt x="20377" y="17352"/>
                </a:moveTo>
                <a:lnTo>
                  <a:pt x="20349" y="17325"/>
                </a:lnTo>
                <a:lnTo>
                  <a:pt x="20433" y="17241"/>
                </a:lnTo>
                <a:lnTo>
                  <a:pt x="20460" y="17268"/>
                </a:lnTo>
                <a:lnTo>
                  <a:pt x="20377" y="17352"/>
                </a:lnTo>
                <a:close/>
                <a:moveTo>
                  <a:pt x="20240" y="17491"/>
                </a:moveTo>
                <a:lnTo>
                  <a:pt x="20212" y="17463"/>
                </a:lnTo>
                <a:lnTo>
                  <a:pt x="20296" y="17379"/>
                </a:lnTo>
                <a:lnTo>
                  <a:pt x="20323" y="17407"/>
                </a:lnTo>
                <a:lnTo>
                  <a:pt x="20240" y="17491"/>
                </a:lnTo>
                <a:close/>
                <a:moveTo>
                  <a:pt x="20103" y="17629"/>
                </a:moveTo>
                <a:lnTo>
                  <a:pt x="20075" y="17602"/>
                </a:lnTo>
                <a:lnTo>
                  <a:pt x="20159" y="17518"/>
                </a:lnTo>
                <a:lnTo>
                  <a:pt x="20186" y="17545"/>
                </a:lnTo>
                <a:lnTo>
                  <a:pt x="20103" y="17629"/>
                </a:lnTo>
                <a:close/>
                <a:moveTo>
                  <a:pt x="19966" y="17767"/>
                </a:moveTo>
                <a:lnTo>
                  <a:pt x="19938" y="17740"/>
                </a:lnTo>
                <a:lnTo>
                  <a:pt x="20021" y="17656"/>
                </a:lnTo>
                <a:lnTo>
                  <a:pt x="20049" y="17683"/>
                </a:lnTo>
                <a:lnTo>
                  <a:pt x="19966" y="17767"/>
                </a:lnTo>
                <a:close/>
                <a:moveTo>
                  <a:pt x="19828" y="17906"/>
                </a:moveTo>
                <a:lnTo>
                  <a:pt x="19801" y="17878"/>
                </a:lnTo>
                <a:lnTo>
                  <a:pt x="19884" y="17794"/>
                </a:lnTo>
                <a:lnTo>
                  <a:pt x="19912" y="17821"/>
                </a:lnTo>
                <a:lnTo>
                  <a:pt x="19828" y="17906"/>
                </a:lnTo>
                <a:close/>
                <a:moveTo>
                  <a:pt x="19691" y="18044"/>
                </a:moveTo>
                <a:lnTo>
                  <a:pt x="19664" y="18017"/>
                </a:lnTo>
                <a:lnTo>
                  <a:pt x="19747" y="17932"/>
                </a:lnTo>
                <a:lnTo>
                  <a:pt x="19775" y="17960"/>
                </a:lnTo>
                <a:lnTo>
                  <a:pt x="19691" y="18044"/>
                </a:lnTo>
                <a:close/>
                <a:moveTo>
                  <a:pt x="19554" y="18182"/>
                </a:moveTo>
                <a:lnTo>
                  <a:pt x="19527" y="18155"/>
                </a:lnTo>
                <a:lnTo>
                  <a:pt x="19610" y="18071"/>
                </a:lnTo>
                <a:lnTo>
                  <a:pt x="19638" y="18098"/>
                </a:lnTo>
                <a:lnTo>
                  <a:pt x="19554" y="18182"/>
                </a:lnTo>
                <a:close/>
                <a:moveTo>
                  <a:pt x="19417" y="18321"/>
                </a:moveTo>
                <a:lnTo>
                  <a:pt x="19390" y="18293"/>
                </a:lnTo>
                <a:lnTo>
                  <a:pt x="19473" y="18209"/>
                </a:lnTo>
                <a:lnTo>
                  <a:pt x="19501" y="18236"/>
                </a:lnTo>
                <a:lnTo>
                  <a:pt x="19417" y="18321"/>
                </a:lnTo>
                <a:close/>
                <a:moveTo>
                  <a:pt x="19280" y="18459"/>
                </a:moveTo>
                <a:lnTo>
                  <a:pt x="19253" y="18431"/>
                </a:lnTo>
                <a:lnTo>
                  <a:pt x="19336" y="18347"/>
                </a:lnTo>
                <a:lnTo>
                  <a:pt x="19364" y="18375"/>
                </a:lnTo>
                <a:lnTo>
                  <a:pt x="19280" y="18459"/>
                </a:lnTo>
                <a:close/>
                <a:moveTo>
                  <a:pt x="19143" y="18597"/>
                </a:moveTo>
                <a:lnTo>
                  <a:pt x="19116" y="18570"/>
                </a:lnTo>
                <a:lnTo>
                  <a:pt x="19199" y="18486"/>
                </a:lnTo>
                <a:lnTo>
                  <a:pt x="19227" y="18513"/>
                </a:lnTo>
                <a:lnTo>
                  <a:pt x="19143" y="18597"/>
                </a:lnTo>
                <a:close/>
                <a:moveTo>
                  <a:pt x="19006" y="18735"/>
                </a:moveTo>
                <a:lnTo>
                  <a:pt x="18978" y="18708"/>
                </a:lnTo>
                <a:lnTo>
                  <a:pt x="19062" y="18624"/>
                </a:lnTo>
                <a:lnTo>
                  <a:pt x="19089" y="18651"/>
                </a:lnTo>
                <a:lnTo>
                  <a:pt x="19006" y="18735"/>
                </a:lnTo>
                <a:close/>
                <a:moveTo>
                  <a:pt x="18869" y="18874"/>
                </a:moveTo>
                <a:lnTo>
                  <a:pt x="18841" y="18846"/>
                </a:lnTo>
                <a:lnTo>
                  <a:pt x="18925" y="18762"/>
                </a:lnTo>
                <a:lnTo>
                  <a:pt x="18952" y="18790"/>
                </a:lnTo>
                <a:lnTo>
                  <a:pt x="18869" y="18874"/>
                </a:lnTo>
                <a:close/>
                <a:moveTo>
                  <a:pt x="18732" y="19012"/>
                </a:moveTo>
                <a:lnTo>
                  <a:pt x="18704" y="18985"/>
                </a:lnTo>
                <a:lnTo>
                  <a:pt x="18788" y="18900"/>
                </a:lnTo>
                <a:lnTo>
                  <a:pt x="18815" y="18928"/>
                </a:lnTo>
                <a:lnTo>
                  <a:pt x="18732" y="19012"/>
                </a:lnTo>
                <a:close/>
                <a:moveTo>
                  <a:pt x="15026" y="19050"/>
                </a:moveTo>
                <a:lnTo>
                  <a:pt x="15095" y="19050"/>
                </a:lnTo>
                <a:lnTo>
                  <a:pt x="15146" y="19021"/>
                </a:lnTo>
                <a:lnTo>
                  <a:pt x="15127" y="18988"/>
                </a:lnTo>
                <a:lnTo>
                  <a:pt x="15023" y="19046"/>
                </a:lnTo>
                <a:lnTo>
                  <a:pt x="15026" y="19050"/>
                </a:lnTo>
                <a:close/>
                <a:moveTo>
                  <a:pt x="16910" y="18032"/>
                </a:moveTo>
                <a:lnTo>
                  <a:pt x="16891" y="17998"/>
                </a:lnTo>
                <a:lnTo>
                  <a:pt x="16995" y="17940"/>
                </a:lnTo>
                <a:lnTo>
                  <a:pt x="17014" y="17974"/>
                </a:lnTo>
                <a:lnTo>
                  <a:pt x="16910" y="18032"/>
                </a:lnTo>
                <a:close/>
                <a:moveTo>
                  <a:pt x="16741" y="18127"/>
                </a:moveTo>
                <a:lnTo>
                  <a:pt x="16722" y="18093"/>
                </a:lnTo>
                <a:lnTo>
                  <a:pt x="16825" y="18035"/>
                </a:lnTo>
                <a:lnTo>
                  <a:pt x="16844" y="18069"/>
                </a:lnTo>
                <a:lnTo>
                  <a:pt x="16741" y="18127"/>
                </a:lnTo>
                <a:close/>
                <a:moveTo>
                  <a:pt x="16571" y="18222"/>
                </a:moveTo>
                <a:lnTo>
                  <a:pt x="16552" y="18188"/>
                </a:lnTo>
                <a:lnTo>
                  <a:pt x="16655" y="18130"/>
                </a:lnTo>
                <a:lnTo>
                  <a:pt x="16674" y="18164"/>
                </a:lnTo>
                <a:lnTo>
                  <a:pt x="16571" y="18222"/>
                </a:lnTo>
                <a:close/>
                <a:moveTo>
                  <a:pt x="16401" y="18318"/>
                </a:moveTo>
                <a:lnTo>
                  <a:pt x="16382" y="18284"/>
                </a:lnTo>
                <a:lnTo>
                  <a:pt x="16485" y="18226"/>
                </a:lnTo>
                <a:lnTo>
                  <a:pt x="16504" y="18260"/>
                </a:lnTo>
                <a:lnTo>
                  <a:pt x="16401" y="18318"/>
                </a:lnTo>
                <a:close/>
                <a:moveTo>
                  <a:pt x="16231" y="18413"/>
                </a:moveTo>
                <a:lnTo>
                  <a:pt x="16212" y="18379"/>
                </a:lnTo>
                <a:lnTo>
                  <a:pt x="16316" y="18321"/>
                </a:lnTo>
                <a:lnTo>
                  <a:pt x="16335" y="18355"/>
                </a:lnTo>
                <a:lnTo>
                  <a:pt x="16231" y="18413"/>
                </a:lnTo>
                <a:close/>
                <a:moveTo>
                  <a:pt x="16061" y="18508"/>
                </a:moveTo>
                <a:lnTo>
                  <a:pt x="16042" y="18474"/>
                </a:lnTo>
                <a:lnTo>
                  <a:pt x="16146" y="18416"/>
                </a:lnTo>
                <a:lnTo>
                  <a:pt x="16165" y="18450"/>
                </a:lnTo>
                <a:lnTo>
                  <a:pt x="16061" y="18508"/>
                </a:lnTo>
                <a:close/>
                <a:moveTo>
                  <a:pt x="15891" y="18603"/>
                </a:moveTo>
                <a:lnTo>
                  <a:pt x="15872" y="18569"/>
                </a:lnTo>
                <a:lnTo>
                  <a:pt x="15976" y="18511"/>
                </a:lnTo>
                <a:lnTo>
                  <a:pt x="15995" y="18545"/>
                </a:lnTo>
                <a:lnTo>
                  <a:pt x="15891" y="18603"/>
                </a:lnTo>
                <a:close/>
                <a:moveTo>
                  <a:pt x="15722" y="18698"/>
                </a:moveTo>
                <a:lnTo>
                  <a:pt x="15703" y="18665"/>
                </a:lnTo>
                <a:lnTo>
                  <a:pt x="15806" y="18607"/>
                </a:lnTo>
                <a:lnTo>
                  <a:pt x="15825" y="18640"/>
                </a:lnTo>
                <a:lnTo>
                  <a:pt x="15722" y="18698"/>
                </a:lnTo>
                <a:close/>
                <a:moveTo>
                  <a:pt x="15552" y="18794"/>
                </a:moveTo>
                <a:lnTo>
                  <a:pt x="15533" y="18760"/>
                </a:lnTo>
                <a:lnTo>
                  <a:pt x="15636" y="18702"/>
                </a:lnTo>
                <a:lnTo>
                  <a:pt x="15655" y="18736"/>
                </a:lnTo>
                <a:lnTo>
                  <a:pt x="15552" y="18794"/>
                </a:lnTo>
                <a:close/>
                <a:moveTo>
                  <a:pt x="15382" y="18889"/>
                </a:moveTo>
                <a:lnTo>
                  <a:pt x="15363" y="18855"/>
                </a:lnTo>
                <a:lnTo>
                  <a:pt x="15466" y="18797"/>
                </a:lnTo>
                <a:lnTo>
                  <a:pt x="15485" y="18831"/>
                </a:lnTo>
                <a:lnTo>
                  <a:pt x="15382" y="18889"/>
                </a:lnTo>
                <a:close/>
                <a:moveTo>
                  <a:pt x="15212" y="18984"/>
                </a:moveTo>
                <a:lnTo>
                  <a:pt x="15193" y="18950"/>
                </a:lnTo>
                <a:lnTo>
                  <a:pt x="15297" y="18892"/>
                </a:lnTo>
                <a:lnTo>
                  <a:pt x="15315" y="18926"/>
                </a:lnTo>
                <a:lnTo>
                  <a:pt x="15212" y="18984"/>
                </a:lnTo>
                <a:close/>
                <a:moveTo>
                  <a:pt x="17398" y="19050"/>
                </a:moveTo>
                <a:lnTo>
                  <a:pt x="17437" y="19050"/>
                </a:lnTo>
                <a:lnTo>
                  <a:pt x="17432" y="18965"/>
                </a:lnTo>
                <a:lnTo>
                  <a:pt x="17393" y="18967"/>
                </a:lnTo>
                <a:lnTo>
                  <a:pt x="17398" y="19050"/>
                </a:lnTo>
                <a:close/>
                <a:moveTo>
                  <a:pt x="17393" y="18306"/>
                </a:moveTo>
                <a:lnTo>
                  <a:pt x="17354" y="18308"/>
                </a:lnTo>
                <a:lnTo>
                  <a:pt x="17347" y="18190"/>
                </a:lnTo>
                <a:lnTo>
                  <a:pt x="17386" y="18188"/>
                </a:lnTo>
                <a:lnTo>
                  <a:pt x="17393" y="18306"/>
                </a:lnTo>
                <a:close/>
                <a:moveTo>
                  <a:pt x="17405" y="18500"/>
                </a:moveTo>
                <a:lnTo>
                  <a:pt x="17366" y="18503"/>
                </a:lnTo>
                <a:lnTo>
                  <a:pt x="17359" y="18384"/>
                </a:lnTo>
                <a:lnTo>
                  <a:pt x="17398" y="18382"/>
                </a:lnTo>
                <a:lnTo>
                  <a:pt x="17405" y="18500"/>
                </a:lnTo>
                <a:close/>
                <a:moveTo>
                  <a:pt x="17416" y="18695"/>
                </a:moveTo>
                <a:lnTo>
                  <a:pt x="17377" y="18697"/>
                </a:lnTo>
                <a:lnTo>
                  <a:pt x="17370" y="18579"/>
                </a:lnTo>
                <a:lnTo>
                  <a:pt x="17409" y="18576"/>
                </a:lnTo>
                <a:lnTo>
                  <a:pt x="17416" y="18695"/>
                </a:lnTo>
                <a:close/>
                <a:moveTo>
                  <a:pt x="17427" y="18889"/>
                </a:moveTo>
                <a:lnTo>
                  <a:pt x="17389" y="18891"/>
                </a:lnTo>
                <a:lnTo>
                  <a:pt x="17382" y="18773"/>
                </a:lnTo>
                <a:lnTo>
                  <a:pt x="17420" y="18771"/>
                </a:lnTo>
                <a:lnTo>
                  <a:pt x="17427" y="18889"/>
                </a:lnTo>
                <a:close/>
                <a:moveTo>
                  <a:pt x="21747" y="16589"/>
                </a:moveTo>
                <a:lnTo>
                  <a:pt x="21733" y="16626"/>
                </a:lnTo>
                <a:lnTo>
                  <a:pt x="21622" y="16583"/>
                </a:lnTo>
                <a:lnTo>
                  <a:pt x="21636" y="16547"/>
                </a:lnTo>
                <a:lnTo>
                  <a:pt x="21747" y="16589"/>
                </a:lnTo>
                <a:close/>
                <a:moveTo>
                  <a:pt x="21929" y="16659"/>
                </a:moveTo>
                <a:lnTo>
                  <a:pt x="21915" y="16696"/>
                </a:lnTo>
                <a:lnTo>
                  <a:pt x="21804" y="16653"/>
                </a:lnTo>
                <a:lnTo>
                  <a:pt x="21818" y="16617"/>
                </a:lnTo>
                <a:lnTo>
                  <a:pt x="21929" y="16659"/>
                </a:lnTo>
                <a:close/>
                <a:moveTo>
                  <a:pt x="22110" y="16729"/>
                </a:moveTo>
                <a:lnTo>
                  <a:pt x="22096" y="16766"/>
                </a:lnTo>
                <a:lnTo>
                  <a:pt x="21986" y="16723"/>
                </a:lnTo>
                <a:lnTo>
                  <a:pt x="22000" y="16687"/>
                </a:lnTo>
                <a:lnTo>
                  <a:pt x="22110" y="16729"/>
                </a:lnTo>
                <a:close/>
                <a:moveTo>
                  <a:pt x="22292" y="16799"/>
                </a:moveTo>
                <a:lnTo>
                  <a:pt x="22278" y="16836"/>
                </a:lnTo>
                <a:lnTo>
                  <a:pt x="22168" y="16793"/>
                </a:lnTo>
                <a:lnTo>
                  <a:pt x="22182" y="16757"/>
                </a:lnTo>
                <a:lnTo>
                  <a:pt x="22292" y="16799"/>
                </a:lnTo>
                <a:close/>
                <a:moveTo>
                  <a:pt x="22474" y="16869"/>
                </a:moveTo>
                <a:lnTo>
                  <a:pt x="22460" y="16906"/>
                </a:lnTo>
                <a:lnTo>
                  <a:pt x="22349" y="16863"/>
                </a:lnTo>
                <a:lnTo>
                  <a:pt x="22363" y="16827"/>
                </a:lnTo>
                <a:lnTo>
                  <a:pt x="22474" y="16869"/>
                </a:lnTo>
                <a:close/>
                <a:moveTo>
                  <a:pt x="20915" y="16529"/>
                </a:moveTo>
                <a:lnTo>
                  <a:pt x="20928" y="16566"/>
                </a:lnTo>
                <a:lnTo>
                  <a:pt x="20816" y="16605"/>
                </a:lnTo>
                <a:lnTo>
                  <a:pt x="20803" y="16569"/>
                </a:lnTo>
                <a:lnTo>
                  <a:pt x="20915" y="16529"/>
                </a:lnTo>
                <a:close/>
                <a:moveTo>
                  <a:pt x="20731" y="16594"/>
                </a:moveTo>
                <a:lnTo>
                  <a:pt x="20744" y="16631"/>
                </a:lnTo>
                <a:lnTo>
                  <a:pt x="20632" y="16670"/>
                </a:lnTo>
                <a:lnTo>
                  <a:pt x="20619" y="16634"/>
                </a:lnTo>
                <a:lnTo>
                  <a:pt x="20731" y="16594"/>
                </a:lnTo>
                <a:close/>
                <a:moveTo>
                  <a:pt x="20547" y="16659"/>
                </a:moveTo>
                <a:lnTo>
                  <a:pt x="20560" y="16696"/>
                </a:lnTo>
                <a:lnTo>
                  <a:pt x="20448" y="16735"/>
                </a:lnTo>
                <a:lnTo>
                  <a:pt x="20435" y="16699"/>
                </a:lnTo>
                <a:lnTo>
                  <a:pt x="20547" y="16659"/>
                </a:lnTo>
                <a:close/>
                <a:moveTo>
                  <a:pt x="20364" y="16724"/>
                </a:moveTo>
                <a:lnTo>
                  <a:pt x="20377" y="16761"/>
                </a:lnTo>
                <a:lnTo>
                  <a:pt x="20265" y="16800"/>
                </a:lnTo>
                <a:lnTo>
                  <a:pt x="20252" y="16763"/>
                </a:lnTo>
                <a:lnTo>
                  <a:pt x="20364" y="16724"/>
                </a:lnTo>
                <a:close/>
                <a:moveTo>
                  <a:pt x="20180" y="16789"/>
                </a:moveTo>
                <a:lnTo>
                  <a:pt x="20193" y="16825"/>
                </a:lnTo>
                <a:lnTo>
                  <a:pt x="20081" y="16865"/>
                </a:lnTo>
                <a:lnTo>
                  <a:pt x="20068" y="16828"/>
                </a:lnTo>
                <a:lnTo>
                  <a:pt x="20180" y="16789"/>
                </a:lnTo>
                <a:close/>
                <a:moveTo>
                  <a:pt x="19996" y="16854"/>
                </a:moveTo>
                <a:lnTo>
                  <a:pt x="20009" y="16890"/>
                </a:lnTo>
                <a:lnTo>
                  <a:pt x="19897" y="16930"/>
                </a:lnTo>
                <a:lnTo>
                  <a:pt x="19884" y="16893"/>
                </a:lnTo>
                <a:lnTo>
                  <a:pt x="19996" y="16854"/>
                </a:lnTo>
                <a:close/>
                <a:moveTo>
                  <a:pt x="19812" y="16918"/>
                </a:moveTo>
                <a:lnTo>
                  <a:pt x="19825" y="16955"/>
                </a:lnTo>
                <a:lnTo>
                  <a:pt x="19714" y="16994"/>
                </a:lnTo>
                <a:lnTo>
                  <a:pt x="19701" y="16958"/>
                </a:lnTo>
                <a:lnTo>
                  <a:pt x="19812" y="16918"/>
                </a:lnTo>
                <a:close/>
                <a:moveTo>
                  <a:pt x="19629" y="16983"/>
                </a:moveTo>
                <a:lnTo>
                  <a:pt x="19642" y="17020"/>
                </a:lnTo>
                <a:lnTo>
                  <a:pt x="19530" y="17059"/>
                </a:lnTo>
                <a:lnTo>
                  <a:pt x="19517" y="17023"/>
                </a:lnTo>
                <a:lnTo>
                  <a:pt x="19629" y="16983"/>
                </a:lnTo>
                <a:close/>
                <a:moveTo>
                  <a:pt x="19445" y="17048"/>
                </a:moveTo>
                <a:lnTo>
                  <a:pt x="19458" y="17085"/>
                </a:lnTo>
                <a:lnTo>
                  <a:pt x="19346" y="17124"/>
                </a:lnTo>
                <a:lnTo>
                  <a:pt x="19333" y="17088"/>
                </a:lnTo>
                <a:lnTo>
                  <a:pt x="19445" y="17048"/>
                </a:lnTo>
                <a:close/>
                <a:moveTo>
                  <a:pt x="19261" y="17113"/>
                </a:moveTo>
                <a:lnTo>
                  <a:pt x="19274" y="17150"/>
                </a:lnTo>
                <a:lnTo>
                  <a:pt x="19162" y="17189"/>
                </a:lnTo>
                <a:lnTo>
                  <a:pt x="19150" y="17152"/>
                </a:lnTo>
                <a:lnTo>
                  <a:pt x="19261" y="17113"/>
                </a:lnTo>
                <a:close/>
                <a:moveTo>
                  <a:pt x="19078" y="17178"/>
                </a:moveTo>
                <a:lnTo>
                  <a:pt x="19091" y="17214"/>
                </a:lnTo>
                <a:lnTo>
                  <a:pt x="18979" y="17254"/>
                </a:lnTo>
                <a:lnTo>
                  <a:pt x="18966" y="17217"/>
                </a:lnTo>
                <a:lnTo>
                  <a:pt x="19078" y="17178"/>
                </a:lnTo>
                <a:close/>
                <a:moveTo>
                  <a:pt x="18894" y="17243"/>
                </a:moveTo>
                <a:lnTo>
                  <a:pt x="18907" y="17279"/>
                </a:lnTo>
                <a:lnTo>
                  <a:pt x="18795" y="17319"/>
                </a:lnTo>
                <a:lnTo>
                  <a:pt x="18782" y="17282"/>
                </a:lnTo>
                <a:lnTo>
                  <a:pt x="18894" y="17243"/>
                </a:lnTo>
                <a:close/>
                <a:moveTo>
                  <a:pt x="18710" y="17307"/>
                </a:moveTo>
                <a:lnTo>
                  <a:pt x="18723" y="17344"/>
                </a:lnTo>
                <a:lnTo>
                  <a:pt x="18611" y="17383"/>
                </a:lnTo>
                <a:lnTo>
                  <a:pt x="18598" y="17347"/>
                </a:lnTo>
                <a:lnTo>
                  <a:pt x="18710" y="17307"/>
                </a:lnTo>
                <a:close/>
                <a:moveTo>
                  <a:pt x="18527" y="17372"/>
                </a:moveTo>
                <a:lnTo>
                  <a:pt x="18539" y="17409"/>
                </a:lnTo>
                <a:lnTo>
                  <a:pt x="18428" y="17448"/>
                </a:lnTo>
                <a:lnTo>
                  <a:pt x="18415" y="17412"/>
                </a:lnTo>
                <a:lnTo>
                  <a:pt x="18527" y="17372"/>
                </a:lnTo>
                <a:close/>
                <a:moveTo>
                  <a:pt x="18343" y="17437"/>
                </a:moveTo>
                <a:lnTo>
                  <a:pt x="18356" y="17474"/>
                </a:lnTo>
                <a:lnTo>
                  <a:pt x="18244" y="17513"/>
                </a:lnTo>
                <a:lnTo>
                  <a:pt x="18231" y="17476"/>
                </a:lnTo>
                <a:lnTo>
                  <a:pt x="18343" y="17437"/>
                </a:lnTo>
                <a:close/>
                <a:moveTo>
                  <a:pt x="18159" y="17502"/>
                </a:moveTo>
                <a:lnTo>
                  <a:pt x="18172" y="17538"/>
                </a:lnTo>
                <a:lnTo>
                  <a:pt x="18060" y="17578"/>
                </a:lnTo>
                <a:lnTo>
                  <a:pt x="18047" y="17541"/>
                </a:lnTo>
                <a:lnTo>
                  <a:pt x="18159" y="17502"/>
                </a:lnTo>
                <a:close/>
                <a:moveTo>
                  <a:pt x="17975" y="17567"/>
                </a:moveTo>
                <a:lnTo>
                  <a:pt x="17988" y="17603"/>
                </a:lnTo>
                <a:lnTo>
                  <a:pt x="17877" y="17643"/>
                </a:lnTo>
                <a:lnTo>
                  <a:pt x="17864" y="17606"/>
                </a:lnTo>
                <a:lnTo>
                  <a:pt x="17975" y="17567"/>
                </a:lnTo>
                <a:close/>
                <a:moveTo>
                  <a:pt x="17792" y="17631"/>
                </a:moveTo>
                <a:lnTo>
                  <a:pt x="17805" y="17668"/>
                </a:lnTo>
                <a:lnTo>
                  <a:pt x="17693" y="17708"/>
                </a:lnTo>
                <a:lnTo>
                  <a:pt x="17680" y="17671"/>
                </a:lnTo>
                <a:lnTo>
                  <a:pt x="17792" y="17631"/>
                </a:lnTo>
                <a:close/>
                <a:moveTo>
                  <a:pt x="22519" y="7144"/>
                </a:moveTo>
                <a:lnTo>
                  <a:pt x="22519" y="7075"/>
                </a:lnTo>
                <a:lnTo>
                  <a:pt x="22495" y="7085"/>
                </a:lnTo>
                <a:lnTo>
                  <a:pt x="22519" y="7144"/>
                </a:lnTo>
                <a:close/>
                <a:moveTo>
                  <a:pt x="21402" y="4294"/>
                </a:moveTo>
                <a:lnTo>
                  <a:pt x="21366" y="4309"/>
                </a:lnTo>
                <a:lnTo>
                  <a:pt x="21332" y="4226"/>
                </a:lnTo>
                <a:cubicBezTo>
                  <a:pt x="21312" y="4232"/>
                  <a:pt x="21291" y="4235"/>
                  <a:pt x="21269" y="4235"/>
                </a:cubicBezTo>
                <a:cubicBezTo>
                  <a:pt x="21139" y="4235"/>
                  <a:pt x="21034" y="4130"/>
                  <a:pt x="21034" y="4000"/>
                </a:cubicBezTo>
                <a:cubicBezTo>
                  <a:pt x="21034" y="3976"/>
                  <a:pt x="21038" y="3953"/>
                  <a:pt x="21044" y="3931"/>
                </a:cubicBezTo>
                <a:lnTo>
                  <a:pt x="21017" y="3920"/>
                </a:lnTo>
                <a:lnTo>
                  <a:pt x="21031" y="3884"/>
                </a:lnTo>
                <a:lnTo>
                  <a:pt x="21059" y="3895"/>
                </a:lnTo>
                <a:cubicBezTo>
                  <a:pt x="21097" y="3818"/>
                  <a:pt x="21177" y="3765"/>
                  <a:pt x="21269" y="3765"/>
                </a:cubicBezTo>
                <a:cubicBezTo>
                  <a:pt x="21292" y="3765"/>
                  <a:pt x="21315" y="3768"/>
                  <a:pt x="21336" y="3775"/>
                </a:cubicBezTo>
                <a:lnTo>
                  <a:pt x="21361" y="3696"/>
                </a:lnTo>
                <a:lnTo>
                  <a:pt x="21398" y="3707"/>
                </a:lnTo>
                <a:lnTo>
                  <a:pt x="21372" y="3789"/>
                </a:lnTo>
                <a:cubicBezTo>
                  <a:pt x="21450" y="3827"/>
                  <a:pt x="21504" y="3907"/>
                  <a:pt x="21504" y="4000"/>
                </a:cubicBezTo>
                <a:cubicBezTo>
                  <a:pt x="21504" y="4094"/>
                  <a:pt x="21449" y="4175"/>
                  <a:pt x="21369" y="4213"/>
                </a:cubicBezTo>
                <a:lnTo>
                  <a:pt x="21402" y="4294"/>
                </a:lnTo>
                <a:close/>
                <a:moveTo>
                  <a:pt x="21475" y="4475"/>
                </a:moveTo>
                <a:lnTo>
                  <a:pt x="21439" y="4489"/>
                </a:lnTo>
                <a:lnTo>
                  <a:pt x="21395" y="4380"/>
                </a:lnTo>
                <a:lnTo>
                  <a:pt x="21431" y="4365"/>
                </a:lnTo>
                <a:lnTo>
                  <a:pt x="21475" y="4475"/>
                </a:lnTo>
                <a:close/>
                <a:moveTo>
                  <a:pt x="21549" y="4655"/>
                </a:moveTo>
                <a:lnTo>
                  <a:pt x="21513" y="4670"/>
                </a:lnTo>
                <a:lnTo>
                  <a:pt x="21468" y="4560"/>
                </a:lnTo>
                <a:lnTo>
                  <a:pt x="21504" y="4545"/>
                </a:lnTo>
                <a:lnTo>
                  <a:pt x="21549" y="4655"/>
                </a:lnTo>
                <a:close/>
                <a:moveTo>
                  <a:pt x="21622" y="4835"/>
                </a:moveTo>
                <a:lnTo>
                  <a:pt x="21586" y="4850"/>
                </a:lnTo>
                <a:lnTo>
                  <a:pt x="21542" y="4740"/>
                </a:lnTo>
                <a:lnTo>
                  <a:pt x="21577" y="4726"/>
                </a:lnTo>
                <a:lnTo>
                  <a:pt x="21622" y="4835"/>
                </a:lnTo>
                <a:close/>
                <a:moveTo>
                  <a:pt x="21695" y="5016"/>
                </a:moveTo>
                <a:lnTo>
                  <a:pt x="21660" y="5030"/>
                </a:lnTo>
                <a:lnTo>
                  <a:pt x="21615" y="4921"/>
                </a:lnTo>
                <a:lnTo>
                  <a:pt x="21651" y="4906"/>
                </a:lnTo>
                <a:lnTo>
                  <a:pt x="21695" y="5016"/>
                </a:lnTo>
                <a:close/>
                <a:moveTo>
                  <a:pt x="21769" y="5196"/>
                </a:moveTo>
                <a:lnTo>
                  <a:pt x="21733" y="5211"/>
                </a:lnTo>
                <a:lnTo>
                  <a:pt x="21688" y="5101"/>
                </a:lnTo>
                <a:lnTo>
                  <a:pt x="21724" y="5086"/>
                </a:lnTo>
                <a:lnTo>
                  <a:pt x="21769" y="5196"/>
                </a:lnTo>
                <a:close/>
                <a:moveTo>
                  <a:pt x="21842" y="5377"/>
                </a:moveTo>
                <a:lnTo>
                  <a:pt x="21806" y="5391"/>
                </a:lnTo>
                <a:lnTo>
                  <a:pt x="21762" y="5281"/>
                </a:lnTo>
                <a:lnTo>
                  <a:pt x="21798" y="5267"/>
                </a:lnTo>
                <a:lnTo>
                  <a:pt x="21842" y="5377"/>
                </a:lnTo>
                <a:close/>
                <a:moveTo>
                  <a:pt x="21916" y="5557"/>
                </a:moveTo>
                <a:lnTo>
                  <a:pt x="21880" y="5572"/>
                </a:lnTo>
                <a:lnTo>
                  <a:pt x="21835" y="5462"/>
                </a:lnTo>
                <a:lnTo>
                  <a:pt x="21871" y="5447"/>
                </a:lnTo>
                <a:lnTo>
                  <a:pt x="21916" y="5557"/>
                </a:lnTo>
                <a:close/>
                <a:moveTo>
                  <a:pt x="21989" y="5737"/>
                </a:moveTo>
                <a:lnTo>
                  <a:pt x="21953" y="5752"/>
                </a:lnTo>
                <a:lnTo>
                  <a:pt x="21908" y="5642"/>
                </a:lnTo>
                <a:lnTo>
                  <a:pt x="21944" y="5628"/>
                </a:lnTo>
                <a:lnTo>
                  <a:pt x="21989" y="5737"/>
                </a:lnTo>
                <a:close/>
                <a:moveTo>
                  <a:pt x="22062" y="5918"/>
                </a:moveTo>
                <a:lnTo>
                  <a:pt x="22026" y="5932"/>
                </a:lnTo>
                <a:lnTo>
                  <a:pt x="21982" y="5822"/>
                </a:lnTo>
                <a:lnTo>
                  <a:pt x="22018" y="5808"/>
                </a:lnTo>
                <a:lnTo>
                  <a:pt x="22062" y="5918"/>
                </a:lnTo>
                <a:close/>
                <a:moveTo>
                  <a:pt x="22136" y="6098"/>
                </a:moveTo>
                <a:lnTo>
                  <a:pt x="22100" y="6113"/>
                </a:lnTo>
                <a:lnTo>
                  <a:pt x="22055" y="6003"/>
                </a:lnTo>
                <a:lnTo>
                  <a:pt x="22091" y="5988"/>
                </a:lnTo>
                <a:lnTo>
                  <a:pt x="22136" y="6098"/>
                </a:lnTo>
                <a:close/>
                <a:moveTo>
                  <a:pt x="22209" y="6278"/>
                </a:moveTo>
                <a:lnTo>
                  <a:pt x="22173" y="6293"/>
                </a:lnTo>
                <a:lnTo>
                  <a:pt x="22128" y="6183"/>
                </a:lnTo>
                <a:lnTo>
                  <a:pt x="22164" y="6169"/>
                </a:lnTo>
                <a:lnTo>
                  <a:pt x="22209" y="6278"/>
                </a:lnTo>
                <a:close/>
                <a:moveTo>
                  <a:pt x="22282" y="6459"/>
                </a:moveTo>
                <a:lnTo>
                  <a:pt x="22246" y="6473"/>
                </a:lnTo>
                <a:lnTo>
                  <a:pt x="22202" y="6364"/>
                </a:lnTo>
                <a:lnTo>
                  <a:pt x="22238" y="6349"/>
                </a:lnTo>
                <a:lnTo>
                  <a:pt x="22282" y="6459"/>
                </a:lnTo>
                <a:close/>
                <a:moveTo>
                  <a:pt x="22356" y="6639"/>
                </a:moveTo>
                <a:lnTo>
                  <a:pt x="22320" y="6654"/>
                </a:lnTo>
                <a:lnTo>
                  <a:pt x="22275" y="6544"/>
                </a:lnTo>
                <a:lnTo>
                  <a:pt x="22311" y="6529"/>
                </a:lnTo>
                <a:lnTo>
                  <a:pt x="22356" y="6639"/>
                </a:lnTo>
                <a:close/>
                <a:moveTo>
                  <a:pt x="22429" y="6820"/>
                </a:moveTo>
                <a:lnTo>
                  <a:pt x="22393" y="6834"/>
                </a:lnTo>
                <a:lnTo>
                  <a:pt x="22348" y="6724"/>
                </a:lnTo>
                <a:lnTo>
                  <a:pt x="22384" y="6710"/>
                </a:lnTo>
                <a:lnTo>
                  <a:pt x="22429" y="6820"/>
                </a:lnTo>
                <a:close/>
                <a:moveTo>
                  <a:pt x="22502" y="7000"/>
                </a:moveTo>
                <a:lnTo>
                  <a:pt x="22466" y="7015"/>
                </a:lnTo>
                <a:lnTo>
                  <a:pt x="22422" y="6905"/>
                </a:lnTo>
                <a:lnTo>
                  <a:pt x="22458" y="6890"/>
                </a:lnTo>
                <a:lnTo>
                  <a:pt x="22502" y="7000"/>
                </a:lnTo>
                <a:close/>
                <a:moveTo>
                  <a:pt x="22447" y="0"/>
                </a:moveTo>
                <a:lnTo>
                  <a:pt x="22349" y="0"/>
                </a:lnTo>
                <a:lnTo>
                  <a:pt x="22328" y="2"/>
                </a:lnTo>
                <a:lnTo>
                  <a:pt x="22333" y="41"/>
                </a:lnTo>
                <a:lnTo>
                  <a:pt x="22451" y="27"/>
                </a:lnTo>
                <a:lnTo>
                  <a:pt x="22447" y="0"/>
                </a:lnTo>
                <a:close/>
                <a:moveTo>
                  <a:pt x="14321" y="923"/>
                </a:moveTo>
                <a:lnTo>
                  <a:pt x="14326" y="961"/>
                </a:lnTo>
                <a:lnTo>
                  <a:pt x="14208" y="975"/>
                </a:lnTo>
                <a:lnTo>
                  <a:pt x="14204" y="936"/>
                </a:lnTo>
                <a:lnTo>
                  <a:pt x="14321" y="923"/>
                </a:lnTo>
                <a:close/>
                <a:moveTo>
                  <a:pt x="14515" y="900"/>
                </a:moveTo>
                <a:lnTo>
                  <a:pt x="14519" y="939"/>
                </a:lnTo>
                <a:lnTo>
                  <a:pt x="14402" y="953"/>
                </a:lnTo>
                <a:lnTo>
                  <a:pt x="14397" y="914"/>
                </a:lnTo>
                <a:lnTo>
                  <a:pt x="14515" y="900"/>
                </a:lnTo>
                <a:close/>
                <a:moveTo>
                  <a:pt x="14708" y="878"/>
                </a:moveTo>
                <a:lnTo>
                  <a:pt x="14713" y="917"/>
                </a:lnTo>
                <a:lnTo>
                  <a:pt x="14595" y="930"/>
                </a:lnTo>
                <a:lnTo>
                  <a:pt x="14591" y="892"/>
                </a:lnTo>
                <a:lnTo>
                  <a:pt x="14708" y="878"/>
                </a:lnTo>
                <a:close/>
                <a:moveTo>
                  <a:pt x="14902" y="856"/>
                </a:moveTo>
                <a:lnTo>
                  <a:pt x="14906" y="895"/>
                </a:lnTo>
                <a:lnTo>
                  <a:pt x="14788" y="908"/>
                </a:lnTo>
                <a:lnTo>
                  <a:pt x="14784" y="870"/>
                </a:lnTo>
                <a:lnTo>
                  <a:pt x="14902" y="856"/>
                </a:lnTo>
                <a:close/>
                <a:moveTo>
                  <a:pt x="15095" y="834"/>
                </a:moveTo>
                <a:lnTo>
                  <a:pt x="15100" y="872"/>
                </a:lnTo>
                <a:lnTo>
                  <a:pt x="14982" y="886"/>
                </a:lnTo>
                <a:lnTo>
                  <a:pt x="14977" y="847"/>
                </a:lnTo>
                <a:lnTo>
                  <a:pt x="15095" y="834"/>
                </a:lnTo>
                <a:close/>
                <a:moveTo>
                  <a:pt x="15289" y="812"/>
                </a:moveTo>
                <a:lnTo>
                  <a:pt x="15293" y="850"/>
                </a:lnTo>
                <a:lnTo>
                  <a:pt x="15175" y="864"/>
                </a:lnTo>
                <a:lnTo>
                  <a:pt x="15171" y="825"/>
                </a:lnTo>
                <a:lnTo>
                  <a:pt x="15289" y="812"/>
                </a:lnTo>
                <a:close/>
                <a:moveTo>
                  <a:pt x="15482" y="789"/>
                </a:moveTo>
                <a:lnTo>
                  <a:pt x="15486" y="828"/>
                </a:lnTo>
                <a:lnTo>
                  <a:pt x="15369" y="841"/>
                </a:lnTo>
                <a:lnTo>
                  <a:pt x="15364" y="803"/>
                </a:lnTo>
                <a:lnTo>
                  <a:pt x="15482" y="789"/>
                </a:lnTo>
                <a:close/>
                <a:moveTo>
                  <a:pt x="15675" y="767"/>
                </a:moveTo>
                <a:lnTo>
                  <a:pt x="15680" y="806"/>
                </a:lnTo>
                <a:lnTo>
                  <a:pt x="15562" y="819"/>
                </a:lnTo>
                <a:lnTo>
                  <a:pt x="15558" y="781"/>
                </a:lnTo>
                <a:lnTo>
                  <a:pt x="15675" y="767"/>
                </a:lnTo>
                <a:close/>
                <a:moveTo>
                  <a:pt x="15869" y="745"/>
                </a:moveTo>
                <a:lnTo>
                  <a:pt x="15873" y="783"/>
                </a:lnTo>
                <a:lnTo>
                  <a:pt x="15756" y="797"/>
                </a:lnTo>
                <a:lnTo>
                  <a:pt x="15751" y="758"/>
                </a:lnTo>
                <a:lnTo>
                  <a:pt x="15869" y="745"/>
                </a:lnTo>
                <a:close/>
                <a:moveTo>
                  <a:pt x="16062" y="723"/>
                </a:moveTo>
                <a:lnTo>
                  <a:pt x="16067" y="761"/>
                </a:lnTo>
                <a:lnTo>
                  <a:pt x="15949" y="775"/>
                </a:lnTo>
                <a:lnTo>
                  <a:pt x="15945" y="736"/>
                </a:lnTo>
                <a:lnTo>
                  <a:pt x="16062" y="723"/>
                </a:lnTo>
                <a:close/>
                <a:moveTo>
                  <a:pt x="16256" y="700"/>
                </a:moveTo>
                <a:lnTo>
                  <a:pt x="16260" y="739"/>
                </a:lnTo>
                <a:lnTo>
                  <a:pt x="16142" y="753"/>
                </a:lnTo>
                <a:lnTo>
                  <a:pt x="16138" y="714"/>
                </a:lnTo>
                <a:lnTo>
                  <a:pt x="16256" y="700"/>
                </a:lnTo>
                <a:close/>
                <a:moveTo>
                  <a:pt x="16449" y="678"/>
                </a:moveTo>
                <a:lnTo>
                  <a:pt x="16454" y="717"/>
                </a:lnTo>
                <a:lnTo>
                  <a:pt x="16336" y="730"/>
                </a:lnTo>
                <a:lnTo>
                  <a:pt x="16331" y="692"/>
                </a:lnTo>
                <a:lnTo>
                  <a:pt x="16449" y="678"/>
                </a:lnTo>
                <a:close/>
                <a:moveTo>
                  <a:pt x="16643" y="656"/>
                </a:moveTo>
                <a:lnTo>
                  <a:pt x="16647" y="695"/>
                </a:lnTo>
                <a:lnTo>
                  <a:pt x="16529" y="708"/>
                </a:lnTo>
                <a:lnTo>
                  <a:pt x="16525" y="669"/>
                </a:lnTo>
                <a:lnTo>
                  <a:pt x="16643" y="656"/>
                </a:lnTo>
                <a:close/>
                <a:moveTo>
                  <a:pt x="16836" y="634"/>
                </a:moveTo>
                <a:lnTo>
                  <a:pt x="16841" y="672"/>
                </a:lnTo>
                <a:lnTo>
                  <a:pt x="16723" y="686"/>
                </a:lnTo>
                <a:lnTo>
                  <a:pt x="16718" y="647"/>
                </a:lnTo>
                <a:lnTo>
                  <a:pt x="16836" y="634"/>
                </a:lnTo>
                <a:close/>
                <a:moveTo>
                  <a:pt x="17030" y="612"/>
                </a:moveTo>
                <a:lnTo>
                  <a:pt x="17034" y="650"/>
                </a:lnTo>
                <a:lnTo>
                  <a:pt x="16916" y="664"/>
                </a:lnTo>
                <a:lnTo>
                  <a:pt x="16912" y="625"/>
                </a:lnTo>
                <a:lnTo>
                  <a:pt x="17030" y="612"/>
                </a:lnTo>
                <a:close/>
                <a:moveTo>
                  <a:pt x="17223" y="589"/>
                </a:moveTo>
                <a:lnTo>
                  <a:pt x="17227" y="628"/>
                </a:lnTo>
                <a:lnTo>
                  <a:pt x="17110" y="641"/>
                </a:lnTo>
                <a:lnTo>
                  <a:pt x="17105" y="603"/>
                </a:lnTo>
                <a:lnTo>
                  <a:pt x="17223" y="589"/>
                </a:lnTo>
                <a:close/>
                <a:moveTo>
                  <a:pt x="17416" y="567"/>
                </a:moveTo>
                <a:lnTo>
                  <a:pt x="17421" y="606"/>
                </a:lnTo>
                <a:lnTo>
                  <a:pt x="17303" y="619"/>
                </a:lnTo>
                <a:lnTo>
                  <a:pt x="17299" y="581"/>
                </a:lnTo>
                <a:lnTo>
                  <a:pt x="17416" y="567"/>
                </a:lnTo>
                <a:close/>
                <a:moveTo>
                  <a:pt x="17610" y="545"/>
                </a:moveTo>
                <a:lnTo>
                  <a:pt x="17614" y="583"/>
                </a:lnTo>
                <a:lnTo>
                  <a:pt x="17497" y="597"/>
                </a:lnTo>
                <a:lnTo>
                  <a:pt x="17492" y="558"/>
                </a:lnTo>
                <a:lnTo>
                  <a:pt x="17610" y="545"/>
                </a:lnTo>
                <a:close/>
                <a:moveTo>
                  <a:pt x="17803" y="523"/>
                </a:moveTo>
                <a:lnTo>
                  <a:pt x="17808" y="561"/>
                </a:lnTo>
                <a:lnTo>
                  <a:pt x="17690" y="575"/>
                </a:lnTo>
                <a:lnTo>
                  <a:pt x="17686" y="536"/>
                </a:lnTo>
                <a:lnTo>
                  <a:pt x="17803" y="523"/>
                </a:lnTo>
                <a:close/>
                <a:moveTo>
                  <a:pt x="17997" y="500"/>
                </a:moveTo>
                <a:lnTo>
                  <a:pt x="18001" y="539"/>
                </a:lnTo>
                <a:lnTo>
                  <a:pt x="17883" y="552"/>
                </a:lnTo>
                <a:lnTo>
                  <a:pt x="17879" y="514"/>
                </a:lnTo>
                <a:lnTo>
                  <a:pt x="17997" y="500"/>
                </a:lnTo>
                <a:close/>
                <a:moveTo>
                  <a:pt x="18190" y="478"/>
                </a:moveTo>
                <a:lnTo>
                  <a:pt x="18195" y="517"/>
                </a:lnTo>
                <a:lnTo>
                  <a:pt x="18077" y="530"/>
                </a:lnTo>
                <a:lnTo>
                  <a:pt x="18072" y="492"/>
                </a:lnTo>
                <a:lnTo>
                  <a:pt x="18190" y="478"/>
                </a:lnTo>
                <a:close/>
                <a:moveTo>
                  <a:pt x="18384" y="456"/>
                </a:moveTo>
                <a:lnTo>
                  <a:pt x="18388" y="494"/>
                </a:lnTo>
                <a:lnTo>
                  <a:pt x="18270" y="508"/>
                </a:lnTo>
                <a:lnTo>
                  <a:pt x="18266" y="469"/>
                </a:lnTo>
                <a:lnTo>
                  <a:pt x="18384" y="456"/>
                </a:lnTo>
                <a:close/>
                <a:moveTo>
                  <a:pt x="18577" y="434"/>
                </a:moveTo>
                <a:lnTo>
                  <a:pt x="18581" y="472"/>
                </a:lnTo>
                <a:lnTo>
                  <a:pt x="18464" y="486"/>
                </a:lnTo>
                <a:lnTo>
                  <a:pt x="18459" y="447"/>
                </a:lnTo>
                <a:lnTo>
                  <a:pt x="18577" y="434"/>
                </a:lnTo>
                <a:close/>
                <a:moveTo>
                  <a:pt x="18770" y="411"/>
                </a:moveTo>
                <a:lnTo>
                  <a:pt x="18775" y="450"/>
                </a:lnTo>
                <a:lnTo>
                  <a:pt x="18657" y="464"/>
                </a:lnTo>
                <a:lnTo>
                  <a:pt x="18653" y="425"/>
                </a:lnTo>
                <a:lnTo>
                  <a:pt x="18770" y="411"/>
                </a:lnTo>
                <a:close/>
                <a:moveTo>
                  <a:pt x="18964" y="389"/>
                </a:moveTo>
                <a:lnTo>
                  <a:pt x="18968" y="428"/>
                </a:lnTo>
                <a:lnTo>
                  <a:pt x="18851" y="441"/>
                </a:lnTo>
                <a:lnTo>
                  <a:pt x="18846" y="403"/>
                </a:lnTo>
                <a:lnTo>
                  <a:pt x="18964" y="389"/>
                </a:lnTo>
                <a:close/>
                <a:moveTo>
                  <a:pt x="19157" y="367"/>
                </a:moveTo>
                <a:lnTo>
                  <a:pt x="19162" y="406"/>
                </a:lnTo>
                <a:lnTo>
                  <a:pt x="19044" y="419"/>
                </a:lnTo>
                <a:lnTo>
                  <a:pt x="19040" y="381"/>
                </a:lnTo>
                <a:lnTo>
                  <a:pt x="19157" y="367"/>
                </a:lnTo>
                <a:close/>
                <a:moveTo>
                  <a:pt x="19351" y="345"/>
                </a:moveTo>
                <a:lnTo>
                  <a:pt x="19355" y="383"/>
                </a:lnTo>
                <a:lnTo>
                  <a:pt x="19238" y="397"/>
                </a:lnTo>
                <a:lnTo>
                  <a:pt x="19233" y="358"/>
                </a:lnTo>
                <a:lnTo>
                  <a:pt x="19351" y="345"/>
                </a:lnTo>
                <a:close/>
                <a:moveTo>
                  <a:pt x="19544" y="323"/>
                </a:moveTo>
                <a:lnTo>
                  <a:pt x="19549" y="361"/>
                </a:lnTo>
                <a:lnTo>
                  <a:pt x="19431" y="375"/>
                </a:lnTo>
                <a:lnTo>
                  <a:pt x="19427" y="336"/>
                </a:lnTo>
                <a:lnTo>
                  <a:pt x="19544" y="323"/>
                </a:lnTo>
                <a:close/>
                <a:moveTo>
                  <a:pt x="19738" y="300"/>
                </a:moveTo>
                <a:lnTo>
                  <a:pt x="19742" y="339"/>
                </a:lnTo>
                <a:lnTo>
                  <a:pt x="19624" y="352"/>
                </a:lnTo>
                <a:lnTo>
                  <a:pt x="19620" y="314"/>
                </a:lnTo>
                <a:lnTo>
                  <a:pt x="19738" y="300"/>
                </a:lnTo>
                <a:close/>
                <a:moveTo>
                  <a:pt x="19931" y="278"/>
                </a:moveTo>
                <a:lnTo>
                  <a:pt x="19936" y="317"/>
                </a:lnTo>
                <a:lnTo>
                  <a:pt x="19818" y="330"/>
                </a:lnTo>
                <a:lnTo>
                  <a:pt x="19813" y="292"/>
                </a:lnTo>
                <a:lnTo>
                  <a:pt x="19931" y="278"/>
                </a:lnTo>
                <a:close/>
                <a:moveTo>
                  <a:pt x="20125" y="256"/>
                </a:moveTo>
                <a:lnTo>
                  <a:pt x="20129" y="294"/>
                </a:lnTo>
                <a:lnTo>
                  <a:pt x="20011" y="308"/>
                </a:lnTo>
                <a:lnTo>
                  <a:pt x="20007" y="269"/>
                </a:lnTo>
                <a:lnTo>
                  <a:pt x="20125" y="256"/>
                </a:lnTo>
                <a:close/>
                <a:moveTo>
                  <a:pt x="20318" y="234"/>
                </a:moveTo>
                <a:lnTo>
                  <a:pt x="20322" y="272"/>
                </a:lnTo>
                <a:lnTo>
                  <a:pt x="20205" y="286"/>
                </a:lnTo>
                <a:lnTo>
                  <a:pt x="20200" y="247"/>
                </a:lnTo>
                <a:lnTo>
                  <a:pt x="20318" y="234"/>
                </a:lnTo>
                <a:close/>
                <a:moveTo>
                  <a:pt x="20512" y="211"/>
                </a:moveTo>
                <a:lnTo>
                  <a:pt x="20516" y="250"/>
                </a:lnTo>
                <a:lnTo>
                  <a:pt x="20398" y="263"/>
                </a:lnTo>
                <a:lnTo>
                  <a:pt x="20394" y="225"/>
                </a:lnTo>
                <a:lnTo>
                  <a:pt x="20512" y="211"/>
                </a:lnTo>
                <a:close/>
                <a:moveTo>
                  <a:pt x="20705" y="189"/>
                </a:moveTo>
                <a:lnTo>
                  <a:pt x="20709" y="228"/>
                </a:lnTo>
                <a:lnTo>
                  <a:pt x="20592" y="241"/>
                </a:lnTo>
                <a:lnTo>
                  <a:pt x="20587" y="203"/>
                </a:lnTo>
                <a:lnTo>
                  <a:pt x="20705" y="189"/>
                </a:lnTo>
                <a:close/>
                <a:moveTo>
                  <a:pt x="20898" y="167"/>
                </a:moveTo>
                <a:lnTo>
                  <a:pt x="20903" y="205"/>
                </a:lnTo>
                <a:lnTo>
                  <a:pt x="20785" y="219"/>
                </a:lnTo>
                <a:lnTo>
                  <a:pt x="20781" y="180"/>
                </a:lnTo>
                <a:lnTo>
                  <a:pt x="20898" y="167"/>
                </a:lnTo>
                <a:close/>
                <a:moveTo>
                  <a:pt x="21092" y="145"/>
                </a:moveTo>
                <a:lnTo>
                  <a:pt x="21096" y="183"/>
                </a:lnTo>
                <a:lnTo>
                  <a:pt x="20979" y="197"/>
                </a:lnTo>
                <a:lnTo>
                  <a:pt x="20974" y="158"/>
                </a:lnTo>
                <a:lnTo>
                  <a:pt x="21092" y="145"/>
                </a:lnTo>
                <a:close/>
                <a:moveTo>
                  <a:pt x="21285" y="122"/>
                </a:moveTo>
                <a:lnTo>
                  <a:pt x="21290" y="161"/>
                </a:lnTo>
                <a:lnTo>
                  <a:pt x="21172" y="174"/>
                </a:lnTo>
                <a:lnTo>
                  <a:pt x="21168" y="136"/>
                </a:lnTo>
                <a:lnTo>
                  <a:pt x="21285" y="122"/>
                </a:lnTo>
                <a:close/>
                <a:moveTo>
                  <a:pt x="21479" y="100"/>
                </a:moveTo>
                <a:lnTo>
                  <a:pt x="21483" y="139"/>
                </a:lnTo>
                <a:lnTo>
                  <a:pt x="21365" y="152"/>
                </a:lnTo>
                <a:lnTo>
                  <a:pt x="21361" y="114"/>
                </a:lnTo>
                <a:lnTo>
                  <a:pt x="21479" y="100"/>
                </a:lnTo>
                <a:close/>
                <a:moveTo>
                  <a:pt x="21672" y="78"/>
                </a:moveTo>
                <a:lnTo>
                  <a:pt x="21677" y="116"/>
                </a:lnTo>
                <a:lnTo>
                  <a:pt x="21559" y="130"/>
                </a:lnTo>
                <a:lnTo>
                  <a:pt x="21554" y="91"/>
                </a:lnTo>
                <a:lnTo>
                  <a:pt x="21672" y="78"/>
                </a:lnTo>
                <a:close/>
                <a:moveTo>
                  <a:pt x="21866" y="56"/>
                </a:moveTo>
                <a:lnTo>
                  <a:pt x="21870" y="94"/>
                </a:lnTo>
                <a:lnTo>
                  <a:pt x="21752" y="108"/>
                </a:lnTo>
                <a:lnTo>
                  <a:pt x="21748" y="69"/>
                </a:lnTo>
                <a:lnTo>
                  <a:pt x="21866" y="56"/>
                </a:lnTo>
                <a:close/>
                <a:moveTo>
                  <a:pt x="22059" y="33"/>
                </a:moveTo>
                <a:lnTo>
                  <a:pt x="22064" y="72"/>
                </a:lnTo>
                <a:lnTo>
                  <a:pt x="21946" y="85"/>
                </a:lnTo>
                <a:lnTo>
                  <a:pt x="21941" y="47"/>
                </a:lnTo>
                <a:lnTo>
                  <a:pt x="22059" y="33"/>
                </a:lnTo>
                <a:close/>
                <a:moveTo>
                  <a:pt x="22253" y="11"/>
                </a:moveTo>
                <a:lnTo>
                  <a:pt x="22257" y="50"/>
                </a:lnTo>
                <a:lnTo>
                  <a:pt x="22139" y="63"/>
                </a:lnTo>
                <a:lnTo>
                  <a:pt x="22135" y="25"/>
                </a:lnTo>
                <a:lnTo>
                  <a:pt x="22253" y="11"/>
                </a:lnTo>
                <a:close/>
                <a:moveTo>
                  <a:pt x="22519" y="102"/>
                </a:moveTo>
                <a:lnTo>
                  <a:pt x="22519" y="32"/>
                </a:lnTo>
                <a:lnTo>
                  <a:pt x="22499" y="95"/>
                </a:lnTo>
                <a:lnTo>
                  <a:pt x="22519" y="102"/>
                </a:lnTo>
                <a:close/>
                <a:moveTo>
                  <a:pt x="21419" y="3510"/>
                </a:moveTo>
                <a:lnTo>
                  <a:pt x="21456" y="3522"/>
                </a:lnTo>
                <a:lnTo>
                  <a:pt x="21421" y="3635"/>
                </a:lnTo>
                <a:lnTo>
                  <a:pt x="21384" y="3623"/>
                </a:lnTo>
                <a:lnTo>
                  <a:pt x="21419" y="3510"/>
                </a:lnTo>
                <a:close/>
                <a:moveTo>
                  <a:pt x="21478" y="3324"/>
                </a:moveTo>
                <a:lnTo>
                  <a:pt x="21515" y="3336"/>
                </a:lnTo>
                <a:lnTo>
                  <a:pt x="21479" y="3449"/>
                </a:lnTo>
                <a:lnTo>
                  <a:pt x="21442" y="3437"/>
                </a:lnTo>
                <a:lnTo>
                  <a:pt x="21478" y="3324"/>
                </a:lnTo>
                <a:close/>
                <a:moveTo>
                  <a:pt x="21537" y="3139"/>
                </a:moveTo>
                <a:lnTo>
                  <a:pt x="21574" y="3150"/>
                </a:lnTo>
                <a:lnTo>
                  <a:pt x="21538" y="3263"/>
                </a:lnTo>
                <a:lnTo>
                  <a:pt x="21501" y="3252"/>
                </a:lnTo>
                <a:lnTo>
                  <a:pt x="21537" y="3139"/>
                </a:lnTo>
                <a:close/>
                <a:moveTo>
                  <a:pt x="21596" y="2953"/>
                </a:moveTo>
                <a:lnTo>
                  <a:pt x="21633" y="2965"/>
                </a:lnTo>
                <a:lnTo>
                  <a:pt x="21597" y="3078"/>
                </a:lnTo>
                <a:lnTo>
                  <a:pt x="21560" y="3066"/>
                </a:lnTo>
                <a:lnTo>
                  <a:pt x="21596" y="2953"/>
                </a:lnTo>
                <a:close/>
                <a:moveTo>
                  <a:pt x="21654" y="2767"/>
                </a:moveTo>
                <a:lnTo>
                  <a:pt x="21691" y="2779"/>
                </a:lnTo>
                <a:lnTo>
                  <a:pt x="21655" y="2892"/>
                </a:lnTo>
                <a:lnTo>
                  <a:pt x="21618" y="2880"/>
                </a:lnTo>
                <a:lnTo>
                  <a:pt x="21654" y="2767"/>
                </a:lnTo>
                <a:close/>
                <a:moveTo>
                  <a:pt x="21713" y="2582"/>
                </a:moveTo>
                <a:lnTo>
                  <a:pt x="21750" y="2593"/>
                </a:lnTo>
                <a:lnTo>
                  <a:pt x="21714" y="2706"/>
                </a:lnTo>
                <a:lnTo>
                  <a:pt x="21677" y="2695"/>
                </a:lnTo>
                <a:lnTo>
                  <a:pt x="21713" y="2582"/>
                </a:lnTo>
                <a:close/>
                <a:moveTo>
                  <a:pt x="21772" y="2396"/>
                </a:moveTo>
                <a:lnTo>
                  <a:pt x="21809" y="2408"/>
                </a:lnTo>
                <a:lnTo>
                  <a:pt x="21773" y="2521"/>
                </a:lnTo>
                <a:lnTo>
                  <a:pt x="21736" y="2509"/>
                </a:lnTo>
                <a:lnTo>
                  <a:pt x="21772" y="2396"/>
                </a:lnTo>
                <a:close/>
                <a:moveTo>
                  <a:pt x="21830" y="2210"/>
                </a:moveTo>
                <a:lnTo>
                  <a:pt x="21867" y="2222"/>
                </a:lnTo>
                <a:lnTo>
                  <a:pt x="21832" y="2335"/>
                </a:lnTo>
                <a:lnTo>
                  <a:pt x="21795" y="2323"/>
                </a:lnTo>
                <a:lnTo>
                  <a:pt x="21830" y="2210"/>
                </a:lnTo>
                <a:close/>
                <a:moveTo>
                  <a:pt x="21889" y="2025"/>
                </a:moveTo>
                <a:lnTo>
                  <a:pt x="21926" y="2036"/>
                </a:lnTo>
                <a:lnTo>
                  <a:pt x="21890" y="2149"/>
                </a:lnTo>
                <a:lnTo>
                  <a:pt x="21853" y="2138"/>
                </a:lnTo>
                <a:lnTo>
                  <a:pt x="21889" y="2025"/>
                </a:lnTo>
                <a:close/>
                <a:moveTo>
                  <a:pt x="21948" y="1839"/>
                </a:moveTo>
                <a:lnTo>
                  <a:pt x="21985" y="1851"/>
                </a:lnTo>
                <a:lnTo>
                  <a:pt x="21949" y="1964"/>
                </a:lnTo>
                <a:lnTo>
                  <a:pt x="21912" y="1952"/>
                </a:lnTo>
                <a:lnTo>
                  <a:pt x="21948" y="1839"/>
                </a:lnTo>
                <a:close/>
                <a:moveTo>
                  <a:pt x="22006" y="1653"/>
                </a:moveTo>
                <a:lnTo>
                  <a:pt x="22043" y="1665"/>
                </a:lnTo>
                <a:lnTo>
                  <a:pt x="22008" y="1778"/>
                </a:lnTo>
                <a:lnTo>
                  <a:pt x="21971" y="1766"/>
                </a:lnTo>
                <a:lnTo>
                  <a:pt x="22006" y="1653"/>
                </a:lnTo>
                <a:close/>
                <a:moveTo>
                  <a:pt x="22065" y="1468"/>
                </a:moveTo>
                <a:lnTo>
                  <a:pt x="22102" y="1479"/>
                </a:lnTo>
                <a:lnTo>
                  <a:pt x="22066" y="1592"/>
                </a:lnTo>
                <a:lnTo>
                  <a:pt x="22029" y="1581"/>
                </a:lnTo>
                <a:lnTo>
                  <a:pt x="22065" y="1468"/>
                </a:lnTo>
                <a:close/>
                <a:moveTo>
                  <a:pt x="22124" y="1282"/>
                </a:moveTo>
                <a:lnTo>
                  <a:pt x="22161" y="1294"/>
                </a:lnTo>
                <a:lnTo>
                  <a:pt x="22125" y="1407"/>
                </a:lnTo>
                <a:lnTo>
                  <a:pt x="22088" y="1395"/>
                </a:lnTo>
                <a:lnTo>
                  <a:pt x="22124" y="1282"/>
                </a:lnTo>
                <a:close/>
                <a:moveTo>
                  <a:pt x="22183" y="1096"/>
                </a:moveTo>
                <a:lnTo>
                  <a:pt x="22220" y="1108"/>
                </a:lnTo>
                <a:lnTo>
                  <a:pt x="22184" y="1221"/>
                </a:lnTo>
                <a:lnTo>
                  <a:pt x="22147" y="1209"/>
                </a:lnTo>
                <a:lnTo>
                  <a:pt x="22183" y="1096"/>
                </a:lnTo>
                <a:close/>
                <a:moveTo>
                  <a:pt x="22241" y="911"/>
                </a:moveTo>
                <a:lnTo>
                  <a:pt x="22278" y="922"/>
                </a:lnTo>
                <a:lnTo>
                  <a:pt x="22243" y="1035"/>
                </a:lnTo>
                <a:lnTo>
                  <a:pt x="22206" y="1024"/>
                </a:lnTo>
                <a:lnTo>
                  <a:pt x="22241" y="911"/>
                </a:lnTo>
                <a:close/>
                <a:moveTo>
                  <a:pt x="22300" y="725"/>
                </a:moveTo>
                <a:lnTo>
                  <a:pt x="22337" y="737"/>
                </a:lnTo>
                <a:lnTo>
                  <a:pt x="22301" y="850"/>
                </a:lnTo>
                <a:lnTo>
                  <a:pt x="22264" y="838"/>
                </a:lnTo>
                <a:lnTo>
                  <a:pt x="22300" y="725"/>
                </a:lnTo>
                <a:close/>
                <a:moveTo>
                  <a:pt x="22359" y="539"/>
                </a:moveTo>
                <a:lnTo>
                  <a:pt x="22396" y="551"/>
                </a:lnTo>
                <a:lnTo>
                  <a:pt x="22360" y="664"/>
                </a:lnTo>
                <a:lnTo>
                  <a:pt x="22323" y="652"/>
                </a:lnTo>
                <a:lnTo>
                  <a:pt x="22359" y="539"/>
                </a:lnTo>
                <a:close/>
                <a:moveTo>
                  <a:pt x="22417" y="354"/>
                </a:moveTo>
                <a:lnTo>
                  <a:pt x="22454" y="365"/>
                </a:lnTo>
                <a:lnTo>
                  <a:pt x="22419" y="478"/>
                </a:lnTo>
                <a:lnTo>
                  <a:pt x="22382" y="467"/>
                </a:lnTo>
                <a:lnTo>
                  <a:pt x="22417" y="354"/>
                </a:lnTo>
                <a:close/>
                <a:moveTo>
                  <a:pt x="22476" y="168"/>
                </a:moveTo>
                <a:lnTo>
                  <a:pt x="22513" y="180"/>
                </a:lnTo>
                <a:lnTo>
                  <a:pt x="22477" y="293"/>
                </a:lnTo>
                <a:lnTo>
                  <a:pt x="22440" y="281"/>
                </a:lnTo>
                <a:lnTo>
                  <a:pt x="22476" y="168"/>
                </a:lnTo>
                <a:close/>
                <a:moveTo>
                  <a:pt x="20961" y="3855"/>
                </a:moveTo>
                <a:lnTo>
                  <a:pt x="20946" y="3891"/>
                </a:lnTo>
                <a:lnTo>
                  <a:pt x="20836" y="3847"/>
                </a:lnTo>
                <a:lnTo>
                  <a:pt x="20851" y="3811"/>
                </a:lnTo>
                <a:lnTo>
                  <a:pt x="20961" y="3855"/>
                </a:lnTo>
                <a:close/>
                <a:moveTo>
                  <a:pt x="20780" y="3783"/>
                </a:moveTo>
                <a:lnTo>
                  <a:pt x="20765" y="3819"/>
                </a:lnTo>
                <a:lnTo>
                  <a:pt x="20655" y="3774"/>
                </a:lnTo>
                <a:lnTo>
                  <a:pt x="20670" y="3738"/>
                </a:lnTo>
                <a:lnTo>
                  <a:pt x="20780" y="3783"/>
                </a:lnTo>
                <a:close/>
                <a:moveTo>
                  <a:pt x="20599" y="3710"/>
                </a:moveTo>
                <a:lnTo>
                  <a:pt x="20585" y="3746"/>
                </a:lnTo>
                <a:lnTo>
                  <a:pt x="20475" y="3702"/>
                </a:lnTo>
                <a:lnTo>
                  <a:pt x="20489" y="3666"/>
                </a:lnTo>
                <a:lnTo>
                  <a:pt x="20599" y="3710"/>
                </a:lnTo>
                <a:close/>
                <a:moveTo>
                  <a:pt x="20418" y="3637"/>
                </a:moveTo>
                <a:lnTo>
                  <a:pt x="20404" y="3673"/>
                </a:lnTo>
                <a:lnTo>
                  <a:pt x="20294" y="3629"/>
                </a:lnTo>
                <a:lnTo>
                  <a:pt x="20308" y="3593"/>
                </a:lnTo>
                <a:lnTo>
                  <a:pt x="20418" y="3637"/>
                </a:lnTo>
                <a:close/>
                <a:moveTo>
                  <a:pt x="20238" y="3565"/>
                </a:moveTo>
                <a:lnTo>
                  <a:pt x="20223" y="3601"/>
                </a:lnTo>
                <a:lnTo>
                  <a:pt x="20113" y="3556"/>
                </a:lnTo>
                <a:lnTo>
                  <a:pt x="20128" y="3520"/>
                </a:lnTo>
                <a:lnTo>
                  <a:pt x="20238" y="3565"/>
                </a:lnTo>
                <a:close/>
                <a:moveTo>
                  <a:pt x="20057" y="3492"/>
                </a:moveTo>
                <a:lnTo>
                  <a:pt x="20042" y="3528"/>
                </a:lnTo>
                <a:lnTo>
                  <a:pt x="19932" y="3484"/>
                </a:lnTo>
                <a:lnTo>
                  <a:pt x="19947" y="3448"/>
                </a:lnTo>
                <a:lnTo>
                  <a:pt x="20057" y="3492"/>
                </a:lnTo>
                <a:close/>
                <a:moveTo>
                  <a:pt x="19876" y="3419"/>
                </a:moveTo>
                <a:lnTo>
                  <a:pt x="19862" y="3455"/>
                </a:lnTo>
                <a:lnTo>
                  <a:pt x="19752" y="3411"/>
                </a:lnTo>
                <a:lnTo>
                  <a:pt x="19766" y="3375"/>
                </a:lnTo>
                <a:lnTo>
                  <a:pt x="19876" y="3419"/>
                </a:lnTo>
                <a:close/>
                <a:moveTo>
                  <a:pt x="19695" y="3347"/>
                </a:moveTo>
                <a:lnTo>
                  <a:pt x="19681" y="3383"/>
                </a:lnTo>
                <a:lnTo>
                  <a:pt x="19571" y="3338"/>
                </a:lnTo>
                <a:lnTo>
                  <a:pt x="19585" y="3302"/>
                </a:lnTo>
                <a:lnTo>
                  <a:pt x="19695" y="3347"/>
                </a:lnTo>
                <a:close/>
                <a:moveTo>
                  <a:pt x="19515" y="3274"/>
                </a:moveTo>
                <a:lnTo>
                  <a:pt x="19500" y="3310"/>
                </a:lnTo>
                <a:lnTo>
                  <a:pt x="19390" y="3266"/>
                </a:lnTo>
                <a:lnTo>
                  <a:pt x="19405" y="3230"/>
                </a:lnTo>
                <a:lnTo>
                  <a:pt x="19515" y="3274"/>
                </a:lnTo>
                <a:close/>
                <a:moveTo>
                  <a:pt x="19334" y="3201"/>
                </a:moveTo>
                <a:lnTo>
                  <a:pt x="19319" y="3237"/>
                </a:lnTo>
                <a:lnTo>
                  <a:pt x="19209" y="3193"/>
                </a:lnTo>
                <a:lnTo>
                  <a:pt x="19224" y="3157"/>
                </a:lnTo>
                <a:lnTo>
                  <a:pt x="19334" y="3201"/>
                </a:lnTo>
                <a:close/>
                <a:moveTo>
                  <a:pt x="19153" y="3129"/>
                </a:moveTo>
                <a:lnTo>
                  <a:pt x="19139" y="3165"/>
                </a:lnTo>
                <a:lnTo>
                  <a:pt x="19029" y="3120"/>
                </a:lnTo>
                <a:lnTo>
                  <a:pt x="19043" y="3084"/>
                </a:lnTo>
                <a:lnTo>
                  <a:pt x="19153" y="3129"/>
                </a:lnTo>
                <a:close/>
                <a:moveTo>
                  <a:pt x="18972" y="3056"/>
                </a:moveTo>
                <a:lnTo>
                  <a:pt x="18958" y="3092"/>
                </a:lnTo>
                <a:lnTo>
                  <a:pt x="18848" y="3048"/>
                </a:lnTo>
                <a:lnTo>
                  <a:pt x="18862" y="3012"/>
                </a:lnTo>
                <a:lnTo>
                  <a:pt x="18972" y="3056"/>
                </a:lnTo>
                <a:close/>
                <a:moveTo>
                  <a:pt x="18792" y="2983"/>
                </a:moveTo>
                <a:lnTo>
                  <a:pt x="18777" y="3019"/>
                </a:lnTo>
                <a:lnTo>
                  <a:pt x="18667" y="2975"/>
                </a:lnTo>
                <a:lnTo>
                  <a:pt x="18682" y="2939"/>
                </a:lnTo>
                <a:lnTo>
                  <a:pt x="18792" y="2983"/>
                </a:lnTo>
                <a:close/>
                <a:moveTo>
                  <a:pt x="18611" y="2911"/>
                </a:moveTo>
                <a:lnTo>
                  <a:pt x="18596" y="2947"/>
                </a:lnTo>
                <a:lnTo>
                  <a:pt x="18486" y="2902"/>
                </a:lnTo>
                <a:lnTo>
                  <a:pt x="18501" y="2866"/>
                </a:lnTo>
                <a:lnTo>
                  <a:pt x="18611" y="2911"/>
                </a:lnTo>
                <a:close/>
                <a:moveTo>
                  <a:pt x="18430" y="2838"/>
                </a:moveTo>
                <a:lnTo>
                  <a:pt x="18416" y="2874"/>
                </a:lnTo>
                <a:lnTo>
                  <a:pt x="18306" y="2830"/>
                </a:lnTo>
                <a:lnTo>
                  <a:pt x="18320" y="2794"/>
                </a:lnTo>
                <a:lnTo>
                  <a:pt x="18430" y="2838"/>
                </a:lnTo>
                <a:close/>
                <a:moveTo>
                  <a:pt x="18249" y="2765"/>
                </a:moveTo>
                <a:lnTo>
                  <a:pt x="18235" y="2801"/>
                </a:lnTo>
                <a:lnTo>
                  <a:pt x="18125" y="2757"/>
                </a:lnTo>
                <a:lnTo>
                  <a:pt x="18139" y="2721"/>
                </a:lnTo>
                <a:lnTo>
                  <a:pt x="18249" y="2765"/>
                </a:lnTo>
                <a:close/>
                <a:moveTo>
                  <a:pt x="18069" y="2693"/>
                </a:moveTo>
                <a:lnTo>
                  <a:pt x="18054" y="2729"/>
                </a:lnTo>
                <a:lnTo>
                  <a:pt x="17944" y="2685"/>
                </a:lnTo>
                <a:lnTo>
                  <a:pt x="17959" y="2649"/>
                </a:lnTo>
                <a:lnTo>
                  <a:pt x="18069" y="2693"/>
                </a:lnTo>
                <a:close/>
                <a:moveTo>
                  <a:pt x="17888" y="2620"/>
                </a:moveTo>
                <a:lnTo>
                  <a:pt x="17873" y="2656"/>
                </a:lnTo>
                <a:lnTo>
                  <a:pt x="17763" y="2612"/>
                </a:lnTo>
                <a:lnTo>
                  <a:pt x="17778" y="2576"/>
                </a:lnTo>
                <a:lnTo>
                  <a:pt x="17888" y="2620"/>
                </a:lnTo>
                <a:close/>
                <a:moveTo>
                  <a:pt x="17707" y="2547"/>
                </a:moveTo>
                <a:lnTo>
                  <a:pt x="17693" y="2583"/>
                </a:lnTo>
                <a:lnTo>
                  <a:pt x="17583" y="2539"/>
                </a:lnTo>
                <a:lnTo>
                  <a:pt x="17597" y="2503"/>
                </a:lnTo>
                <a:lnTo>
                  <a:pt x="17707" y="2547"/>
                </a:lnTo>
                <a:close/>
                <a:moveTo>
                  <a:pt x="17526" y="2475"/>
                </a:moveTo>
                <a:lnTo>
                  <a:pt x="17512" y="2511"/>
                </a:lnTo>
                <a:lnTo>
                  <a:pt x="17402" y="2467"/>
                </a:lnTo>
                <a:lnTo>
                  <a:pt x="17416" y="2431"/>
                </a:lnTo>
                <a:lnTo>
                  <a:pt x="17526" y="2475"/>
                </a:lnTo>
                <a:close/>
                <a:moveTo>
                  <a:pt x="17346" y="2402"/>
                </a:moveTo>
                <a:lnTo>
                  <a:pt x="17331" y="2438"/>
                </a:lnTo>
                <a:lnTo>
                  <a:pt x="17221" y="2394"/>
                </a:lnTo>
                <a:lnTo>
                  <a:pt x="17235" y="2358"/>
                </a:lnTo>
                <a:lnTo>
                  <a:pt x="17346" y="2402"/>
                </a:lnTo>
                <a:close/>
                <a:moveTo>
                  <a:pt x="17165" y="2329"/>
                </a:moveTo>
                <a:lnTo>
                  <a:pt x="17150" y="2366"/>
                </a:lnTo>
                <a:lnTo>
                  <a:pt x="17040" y="2321"/>
                </a:lnTo>
                <a:lnTo>
                  <a:pt x="17055" y="2285"/>
                </a:lnTo>
                <a:lnTo>
                  <a:pt x="17165" y="2329"/>
                </a:lnTo>
                <a:close/>
                <a:moveTo>
                  <a:pt x="16984" y="2257"/>
                </a:moveTo>
                <a:lnTo>
                  <a:pt x="16970" y="2293"/>
                </a:lnTo>
                <a:lnTo>
                  <a:pt x="16860" y="2249"/>
                </a:lnTo>
                <a:lnTo>
                  <a:pt x="16874" y="2213"/>
                </a:lnTo>
                <a:lnTo>
                  <a:pt x="16984" y="2257"/>
                </a:lnTo>
                <a:close/>
                <a:moveTo>
                  <a:pt x="16803" y="2184"/>
                </a:moveTo>
                <a:lnTo>
                  <a:pt x="16789" y="2220"/>
                </a:lnTo>
                <a:lnTo>
                  <a:pt x="16679" y="2176"/>
                </a:lnTo>
                <a:lnTo>
                  <a:pt x="16693" y="2140"/>
                </a:lnTo>
                <a:lnTo>
                  <a:pt x="16803" y="2184"/>
                </a:lnTo>
                <a:close/>
                <a:moveTo>
                  <a:pt x="16623" y="2112"/>
                </a:moveTo>
                <a:lnTo>
                  <a:pt x="16608" y="2148"/>
                </a:lnTo>
                <a:lnTo>
                  <a:pt x="16498" y="2103"/>
                </a:lnTo>
                <a:lnTo>
                  <a:pt x="16512" y="2067"/>
                </a:lnTo>
                <a:lnTo>
                  <a:pt x="16623" y="2112"/>
                </a:lnTo>
                <a:close/>
                <a:moveTo>
                  <a:pt x="16442" y="2039"/>
                </a:moveTo>
                <a:lnTo>
                  <a:pt x="16427" y="2075"/>
                </a:lnTo>
                <a:lnTo>
                  <a:pt x="16317" y="2031"/>
                </a:lnTo>
                <a:lnTo>
                  <a:pt x="16332" y="1995"/>
                </a:lnTo>
                <a:lnTo>
                  <a:pt x="16442" y="2039"/>
                </a:lnTo>
                <a:close/>
                <a:moveTo>
                  <a:pt x="16261" y="1966"/>
                </a:moveTo>
                <a:lnTo>
                  <a:pt x="16247" y="2002"/>
                </a:lnTo>
                <a:lnTo>
                  <a:pt x="16137" y="1958"/>
                </a:lnTo>
                <a:lnTo>
                  <a:pt x="16151" y="1922"/>
                </a:lnTo>
                <a:lnTo>
                  <a:pt x="16261" y="1966"/>
                </a:lnTo>
                <a:close/>
                <a:moveTo>
                  <a:pt x="16080" y="1894"/>
                </a:moveTo>
                <a:lnTo>
                  <a:pt x="16066" y="1930"/>
                </a:lnTo>
                <a:lnTo>
                  <a:pt x="15956" y="1885"/>
                </a:lnTo>
                <a:lnTo>
                  <a:pt x="15970" y="1849"/>
                </a:lnTo>
                <a:lnTo>
                  <a:pt x="16080" y="1894"/>
                </a:lnTo>
                <a:close/>
                <a:moveTo>
                  <a:pt x="15900" y="1821"/>
                </a:moveTo>
                <a:lnTo>
                  <a:pt x="15885" y="1857"/>
                </a:lnTo>
                <a:lnTo>
                  <a:pt x="15775" y="1813"/>
                </a:lnTo>
                <a:lnTo>
                  <a:pt x="15789" y="1777"/>
                </a:lnTo>
                <a:lnTo>
                  <a:pt x="15900" y="1821"/>
                </a:lnTo>
                <a:close/>
                <a:moveTo>
                  <a:pt x="15719" y="1748"/>
                </a:moveTo>
                <a:lnTo>
                  <a:pt x="15704" y="1784"/>
                </a:lnTo>
                <a:lnTo>
                  <a:pt x="15594" y="1740"/>
                </a:lnTo>
                <a:lnTo>
                  <a:pt x="15609" y="1704"/>
                </a:lnTo>
                <a:lnTo>
                  <a:pt x="15719" y="1748"/>
                </a:lnTo>
                <a:close/>
                <a:moveTo>
                  <a:pt x="15538" y="1676"/>
                </a:moveTo>
                <a:lnTo>
                  <a:pt x="15524" y="1712"/>
                </a:lnTo>
                <a:lnTo>
                  <a:pt x="15414" y="1668"/>
                </a:lnTo>
                <a:lnTo>
                  <a:pt x="15428" y="1632"/>
                </a:lnTo>
                <a:lnTo>
                  <a:pt x="15538" y="1676"/>
                </a:lnTo>
                <a:close/>
                <a:moveTo>
                  <a:pt x="15357" y="1603"/>
                </a:moveTo>
                <a:lnTo>
                  <a:pt x="15343" y="1639"/>
                </a:lnTo>
                <a:lnTo>
                  <a:pt x="15233" y="1595"/>
                </a:lnTo>
                <a:lnTo>
                  <a:pt x="15247" y="1559"/>
                </a:lnTo>
                <a:lnTo>
                  <a:pt x="15357" y="1603"/>
                </a:lnTo>
                <a:close/>
                <a:moveTo>
                  <a:pt x="15177" y="1530"/>
                </a:moveTo>
                <a:lnTo>
                  <a:pt x="15162" y="1566"/>
                </a:lnTo>
                <a:lnTo>
                  <a:pt x="15052" y="1522"/>
                </a:lnTo>
                <a:lnTo>
                  <a:pt x="15066" y="1486"/>
                </a:lnTo>
                <a:lnTo>
                  <a:pt x="15177" y="1530"/>
                </a:lnTo>
                <a:close/>
                <a:moveTo>
                  <a:pt x="14996" y="1458"/>
                </a:moveTo>
                <a:lnTo>
                  <a:pt x="14981" y="1494"/>
                </a:lnTo>
                <a:lnTo>
                  <a:pt x="14871" y="1450"/>
                </a:lnTo>
                <a:lnTo>
                  <a:pt x="14886" y="1414"/>
                </a:lnTo>
                <a:lnTo>
                  <a:pt x="14996" y="1458"/>
                </a:lnTo>
                <a:close/>
                <a:moveTo>
                  <a:pt x="14815" y="1385"/>
                </a:moveTo>
                <a:lnTo>
                  <a:pt x="14801" y="1421"/>
                </a:lnTo>
                <a:lnTo>
                  <a:pt x="14691" y="1377"/>
                </a:lnTo>
                <a:lnTo>
                  <a:pt x="14705" y="1341"/>
                </a:lnTo>
                <a:lnTo>
                  <a:pt x="14815" y="1385"/>
                </a:lnTo>
                <a:close/>
                <a:moveTo>
                  <a:pt x="14634" y="1313"/>
                </a:moveTo>
                <a:lnTo>
                  <a:pt x="14620" y="1349"/>
                </a:lnTo>
                <a:lnTo>
                  <a:pt x="14510" y="1304"/>
                </a:lnTo>
                <a:lnTo>
                  <a:pt x="14524" y="1268"/>
                </a:lnTo>
                <a:lnTo>
                  <a:pt x="14634" y="1313"/>
                </a:lnTo>
                <a:close/>
                <a:moveTo>
                  <a:pt x="14454" y="1240"/>
                </a:moveTo>
                <a:lnTo>
                  <a:pt x="14439" y="1276"/>
                </a:lnTo>
                <a:lnTo>
                  <a:pt x="14329" y="1232"/>
                </a:lnTo>
                <a:lnTo>
                  <a:pt x="14343" y="1196"/>
                </a:lnTo>
                <a:lnTo>
                  <a:pt x="14454" y="1240"/>
                </a:lnTo>
                <a:close/>
                <a:moveTo>
                  <a:pt x="14273" y="1167"/>
                </a:moveTo>
                <a:lnTo>
                  <a:pt x="14258" y="1203"/>
                </a:lnTo>
                <a:lnTo>
                  <a:pt x="14148" y="1159"/>
                </a:lnTo>
                <a:lnTo>
                  <a:pt x="14163" y="1123"/>
                </a:lnTo>
                <a:lnTo>
                  <a:pt x="14273" y="1167"/>
                </a:lnTo>
                <a:close/>
                <a:moveTo>
                  <a:pt x="14071" y="535"/>
                </a:moveTo>
                <a:lnTo>
                  <a:pt x="14105" y="555"/>
                </a:lnTo>
                <a:lnTo>
                  <a:pt x="14044" y="657"/>
                </a:lnTo>
                <a:lnTo>
                  <a:pt x="14011" y="637"/>
                </a:lnTo>
                <a:lnTo>
                  <a:pt x="14071" y="535"/>
                </a:lnTo>
                <a:close/>
                <a:moveTo>
                  <a:pt x="14176" y="361"/>
                </a:moveTo>
                <a:lnTo>
                  <a:pt x="14209" y="381"/>
                </a:lnTo>
                <a:lnTo>
                  <a:pt x="14148" y="482"/>
                </a:lnTo>
                <a:lnTo>
                  <a:pt x="14115" y="462"/>
                </a:lnTo>
                <a:lnTo>
                  <a:pt x="14176" y="361"/>
                </a:lnTo>
                <a:close/>
                <a:moveTo>
                  <a:pt x="14280" y="186"/>
                </a:moveTo>
                <a:lnTo>
                  <a:pt x="14313" y="206"/>
                </a:lnTo>
                <a:lnTo>
                  <a:pt x="14252" y="308"/>
                </a:lnTo>
                <a:lnTo>
                  <a:pt x="14219" y="288"/>
                </a:lnTo>
                <a:lnTo>
                  <a:pt x="14280" y="186"/>
                </a:lnTo>
                <a:close/>
                <a:moveTo>
                  <a:pt x="14384" y="12"/>
                </a:moveTo>
                <a:lnTo>
                  <a:pt x="14417" y="32"/>
                </a:lnTo>
                <a:lnTo>
                  <a:pt x="14356" y="133"/>
                </a:lnTo>
                <a:lnTo>
                  <a:pt x="14323" y="114"/>
                </a:lnTo>
                <a:lnTo>
                  <a:pt x="14384" y="12"/>
                </a:lnTo>
                <a:close/>
              </a:path>
            </a:pathLst>
          </a:custGeom>
          <a:solidFill>
            <a:srgbClr val="EBEBEB"/>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 name="Fußzeilenplatzhalter 4"/>
          <p:cNvSpPr>
            <a:spLocks noGrp="1"/>
          </p:cNvSpPr>
          <p:nvPr>
            <p:ph type="ftr" sz="quarter" idx="3"/>
          </p:nvPr>
        </p:nvSpPr>
        <p:spPr bwMode="auto">
          <a:xfrm>
            <a:off x="450850" y="6358068"/>
            <a:ext cx="6804000" cy="288000"/>
          </a:xfrm>
          <a:prstGeom prst="rect">
            <a:avLst/>
          </a:prstGeom>
          <a:noFill/>
        </p:spPr>
        <p:txBody>
          <a:bodyPr vert="horz" wrap="none" lIns="0" tIns="14400" rIns="0" bIns="0" rtlCol="0" anchor="t" anchorCtr="0">
            <a:noAutofit/>
          </a:bodyPr>
          <a:lstStyle>
            <a:lvl1pPr marL="0" indent="0" algn="l">
              <a:lnSpc>
                <a:spcPct val="100000"/>
              </a:lnSpc>
              <a:spcBef>
                <a:spcPts val="0"/>
              </a:spcBef>
              <a:buFont typeface="Arial"/>
              <a:buNone/>
              <a:defRPr sz="1200" b="0" i="0" cap="none">
                <a:solidFill>
                  <a:schemeClr val="tx2"/>
                </a:solidFill>
                <a:latin typeface="+mn-lt"/>
              </a:defRPr>
            </a:lvl1pPr>
            <a:lvl2pPr marL="0" indent="0" algn="l">
              <a:lnSpc>
                <a:spcPct val="100000"/>
              </a:lnSpc>
              <a:spcBef>
                <a:spcPts val="0"/>
              </a:spcBef>
              <a:defRPr sz="1200" b="0" i="0" cap="none">
                <a:latin typeface="+mn-lt"/>
              </a:defRPr>
            </a:lvl2pPr>
            <a:lvl3pPr marL="0" indent="0" algn="l">
              <a:lnSpc>
                <a:spcPct val="100000"/>
              </a:lnSpc>
              <a:spcBef>
                <a:spcPts val="0"/>
              </a:spcBef>
              <a:defRPr sz="1200" b="0" i="0" cap="none">
                <a:latin typeface="+mn-lt"/>
              </a:defRPr>
            </a:lvl3pPr>
            <a:lvl4pPr marL="0" indent="0" algn="l">
              <a:lnSpc>
                <a:spcPct val="100000"/>
              </a:lnSpc>
              <a:spcBef>
                <a:spcPts val="0"/>
              </a:spcBef>
              <a:defRPr sz="1200" b="0" i="0" cap="none">
                <a:latin typeface="+mn-lt"/>
              </a:defRPr>
            </a:lvl4pPr>
            <a:lvl5pPr marL="0" indent="0" algn="l">
              <a:lnSpc>
                <a:spcPct val="100000"/>
              </a:lnSpc>
              <a:spcBef>
                <a:spcPts val="0"/>
              </a:spcBef>
              <a:defRPr sz="1200" b="0" i="0" cap="none">
                <a:latin typeface="+mn-lt"/>
              </a:defRPr>
            </a:lvl5pPr>
            <a:lvl6pPr marL="0" indent="0" algn="l">
              <a:lnSpc>
                <a:spcPct val="100000"/>
              </a:lnSpc>
              <a:spcBef>
                <a:spcPts val="0"/>
              </a:spcBef>
              <a:defRPr sz="1200" b="0" i="0" cap="none">
                <a:latin typeface="+mn-lt"/>
              </a:defRPr>
            </a:lvl6pPr>
            <a:lvl7pPr marL="0" indent="0" algn="l">
              <a:lnSpc>
                <a:spcPct val="100000"/>
              </a:lnSpc>
              <a:spcBef>
                <a:spcPts val="0"/>
              </a:spcBef>
              <a:defRPr sz="1200" b="0" i="0" cap="none">
                <a:latin typeface="+mn-lt"/>
              </a:defRPr>
            </a:lvl7pPr>
            <a:lvl8pPr marL="0" indent="0" algn="l">
              <a:lnSpc>
                <a:spcPct val="100000"/>
              </a:lnSpc>
              <a:spcBef>
                <a:spcPts val="0"/>
              </a:spcBef>
              <a:defRPr sz="1200" b="0" i="0" cap="none">
                <a:latin typeface="+mn-lt"/>
              </a:defRPr>
            </a:lvl8pPr>
            <a:lvl9pPr marL="0" indent="0" algn="l">
              <a:lnSpc>
                <a:spcPct val="100000"/>
              </a:lnSpc>
              <a:spcBef>
                <a:spcPts val="0"/>
              </a:spcBef>
              <a:defRPr sz="1200" b="0" i="0" cap="none">
                <a:latin typeface="+mn-lt"/>
              </a:defRPr>
            </a:lvl9pPr>
          </a:lstStyle>
          <a:p>
            <a:pPr>
              <a:defRPr/>
            </a:pPr>
            <a:r>
              <a:rPr lang="de-DE"/>
              <a:t>Name Referent*in</a:t>
            </a:r>
            <a:endParaRPr/>
          </a:p>
        </p:txBody>
      </p:sp>
      <p:sp>
        <p:nvSpPr>
          <p:cNvPr id="15" name="Titelplatzhalter 1"/>
          <p:cNvSpPr>
            <a:spLocks noGrp="1"/>
          </p:cNvSpPr>
          <p:nvPr>
            <p:ph type="title"/>
          </p:nvPr>
        </p:nvSpPr>
        <p:spPr bwMode="auto">
          <a:xfrm>
            <a:off x="449261" y="1366838"/>
            <a:ext cx="8243887" cy="1044000"/>
          </a:xfrm>
          <a:prstGeom prst="rect">
            <a:avLst/>
          </a:prstGeom>
        </p:spPr>
        <p:txBody>
          <a:bodyPr vert="horz" lIns="0" tIns="0" rIns="0" bIns="0" rtlCol="0" anchor="t" anchorCtr="0">
            <a:noAutofit/>
          </a:bodyPr>
          <a:lstStyle/>
          <a:p>
            <a:pPr>
              <a:defRPr/>
            </a:pPr>
            <a:r>
              <a:rPr lang="de-DE"/>
              <a:t>Headline</a:t>
            </a:r>
            <a:br>
              <a:rPr lang="de-DE"/>
            </a:br>
            <a:r>
              <a:rPr lang="de-DE"/>
              <a:t>auf zwei Zeilen</a:t>
            </a:r>
            <a:endParaRPr/>
          </a:p>
        </p:txBody>
      </p:sp>
      <p:sp>
        <p:nvSpPr>
          <p:cNvPr id="16" name="Textplatzhalter 2"/>
          <p:cNvSpPr>
            <a:spLocks noGrp="1"/>
          </p:cNvSpPr>
          <p:nvPr>
            <p:ph type="body" idx="1"/>
          </p:nvPr>
        </p:nvSpPr>
        <p:spPr bwMode="auto">
          <a:xfrm>
            <a:off x="450850" y="2579687"/>
            <a:ext cx="8243888" cy="3621087"/>
          </a:xfrm>
          <a:prstGeom prst="rect">
            <a:avLst/>
          </a:prstGeom>
        </p:spPr>
        <p:txBody>
          <a:bodyPr vert="horz" lIns="0" tIns="0" rIns="0" bIns="0" rtlCol="0" anchor="t" anchorCtr="0">
            <a:noAutofit/>
          </a:bodyPr>
          <a:lstStyle/>
          <a:p>
            <a:pPr lvl="0">
              <a:defRPr/>
            </a:pPr>
            <a:r>
              <a:rPr lang="de-DE"/>
              <a:t>Fließtext als Einleitung auf erster Ebene // für Fließtext normal und diverse Aufzählung &gt;&gt; Menü &gt; Start &gt; Absatz &gt; Listenebne erhöhen </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a:p>
            <a:pPr lvl="5">
              <a:defRPr/>
            </a:pPr>
            <a:r>
              <a:rPr lang="de-DE"/>
              <a:t>Sechste Ebene</a:t>
            </a:r>
            <a:endParaRPr/>
          </a:p>
          <a:p>
            <a:pPr lvl="6">
              <a:defRPr/>
            </a:pPr>
            <a:r>
              <a:rPr lang="de-DE"/>
              <a:t>Siebte Ebene</a:t>
            </a:r>
            <a:endParaRPr/>
          </a:p>
          <a:p>
            <a:pPr lvl="7">
              <a:defRPr/>
            </a:pPr>
            <a:r>
              <a:rPr lang="de-DE"/>
              <a:t>Achte Ebene</a:t>
            </a:r>
            <a:endParaRPr/>
          </a:p>
          <a:p>
            <a:pPr lvl="8">
              <a:defRPr/>
            </a:pPr>
            <a:r>
              <a:rPr lang="de-DE"/>
              <a:t>Neunte Ebene</a:t>
            </a:r>
            <a:endParaRPr/>
          </a:p>
        </p:txBody>
      </p:sp>
      <p:sp>
        <p:nvSpPr>
          <p:cNvPr id="17" name="Foliennummernplatzhalter 5"/>
          <p:cNvSpPr>
            <a:spLocks noGrp="1"/>
          </p:cNvSpPr>
          <p:nvPr>
            <p:ph type="sldNum" sz="quarter" idx="4"/>
          </p:nvPr>
        </p:nvSpPr>
        <p:spPr bwMode="auto">
          <a:xfrm>
            <a:off x="7974738" y="6358067"/>
            <a:ext cx="720000" cy="288000"/>
          </a:xfrm>
          <a:prstGeom prst="rect">
            <a:avLst/>
          </a:prstGeom>
        </p:spPr>
        <p:txBody>
          <a:bodyPr vert="horz" lIns="0" tIns="0" rIns="0" bIns="0" rtlCol="0" anchor="t" anchorCtr="0">
            <a:noAutofit/>
          </a:bodyPr>
          <a:lstStyle>
            <a:lvl1pPr marL="0" indent="0" algn="r">
              <a:lnSpc>
                <a:spcPct val="100000"/>
              </a:lnSpc>
              <a:spcBef>
                <a:spcPts val="0"/>
              </a:spcBef>
              <a:buFont typeface="Arial"/>
              <a:buNone/>
              <a:defRPr sz="1600" b="1">
                <a:solidFill>
                  <a:schemeClr val="tx2"/>
                </a:solidFill>
                <a:latin typeface="+mj-lt"/>
              </a:defRPr>
            </a:lvl1pPr>
            <a:lvl2pPr marL="0" indent="0" algn="r">
              <a:lnSpc>
                <a:spcPct val="100000"/>
              </a:lnSpc>
              <a:spcBef>
                <a:spcPts val="0"/>
              </a:spcBef>
              <a:defRPr sz="1400" b="1">
                <a:latin typeface="+mj-lt"/>
              </a:defRPr>
            </a:lvl2pPr>
            <a:lvl3pPr marL="0" indent="0" algn="r">
              <a:lnSpc>
                <a:spcPct val="100000"/>
              </a:lnSpc>
              <a:spcBef>
                <a:spcPts val="0"/>
              </a:spcBef>
              <a:defRPr sz="1400" b="1">
                <a:latin typeface="+mj-lt"/>
              </a:defRPr>
            </a:lvl3pPr>
            <a:lvl4pPr marL="0" indent="0" algn="r">
              <a:lnSpc>
                <a:spcPct val="100000"/>
              </a:lnSpc>
              <a:spcBef>
                <a:spcPts val="0"/>
              </a:spcBef>
              <a:defRPr sz="1400" b="1">
                <a:latin typeface="+mj-lt"/>
              </a:defRPr>
            </a:lvl4pPr>
            <a:lvl5pPr marL="0" indent="0" algn="r">
              <a:lnSpc>
                <a:spcPct val="100000"/>
              </a:lnSpc>
              <a:spcBef>
                <a:spcPts val="0"/>
              </a:spcBef>
              <a:defRPr sz="1400" b="1">
                <a:latin typeface="+mj-lt"/>
              </a:defRPr>
            </a:lvl5pPr>
            <a:lvl6pPr marL="0" indent="0" algn="r">
              <a:lnSpc>
                <a:spcPct val="100000"/>
              </a:lnSpc>
              <a:spcBef>
                <a:spcPts val="0"/>
              </a:spcBef>
              <a:defRPr sz="1400" b="1">
                <a:latin typeface="+mj-lt"/>
              </a:defRPr>
            </a:lvl6pPr>
            <a:lvl7pPr marL="0" indent="0" algn="r">
              <a:lnSpc>
                <a:spcPct val="100000"/>
              </a:lnSpc>
              <a:spcBef>
                <a:spcPts val="0"/>
              </a:spcBef>
              <a:defRPr sz="1400" b="1">
                <a:latin typeface="+mj-lt"/>
              </a:defRPr>
            </a:lvl7pPr>
            <a:lvl8pPr marL="0" indent="0" algn="r">
              <a:lnSpc>
                <a:spcPct val="100000"/>
              </a:lnSpc>
              <a:spcBef>
                <a:spcPts val="0"/>
              </a:spcBef>
              <a:defRPr sz="1400" b="1">
                <a:latin typeface="+mj-lt"/>
              </a:defRPr>
            </a:lvl8pPr>
            <a:lvl9pPr marL="0" indent="0" algn="r">
              <a:lnSpc>
                <a:spcPct val="100000"/>
              </a:lnSpc>
              <a:spcBef>
                <a:spcPts val="0"/>
              </a:spcBef>
              <a:defRPr sz="1400" b="1">
                <a:latin typeface="+mj-lt"/>
              </a:defRPr>
            </a:lvl9pPr>
          </a:lstStyle>
          <a:p>
            <a:pPr>
              <a:defRPr/>
            </a:pPr>
            <a:fld id="{C0BC624C-2554-4659-A1D8-66347873820C}" type="slidenum">
              <a:rPr lang="de-DE"/>
              <a:t>‹Nr.›</a:t>
            </a:fld>
            <a:endParaRPr lang="de-DE" sz="1800"/>
          </a:p>
        </p:txBody>
      </p:sp>
      <p:sp>
        <p:nvSpPr>
          <p:cNvPr id="18" name="Logo UPD"/>
          <p:cNvSpPr>
            <a:spLocks noChangeAspect="1" noEditPoints="1"/>
          </p:cNvSpPr>
          <p:nvPr userDrawn="1"/>
        </p:nvSpPr>
        <p:spPr bwMode="auto">
          <a:xfrm>
            <a:off x="450850" y="450000"/>
            <a:ext cx="1212480" cy="417366"/>
          </a:xfrm>
          <a:custGeom>
            <a:avLst/>
            <a:gdLst>
              <a:gd name="T0" fmla="*/ 1928 w 5780"/>
              <a:gd name="T1" fmla="*/ 1975 h 1982"/>
              <a:gd name="T2" fmla="*/ 1430 w 5780"/>
              <a:gd name="T3" fmla="*/ 1979 h 1982"/>
              <a:gd name="T4" fmla="*/ 1430 w 5780"/>
              <a:gd name="T5" fmla="*/ 1979 h 1982"/>
              <a:gd name="T6" fmla="*/ 700 w 5780"/>
              <a:gd name="T7" fmla="*/ 1409 h 1982"/>
              <a:gd name="T8" fmla="*/ 1502 w 5780"/>
              <a:gd name="T9" fmla="*/ 1906 h 1982"/>
              <a:gd name="T10" fmla="*/ 1464 w 5780"/>
              <a:gd name="T11" fmla="*/ 1919 h 1982"/>
              <a:gd name="T12" fmla="*/ 5452 w 5780"/>
              <a:gd name="T13" fmla="*/ 883 h 1982"/>
              <a:gd name="T14" fmla="*/ 5769 w 5780"/>
              <a:gd name="T15" fmla="*/ 883 h 1982"/>
              <a:gd name="T16" fmla="*/ 5065 w 5780"/>
              <a:gd name="T17" fmla="*/ 1291 h 1982"/>
              <a:gd name="T18" fmla="*/ 5462 w 5780"/>
              <a:gd name="T19" fmla="*/ 1291 h 1982"/>
              <a:gd name="T20" fmla="*/ 5320 w 5780"/>
              <a:gd name="T21" fmla="*/ 1101 h 1982"/>
              <a:gd name="T22" fmla="*/ 5383 w 5780"/>
              <a:gd name="T23" fmla="*/ 751 h 1982"/>
              <a:gd name="T24" fmla="*/ 5240 w 5780"/>
              <a:gd name="T25" fmla="*/ 751 h 1982"/>
              <a:gd name="T26" fmla="*/ 4884 w 5780"/>
              <a:gd name="T27" fmla="*/ 1291 h 1982"/>
              <a:gd name="T28" fmla="*/ 4603 w 5780"/>
              <a:gd name="T29" fmla="*/ 1291 h 1982"/>
              <a:gd name="T30" fmla="*/ 4502 w 5780"/>
              <a:gd name="T31" fmla="*/ 1148 h 1982"/>
              <a:gd name="T32" fmla="*/ 4455 w 5780"/>
              <a:gd name="T33" fmla="*/ 911 h 1982"/>
              <a:gd name="T34" fmla="*/ 4292 w 5780"/>
              <a:gd name="T35" fmla="*/ 1076 h 1982"/>
              <a:gd name="T36" fmla="*/ 4162 w 5780"/>
              <a:gd name="T37" fmla="*/ 1257 h 1982"/>
              <a:gd name="T38" fmla="*/ 3959 w 5780"/>
              <a:gd name="T39" fmla="*/ 1083 h 1982"/>
              <a:gd name="T40" fmla="*/ 3856 w 5780"/>
              <a:gd name="T41" fmla="*/ 1291 h 1982"/>
              <a:gd name="T42" fmla="*/ 4102 w 5780"/>
              <a:gd name="T43" fmla="*/ 1291 h 1982"/>
              <a:gd name="T44" fmla="*/ 3856 w 5780"/>
              <a:gd name="T45" fmla="*/ 881 h 1982"/>
              <a:gd name="T46" fmla="*/ 3502 w 5780"/>
              <a:gd name="T47" fmla="*/ 1224 h 1982"/>
              <a:gd name="T48" fmla="*/ 3500 w 5780"/>
              <a:gd name="T49" fmla="*/ 882 h 1982"/>
              <a:gd name="T50" fmla="*/ 3691 w 5780"/>
              <a:gd name="T51" fmla="*/ 1291 h 1982"/>
              <a:gd name="T52" fmla="*/ 3159 w 5780"/>
              <a:gd name="T53" fmla="*/ 1181 h 1982"/>
              <a:gd name="T54" fmla="*/ 3196 w 5780"/>
              <a:gd name="T55" fmla="*/ 1293 h 1982"/>
              <a:gd name="T56" fmla="*/ 2819 w 5780"/>
              <a:gd name="T57" fmla="*/ 818 h 1982"/>
              <a:gd name="T58" fmla="*/ 2621 w 5780"/>
              <a:gd name="T59" fmla="*/ 1034 h 1982"/>
              <a:gd name="T60" fmla="*/ 2373 w 5780"/>
              <a:gd name="T61" fmla="*/ 818 h 1982"/>
              <a:gd name="T62" fmla="*/ 2445 w 5780"/>
              <a:gd name="T63" fmla="*/ 928 h 1982"/>
              <a:gd name="T64" fmla="*/ 2252 w 5780"/>
              <a:gd name="T65" fmla="*/ 818 h 1982"/>
              <a:gd name="T66" fmla="*/ 2004 w 5780"/>
              <a:gd name="T67" fmla="*/ 818 h 1982"/>
              <a:gd name="T68" fmla="*/ 5711 w 5780"/>
              <a:gd name="T69" fmla="*/ 1975 h 1982"/>
              <a:gd name="T70" fmla="*/ 5643 w 5780"/>
              <a:gd name="T71" fmla="*/ 1854 h 1982"/>
              <a:gd name="T72" fmla="*/ 5468 w 5780"/>
              <a:gd name="T73" fmla="*/ 1975 h 1982"/>
              <a:gd name="T74" fmla="*/ 5629 w 5780"/>
              <a:gd name="T75" fmla="*/ 1975 h 1982"/>
              <a:gd name="T76" fmla="*/ 5261 w 5780"/>
              <a:gd name="T77" fmla="*/ 1637 h 1982"/>
              <a:gd name="T78" fmla="*/ 5040 w 5780"/>
              <a:gd name="T79" fmla="*/ 1770 h 1982"/>
              <a:gd name="T80" fmla="*/ 5179 w 5780"/>
              <a:gd name="T81" fmla="*/ 1638 h 1982"/>
              <a:gd name="T82" fmla="*/ 5083 w 5780"/>
              <a:gd name="T83" fmla="*/ 1565 h 1982"/>
              <a:gd name="T84" fmla="*/ 4643 w 5780"/>
              <a:gd name="T85" fmla="*/ 1982 h 1982"/>
              <a:gd name="T86" fmla="*/ 4639 w 5780"/>
              <a:gd name="T87" fmla="*/ 1555 h 1982"/>
              <a:gd name="T88" fmla="*/ 4264 w 5780"/>
              <a:gd name="T89" fmla="*/ 1525 h 1982"/>
              <a:gd name="T90" fmla="*/ 4337 w 5780"/>
              <a:gd name="T91" fmla="*/ 1841 h 1982"/>
              <a:gd name="T92" fmla="*/ 4162 w 5780"/>
              <a:gd name="T93" fmla="*/ 1760 h 1982"/>
              <a:gd name="T94" fmla="*/ 4158 w 5780"/>
              <a:gd name="T95" fmla="*/ 1695 h 1982"/>
              <a:gd name="T96" fmla="*/ 4235 w 5780"/>
              <a:gd name="T97" fmla="*/ 1630 h 1982"/>
              <a:gd name="T98" fmla="*/ 3731 w 5780"/>
              <a:gd name="T99" fmla="*/ 1501 h 1982"/>
              <a:gd name="T100" fmla="*/ 3694 w 5780"/>
              <a:gd name="T101" fmla="*/ 1785 h 1982"/>
              <a:gd name="T102" fmla="*/ 3781 w 5780"/>
              <a:gd name="T103" fmla="*/ 1695 h 1982"/>
              <a:gd name="T104" fmla="*/ 3802 w 5780"/>
              <a:gd name="T105" fmla="*/ 1638 h 1982"/>
              <a:gd name="T106" fmla="*/ 3433 w 5780"/>
              <a:gd name="T107" fmla="*/ 1760 h 1982"/>
              <a:gd name="T108" fmla="*/ 3471 w 5780"/>
              <a:gd name="T109" fmla="*/ 1501 h 1982"/>
              <a:gd name="T110" fmla="*/ 3032 w 5780"/>
              <a:gd name="T111" fmla="*/ 1568 h 1982"/>
              <a:gd name="T112" fmla="*/ 3033 w 5780"/>
              <a:gd name="T113" fmla="*/ 1908 h 1982"/>
              <a:gd name="T114" fmla="*/ 2827 w 5780"/>
              <a:gd name="T115" fmla="*/ 1564 h 1982"/>
              <a:gd name="T116" fmla="*/ 2507 w 5780"/>
              <a:gd name="T117" fmla="*/ 1501 h 1982"/>
              <a:gd name="T118" fmla="*/ 2533 w 5780"/>
              <a:gd name="T119" fmla="*/ 1850 h 1982"/>
              <a:gd name="T120" fmla="*/ 2459 w 5780"/>
              <a:gd name="T121" fmla="*/ 1579 h 1982"/>
              <a:gd name="T122" fmla="*/ 2006 w 5780"/>
              <a:gd name="T123" fmla="*/ 1731 h 1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80" h="1982" extrusionOk="0">
                <a:moveTo>
                  <a:pt x="2239" y="1643"/>
                </a:moveTo>
                <a:cubicBezTo>
                  <a:pt x="2239" y="1591"/>
                  <a:pt x="2216" y="1549"/>
                  <a:pt x="2174" y="1524"/>
                </a:cubicBezTo>
                <a:cubicBezTo>
                  <a:pt x="2148" y="1508"/>
                  <a:pt x="2123" y="1501"/>
                  <a:pt x="2054" y="1501"/>
                </a:cubicBezTo>
                <a:lnTo>
                  <a:pt x="1928" y="1501"/>
                </a:lnTo>
                <a:lnTo>
                  <a:pt x="1928" y="1975"/>
                </a:lnTo>
                <a:lnTo>
                  <a:pt x="2006" y="1975"/>
                </a:lnTo>
                <a:lnTo>
                  <a:pt x="2006" y="1794"/>
                </a:lnTo>
                <a:lnTo>
                  <a:pt x="2086" y="1794"/>
                </a:lnTo>
                <a:cubicBezTo>
                  <a:pt x="2171" y="1794"/>
                  <a:pt x="2239" y="1736"/>
                  <a:pt x="2239" y="1643"/>
                </a:cubicBezTo>
                <a:close/>
                <a:moveTo>
                  <a:pt x="1430" y="1979"/>
                </a:moveTo>
                <a:lnTo>
                  <a:pt x="0" y="1979"/>
                </a:lnTo>
                <a:lnTo>
                  <a:pt x="0" y="1397"/>
                </a:lnTo>
                <a:lnTo>
                  <a:pt x="299" y="1164"/>
                </a:lnTo>
                <a:lnTo>
                  <a:pt x="299" y="1747"/>
                </a:lnTo>
                <a:lnTo>
                  <a:pt x="1430" y="1979"/>
                </a:lnTo>
                <a:close/>
                <a:moveTo>
                  <a:pt x="700" y="583"/>
                </a:moveTo>
                <a:lnTo>
                  <a:pt x="413" y="815"/>
                </a:lnTo>
                <a:lnTo>
                  <a:pt x="413" y="1641"/>
                </a:lnTo>
                <a:lnTo>
                  <a:pt x="1438" y="1945"/>
                </a:lnTo>
                <a:lnTo>
                  <a:pt x="700" y="1409"/>
                </a:lnTo>
                <a:lnTo>
                  <a:pt x="700" y="583"/>
                </a:lnTo>
                <a:close/>
                <a:moveTo>
                  <a:pt x="1502" y="815"/>
                </a:moveTo>
                <a:lnTo>
                  <a:pt x="1227" y="594"/>
                </a:lnTo>
                <a:lnTo>
                  <a:pt x="1227" y="1025"/>
                </a:lnTo>
                <a:lnTo>
                  <a:pt x="1502" y="1906"/>
                </a:lnTo>
                <a:lnTo>
                  <a:pt x="1502" y="815"/>
                </a:lnTo>
                <a:close/>
                <a:moveTo>
                  <a:pt x="1112" y="0"/>
                </a:moveTo>
                <a:lnTo>
                  <a:pt x="815" y="233"/>
                </a:lnTo>
                <a:lnTo>
                  <a:pt x="815" y="1316"/>
                </a:lnTo>
                <a:lnTo>
                  <a:pt x="1464" y="1919"/>
                </a:lnTo>
                <a:lnTo>
                  <a:pt x="1112" y="1107"/>
                </a:lnTo>
                <a:lnTo>
                  <a:pt x="1112" y="0"/>
                </a:lnTo>
                <a:close/>
                <a:moveTo>
                  <a:pt x="5780" y="818"/>
                </a:moveTo>
                <a:lnTo>
                  <a:pt x="5452" y="818"/>
                </a:lnTo>
                <a:lnTo>
                  <a:pt x="5452" y="883"/>
                </a:lnTo>
                <a:lnTo>
                  <a:pt x="5572" y="883"/>
                </a:lnTo>
                <a:lnTo>
                  <a:pt x="5572" y="1291"/>
                </a:lnTo>
                <a:lnTo>
                  <a:pt x="5650" y="1291"/>
                </a:lnTo>
                <a:lnTo>
                  <a:pt x="5650" y="883"/>
                </a:lnTo>
                <a:lnTo>
                  <a:pt x="5769" y="883"/>
                </a:lnTo>
                <a:lnTo>
                  <a:pt x="5780" y="818"/>
                </a:lnTo>
                <a:close/>
                <a:moveTo>
                  <a:pt x="5462" y="1291"/>
                </a:moveTo>
                <a:lnTo>
                  <a:pt x="5311" y="817"/>
                </a:lnTo>
                <a:lnTo>
                  <a:pt x="5220" y="817"/>
                </a:lnTo>
                <a:lnTo>
                  <a:pt x="5065" y="1291"/>
                </a:lnTo>
                <a:lnTo>
                  <a:pt x="5146" y="1291"/>
                </a:lnTo>
                <a:lnTo>
                  <a:pt x="5184" y="1166"/>
                </a:lnTo>
                <a:lnTo>
                  <a:pt x="5338" y="1166"/>
                </a:lnTo>
                <a:lnTo>
                  <a:pt x="5376" y="1291"/>
                </a:lnTo>
                <a:lnTo>
                  <a:pt x="5462" y="1291"/>
                </a:lnTo>
                <a:close/>
                <a:moveTo>
                  <a:pt x="5320" y="1101"/>
                </a:moveTo>
                <a:lnTo>
                  <a:pt x="5204" y="1101"/>
                </a:lnTo>
                <a:cubicBezTo>
                  <a:pt x="5214" y="1069"/>
                  <a:pt x="5263" y="895"/>
                  <a:pt x="5263" y="895"/>
                </a:cubicBezTo>
                <a:lnTo>
                  <a:pt x="5264" y="895"/>
                </a:lnTo>
                <a:cubicBezTo>
                  <a:pt x="5267" y="914"/>
                  <a:pt x="5315" y="1090"/>
                  <a:pt x="5320" y="1101"/>
                </a:cubicBezTo>
                <a:close/>
                <a:moveTo>
                  <a:pt x="5383" y="751"/>
                </a:moveTo>
                <a:cubicBezTo>
                  <a:pt x="5383" y="724"/>
                  <a:pt x="5362" y="703"/>
                  <a:pt x="5338" y="703"/>
                </a:cubicBezTo>
                <a:cubicBezTo>
                  <a:pt x="5312" y="703"/>
                  <a:pt x="5291" y="724"/>
                  <a:pt x="5291" y="751"/>
                </a:cubicBezTo>
                <a:cubicBezTo>
                  <a:pt x="5291" y="777"/>
                  <a:pt x="5312" y="798"/>
                  <a:pt x="5337" y="798"/>
                </a:cubicBezTo>
                <a:cubicBezTo>
                  <a:pt x="5362" y="798"/>
                  <a:pt x="5383" y="777"/>
                  <a:pt x="5383" y="751"/>
                </a:cubicBezTo>
                <a:close/>
                <a:moveTo>
                  <a:pt x="5240" y="751"/>
                </a:moveTo>
                <a:cubicBezTo>
                  <a:pt x="5240" y="724"/>
                  <a:pt x="5219" y="703"/>
                  <a:pt x="5194" y="703"/>
                </a:cubicBezTo>
                <a:cubicBezTo>
                  <a:pt x="5169" y="703"/>
                  <a:pt x="5148" y="724"/>
                  <a:pt x="5148" y="751"/>
                </a:cubicBezTo>
                <a:cubicBezTo>
                  <a:pt x="5148" y="777"/>
                  <a:pt x="5169" y="798"/>
                  <a:pt x="5194" y="798"/>
                </a:cubicBezTo>
                <a:cubicBezTo>
                  <a:pt x="5219" y="798"/>
                  <a:pt x="5240" y="777"/>
                  <a:pt x="5240" y="751"/>
                </a:cubicBezTo>
                <a:close/>
                <a:moveTo>
                  <a:pt x="5092" y="818"/>
                </a:moveTo>
                <a:lnTo>
                  <a:pt x="4764" y="818"/>
                </a:lnTo>
                <a:lnTo>
                  <a:pt x="4764" y="883"/>
                </a:lnTo>
                <a:lnTo>
                  <a:pt x="4884" y="883"/>
                </a:lnTo>
                <a:lnTo>
                  <a:pt x="4884" y="1291"/>
                </a:lnTo>
                <a:lnTo>
                  <a:pt x="4962" y="1291"/>
                </a:lnTo>
                <a:lnTo>
                  <a:pt x="4962" y="883"/>
                </a:lnTo>
                <a:lnTo>
                  <a:pt x="5081" y="883"/>
                </a:lnTo>
                <a:lnTo>
                  <a:pt x="5092" y="818"/>
                </a:lnTo>
                <a:close/>
                <a:moveTo>
                  <a:pt x="4603" y="1291"/>
                </a:moveTo>
                <a:lnTo>
                  <a:pt x="4684" y="1291"/>
                </a:lnTo>
                <a:lnTo>
                  <a:pt x="4684" y="818"/>
                </a:lnTo>
                <a:lnTo>
                  <a:pt x="4603" y="818"/>
                </a:lnTo>
                <a:lnTo>
                  <a:pt x="4603" y="1291"/>
                </a:lnTo>
                <a:close/>
                <a:moveTo>
                  <a:pt x="4502" y="1148"/>
                </a:moveTo>
                <a:cubicBezTo>
                  <a:pt x="4502" y="1077"/>
                  <a:pt x="4454" y="1033"/>
                  <a:pt x="4386" y="1013"/>
                </a:cubicBezTo>
                <a:lnTo>
                  <a:pt x="4330" y="997"/>
                </a:lnTo>
                <a:cubicBezTo>
                  <a:pt x="4283" y="983"/>
                  <a:pt x="4267" y="968"/>
                  <a:pt x="4267" y="939"/>
                </a:cubicBezTo>
                <a:cubicBezTo>
                  <a:pt x="4267" y="900"/>
                  <a:pt x="4297" y="874"/>
                  <a:pt x="4344" y="874"/>
                </a:cubicBezTo>
                <a:cubicBezTo>
                  <a:pt x="4382" y="874"/>
                  <a:pt x="4412" y="885"/>
                  <a:pt x="4455" y="911"/>
                </a:cubicBezTo>
                <a:lnTo>
                  <a:pt x="4491" y="855"/>
                </a:lnTo>
                <a:cubicBezTo>
                  <a:pt x="4449" y="826"/>
                  <a:pt x="4395" y="810"/>
                  <a:pt x="4341" y="810"/>
                </a:cubicBezTo>
                <a:cubicBezTo>
                  <a:pt x="4246" y="810"/>
                  <a:pt x="4180" y="867"/>
                  <a:pt x="4180" y="950"/>
                </a:cubicBezTo>
                <a:cubicBezTo>
                  <a:pt x="4180" y="978"/>
                  <a:pt x="4187" y="1000"/>
                  <a:pt x="4200" y="1019"/>
                </a:cubicBezTo>
                <a:cubicBezTo>
                  <a:pt x="4218" y="1046"/>
                  <a:pt x="4249" y="1064"/>
                  <a:pt x="4292" y="1076"/>
                </a:cubicBezTo>
                <a:lnTo>
                  <a:pt x="4343" y="1090"/>
                </a:lnTo>
                <a:cubicBezTo>
                  <a:pt x="4391" y="1104"/>
                  <a:pt x="4413" y="1126"/>
                  <a:pt x="4413" y="1161"/>
                </a:cubicBezTo>
                <a:cubicBezTo>
                  <a:pt x="4413" y="1208"/>
                  <a:pt x="4378" y="1236"/>
                  <a:pt x="4320" y="1236"/>
                </a:cubicBezTo>
                <a:cubicBezTo>
                  <a:pt x="4272" y="1236"/>
                  <a:pt x="4234" y="1222"/>
                  <a:pt x="4192" y="1197"/>
                </a:cubicBezTo>
                <a:lnTo>
                  <a:pt x="4162" y="1257"/>
                </a:lnTo>
                <a:cubicBezTo>
                  <a:pt x="4209" y="1285"/>
                  <a:pt x="4263" y="1300"/>
                  <a:pt x="4317" y="1300"/>
                </a:cubicBezTo>
                <a:cubicBezTo>
                  <a:pt x="4438" y="1300"/>
                  <a:pt x="4502" y="1227"/>
                  <a:pt x="4502" y="1148"/>
                </a:cubicBezTo>
                <a:close/>
                <a:moveTo>
                  <a:pt x="4102" y="1291"/>
                </a:moveTo>
                <a:lnTo>
                  <a:pt x="4032" y="1177"/>
                </a:lnTo>
                <a:cubicBezTo>
                  <a:pt x="4008" y="1138"/>
                  <a:pt x="3976" y="1092"/>
                  <a:pt x="3959" y="1083"/>
                </a:cubicBezTo>
                <a:cubicBezTo>
                  <a:pt x="4033" y="1083"/>
                  <a:pt x="4077" y="1021"/>
                  <a:pt x="4077" y="953"/>
                </a:cubicBezTo>
                <a:cubicBezTo>
                  <a:pt x="4077" y="879"/>
                  <a:pt x="4029" y="818"/>
                  <a:pt x="3923" y="818"/>
                </a:cubicBezTo>
                <a:lnTo>
                  <a:pt x="3779" y="818"/>
                </a:lnTo>
                <a:lnTo>
                  <a:pt x="3779" y="1291"/>
                </a:lnTo>
                <a:lnTo>
                  <a:pt x="3856" y="1291"/>
                </a:lnTo>
                <a:lnTo>
                  <a:pt x="3856" y="1086"/>
                </a:lnTo>
                <a:cubicBezTo>
                  <a:pt x="3871" y="1087"/>
                  <a:pt x="3878" y="1092"/>
                  <a:pt x="3887" y="1101"/>
                </a:cubicBezTo>
                <a:cubicBezTo>
                  <a:pt x="3913" y="1127"/>
                  <a:pt x="3935" y="1159"/>
                  <a:pt x="3967" y="1218"/>
                </a:cubicBezTo>
                <a:lnTo>
                  <a:pt x="4008" y="1291"/>
                </a:lnTo>
                <a:lnTo>
                  <a:pt x="4102" y="1291"/>
                </a:lnTo>
                <a:close/>
                <a:moveTo>
                  <a:pt x="3995" y="954"/>
                </a:moveTo>
                <a:cubicBezTo>
                  <a:pt x="3995" y="978"/>
                  <a:pt x="3986" y="998"/>
                  <a:pt x="3974" y="1011"/>
                </a:cubicBezTo>
                <a:cubicBezTo>
                  <a:pt x="3959" y="1025"/>
                  <a:pt x="3937" y="1031"/>
                  <a:pt x="3896" y="1031"/>
                </a:cubicBezTo>
                <a:lnTo>
                  <a:pt x="3856" y="1031"/>
                </a:lnTo>
                <a:lnTo>
                  <a:pt x="3856" y="881"/>
                </a:lnTo>
                <a:lnTo>
                  <a:pt x="3899" y="881"/>
                </a:lnTo>
                <a:cubicBezTo>
                  <a:pt x="3969" y="881"/>
                  <a:pt x="3995" y="906"/>
                  <a:pt x="3995" y="954"/>
                </a:cubicBezTo>
                <a:close/>
                <a:moveTo>
                  <a:pt x="3691" y="1291"/>
                </a:moveTo>
                <a:lnTo>
                  <a:pt x="3691" y="1224"/>
                </a:lnTo>
                <a:lnTo>
                  <a:pt x="3502" y="1224"/>
                </a:lnTo>
                <a:lnTo>
                  <a:pt x="3502" y="1076"/>
                </a:lnTo>
                <a:lnTo>
                  <a:pt x="3646" y="1076"/>
                </a:lnTo>
                <a:lnTo>
                  <a:pt x="3646" y="1011"/>
                </a:lnTo>
                <a:lnTo>
                  <a:pt x="3500" y="1011"/>
                </a:lnTo>
                <a:lnTo>
                  <a:pt x="3500" y="882"/>
                </a:lnTo>
                <a:lnTo>
                  <a:pt x="3674" y="882"/>
                </a:lnTo>
                <a:lnTo>
                  <a:pt x="3684" y="818"/>
                </a:lnTo>
                <a:lnTo>
                  <a:pt x="3422" y="818"/>
                </a:lnTo>
                <a:lnTo>
                  <a:pt x="3422" y="1291"/>
                </a:lnTo>
                <a:lnTo>
                  <a:pt x="3691" y="1291"/>
                </a:lnTo>
                <a:close/>
                <a:moveTo>
                  <a:pt x="3358" y="818"/>
                </a:moveTo>
                <a:lnTo>
                  <a:pt x="3276" y="818"/>
                </a:lnTo>
                <a:lnTo>
                  <a:pt x="3189" y="1082"/>
                </a:lnTo>
                <a:cubicBezTo>
                  <a:pt x="3166" y="1152"/>
                  <a:pt x="3161" y="1181"/>
                  <a:pt x="3161" y="1181"/>
                </a:cubicBezTo>
                <a:lnTo>
                  <a:pt x="3159" y="1181"/>
                </a:lnTo>
                <a:cubicBezTo>
                  <a:pt x="3159" y="1181"/>
                  <a:pt x="3154" y="1146"/>
                  <a:pt x="3135" y="1086"/>
                </a:cubicBezTo>
                <a:lnTo>
                  <a:pt x="3049" y="818"/>
                </a:lnTo>
                <a:lnTo>
                  <a:pt x="2963" y="818"/>
                </a:lnTo>
                <a:lnTo>
                  <a:pt x="3122" y="1293"/>
                </a:lnTo>
                <a:lnTo>
                  <a:pt x="3196" y="1293"/>
                </a:lnTo>
                <a:lnTo>
                  <a:pt x="3358" y="818"/>
                </a:lnTo>
                <a:close/>
                <a:moveTo>
                  <a:pt x="2819" y="1291"/>
                </a:moveTo>
                <a:lnTo>
                  <a:pt x="2900" y="1291"/>
                </a:lnTo>
                <a:lnTo>
                  <a:pt x="2900" y="818"/>
                </a:lnTo>
                <a:lnTo>
                  <a:pt x="2819" y="818"/>
                </a:lnTo>
                <a:lnTo>
                  <a:pt x="2819" y="1291"/>
                </a:lnTo>
                <a:close/>
                <a:moveTo>
                  <a:pt x="2694" y="1291"/>
                </a:moveTo>
                <a:lnTo>
                  <a:pt x="2694" y="818"/>
                </a:lnTo>
                <a:lnTo>
                  <a:pt x="2620" y="818"/>
                </a:lnTo>
                <a:lnTo>
                  <a:pt x="2621" y="1034"/>
                </a:lnTo>
                <a:cubicBezTo>
                  <a:pt x="2621" y="1077"/>
                  <a:pt x="2626" y="1144"/>
                  <a:pt x="2628" y="1168"/>
                </a:cubicBezTo>
                <a:lnTo>
                  <a:pt x="2626" y="1170"/>
                </a:lnTo>
                <a:cubicBezTo>
                  <a:pt x="2620" y="1149"/>
                  <a:pt x="2599" y="1092"/>
                  <a:pt x="2577" y="1049"/>
                </a:cubicBezTo>
                <a:lnTo>
                  <a:pt x="2462" y="818"/>
                </a:lnTo>
                <a:lnTo>
                  <a:pt x="2373" y="818"/>
                </a:lnTo>
                <a:lnTo>
                  <a:pt x="2373" y="1291"/>
                </a:lnTo>
                <a:lnTo>
                  <a:pt x="2451" y="1291"/>
                </a:lnTo>
                <a:lnTo>
                  <a:pt x="2448" y="1062"/>
                </a:lnTo>
                <a:cubicBezTo>
                  <a:pt x="2447" y="1020"/>
                  <a:pt x="2447" y="970"/>
                  <a:pt x="2443" y="930"/>
                </a:cubicBezTo>
                <a:lnTo>
                  <a:pt x="2445" y="928"/>
                </a:lnTo>
                <a:cubicBezTo>
                  <a:pt x="2454" y="956"/>
                  <a:pt x="2480" y="1016"/>
                  <a:pt x="2505" y="1068"/>
                </a:cubicBezTo>
                <a:lnTo>
                  <a:pt x="2611" y="1291"/>
                </a:lnTo>
                <a:lnTo>
                  <a:pt x="2694" y="1291"/>
                </a:lnTo>
                <a:close/>
                <a:moveTo>
                  <a:pt x="2252" y="1158"/>
                </a:moveTo>
                <a:lnTo>
                  <a:pt x="2252" y="818"/>
                </a:lnTo>
                <a:lnTo>
                  <a:pt x="2173" y="818"/>
                </a:lnTo>
                <a:lnTo>
                  <a:pt x="2173" y="1136"/>
                </a:lnTo>
                <a:cubicBezTo>
                  <a:pt x="2173" y="1198"/>
                  <a:pt x="2145" y="1232"/>
                  <a:pt x="2088" y="1232"/>
                </a:cubicBezTo>
                <a:cubicBezTo>
                  <a:pt x="2030" y="1232"/>
                  <a:pt x="2004" y="1208"/>
                  <a:pt x="2004" y="1136"/>
                </a:cubicBezTo>
                <a:lnTo>
                  <a:pt x="2004" y="818"/>
                </a:lnTo>
                <a:lnTo>
                  <a:pt x="1924" y="818"/>
                </a:lnTo>
                <a:lnTo>
                  <a:pt x="1924" y="1159"/>
                </a:lnTo>
                <a:cubicBezTo>
                  <a:pt x="1924" y="1235"/>
                  <a:pt x="1963" y="1299"/>
                  <a:pt x="2088" y="1299"/>
                </a:cubicBezTo>
                <a:cubicBezTo>
                  <a:pt x="2192" y="1299"/>
                  <a:pt x="2252" y="1245"/>
                  <a:pt x="2252" y="1158"/>
                </a:cubicBezTo>
                <a:close/>
                <a:moveTo>
                  <a:pt x="5711" y="1975"/>
                </a:moveTo>
                <a:lnTo>
                  <a:pt x="5711" y="1501"/>
                </a:lnTo>
                <a:lnTo>
                  <a:pt x="5637" y="1501"/>
                </a:lnTo>
                <a:lnTo>
                  <a:pt x="5638" y="1718"/>
                </a:lnTo>
                <a:cubicBezTo>
                  <a:pt x="5638" y="1761"/>
                  <a:pt x="5643" y="1828"/>
                  <a:pt x="5645" y="1852"/>
                </a:cubicBezTo>
                <a:lnTo>
                  <a:pt x="5643" y="1854"/>
                </a:lnTo>
                <a:cubicBezTo>
                  <a:pt x="5637" y="1832"/>
                  <a:pt x="5616" y="1776"/>
                  <a:pt x="5595" y="1733"/>
                </a:cubicBezTo>
                <a:lnTo>
                  <a:pt x="5480" y="1501"/>
                </a:lnTo>
                <a:lnTo>
                  <a:pt x="5391" y="1501"/>
                </a:lnTo>
                <a:lnTo>
                  <a:pt x="5391" y="1975"/>
                </a:lnTo>
                <a:lnTo>
                  <a:pt x="5468" y="1975"/>
                </a:lnTo>
                <a:lnTo>
                  <a:pt x="5465" y="1746"/>
                </a:lnTo>
                <a:cubicBezTo>
                  <a:pt x="5465" y="1704"/>
                  <a:pt x="5464" y="1654"/>
                  <a:pt x="5460" y="1614"/>
                </a:cubicBezTo>
                <a:lnTo>
                  <a:pt x="5463" y="1612"/>
                </a:lnTo>
                <a:cubicBezTo>
                  <a:pt x="5471" y="1640"/>
                  <a:pt x="5497" y="1700"/>
                  <a:pt x="5523" y="1752"/>
                </a:cubicBezTo>
                <a:lnTo>
                  <a:pt x="5629" y="1975"/>
                </a:lnTo>
                <a:lnTo>
                  <a:pt x="5711" y="1975"/>
                </a:lnTo>
                <a:close/>
                <a:moveTo>
                  <a:pt x="5286" y="1975"/>
                </a:moveTo>
                <a:lnTo>
                  <a:pt x="5216" y="1861"/>
                </a:lnTo>
                <a:cubicBezTo>
                  <a:pt x="5192" y="1822"/>
                  <a:pt x="5160" y="1776"/>
                  <a:pt x="5143" y="1767"/>
                </a:cubicBezTo>
                <a:cubicBezTo>
                  <a:pt x="5217" y="1767"/>
                  <a:pt x="5261" y="1705"/>
                  <a:pt x="5261" y="1637"/>
                </a:cubicBezTo>
                <a:cubicBezTo>
                  <a:pt x="5261" y="1563"/>
                  <a:pt x="5213" y="1501"/>
                  <a:pt x="5107" y="1501"/>
                </a:cubicBezTo>
                <a:lnTo>
                  <a:pt x="4962" y="1501"/>
                </a:lnTo>
                <a:lnTo>
                  <a:pt x="4962" y="1975"/>
                </a:lnTo>
                <a:lnTo>
                  <a:pt x="5040" y="1975"/>
                </a:lnTo>
                <a:lnTo>
                  <a:pt x="5040" y="1770"/>
                </a:lnTo>
                <a:cubicBezTo>
                  <a:pt x="5055" y="1771"/>
                  <a:pt x="5062" y="1776"/>
                  <a:pt x="5070" y="1785"/>
                </a:cubicBezTo>
                <a:cubicBezTo>
                  <a:pt x="5096" y="1811"/>
                  <a:pt x="5118" y="1843"/>
                  <a:pt x="5151" y="1902"/>
                </a:cubicBezTo>
                <a:lnTo>
                  <a:pt x="5192" y="1975"/>
                </a:lnTo>
                <a:lnTo>
                  <a:pt x="5286" y="1975"/>
                </a:lnTo>
                <a:close/>
                <a:moveTo>
                  <a:pt x="5179" y="1638"/>
                </a:moveTo>
                <a:cubicBezTo>
                  <a:pt x="5179" y="1662"/>
                  <a:pt x="5170" y="1682"/>
                  <a:pt x="5157" y="1695"/>
                </a:cubicBezTo>
                <a:cubicBezTo>
                  <a:pt x="5143" y="1709"/>
                  <a:pt x="5121" y="1715"/>
                  <a:pt x="5080" y="1715"/>
                </a:cubicBezTo>
                <a:lnTo>
                  <a:pt x="5040" y="1715"/>
                </a:lnTo>
                <a:lnTo>
                  <a:pt x="5040" y="1565"/>
                </a:lnTo>
                <a:lnTo>
                  <a:pt x="5083" y="1565"/>
                </a:lnTo>
                <a:cubicBezTo>
                  <a:pt x="5153" y="1565"/>
                  <a:pt x="5179" y="1590"/>
                  <a:pt x="5179" y="1638"/>
                </a:cubicBezTo>
                <a:close/>
                <a:moveTo>
                  <a:pt x="4837" y="1739"/>
                </a:moveTo>
                <a:cubicBezTo>
                  <a:pt x="4837" y="1601"/>
                  <a:pt x="4773" y="1495"/>
                  <a:pt x="4639" y="1495"/>
                </a:cubicBezTo>
                <a:cubicBezTo>
                  <a:pt x="4521" y="1495"/>
                  <a:pt x="4442" y="1582"/>
                  <a:pt x="4442" y="1738"/>
                </a:cubicBezTo>
                <a:cubicBezTo>
                  <a:pt x="4442" y="1878"/>
                  <a:pt x="4508" y="1982"/>
                  <a:pt x="4643" y="1982"/>
                </a:cubicBezTo>
                <a:cubicBezTo>
                  <a:pt x="4766" y="1982"/>
                  <a:pt x="4837" y="1886"/>
                  <a:pt x="4837" y="1739"/>
                </a:cubicBezTo>
                <a:close/>
                <a:moveTo>
                  <a:pt x="4747" y="1744"/>
                </a:moveTo>
                <a:cubicBezTo>
                  <a:pt x="4747" y="1871"/>
                  <a:pt x="4711" y="1923"/>
                  <a:pt x="4641" y="1923"/>
                </a:cubicBezTo>
                <a:cubicBezTo>
                  <a:pt x="4560" y="1923"/>
                  <a:pt x="4529" y="1855"/>
                  <a:pt x="4529" y="1733"/>
                </a:cubicBezTo>
                <a:cubicBezTo>
                  <a:pt x="4529" y="1620"/>
                  <a:pt x="4559" y="1555"/>
                  <a:pt x="4639" y="1555"/>
                </a:cubicBezTo>
                <a:cubicBezTo>
                  <a:pt x="4724" y="1555"/>
                  <a:pt x="4747" y="1628"/>
                  <a:pt x="4747" y="1744"/>
                </a:cubicBezTo>
                <a:close/>
                <a:moveTo>
                  <a:pt x="4337" y="1841"/>
                </a:moveTo>
                <a:cubicBezTo>
                  <a:pt x="4337" y="1793"/>
                  <a:pt x="4315" y="1740"/>
                  <a:pt x="4236" y="1721"/>
                </a:cubicBezTo>
                <a:cubicBezTo>
                  <a:pt x="4289" y="1706"/>
                  <a:pt x="4318" y="1668"/>
                  <a:pt x="4318" y="1618"/>
                </a:cubicBezTo>
                <a:cubicBezTo>
                  <a:pt x="4318" y="1578"/>
                  <a:pt x="4300" y="1547"/>
                  <a:pt x="4264" y="1525"/>
                </a:cubicBezTo>
                <a:cubicBezTo>
                  <a:pt x="4235" y="1506"/>
                  <a:pt x="4210" y="1501"/>
                  <a:pt x="4140" y="1501"/>
                </a:cubicBezTo>
                <a:lnTo>
                  <a:pt x="4015" y="1501"/>
                </a:lnTo>
                <a:lnTo>
                  <a:pt x="4015" y="1975"/>
                </a:lnTo>
                <a:lnTo>
                  <a:pt x="4152" y="1975"/>
                </a:lnTo>
                <a:cubicBezTo>
                  <a:pt x="4272" y="1975"/>
                  <a:pt x="4337" y="1934"/>
                  <a:pt x="4337" y="1841"/>
                </a:cubicBezTo>
                <a:close/>
                <a:moveTo>
                  <a:pt x="4250" y="1833"/>
                </a:moveTo>
                <a:cubicBezTo>
                  <a:pt x="4250" y="1876"/>
                  <a:pt x="4224" y="1910"/>
                  <a:pt x="4164" y="1910"/>
                </a:cubicBezTo>
                <a:lnTo>
                  <a:pt x="4093" y="1910"/>
                </a:lnTo>
                <a:lnTo>
                  <a:pt x="4093" y="1760"/>
                </a:lnTo>
                <a:lnTo>
                  <a:pt x="4162" y="1760"/>
                </a:lnTo>
                <a:cubicBezTo>
                  <a:pt x="4184" y="1760"/>
                  <a:pt x="4194" y="1761"/>
                  <a:pt x="4206" y="1764"/>
                </a:cubicBezTo>
                <a:cubicBezTo>
                  <a:pt x="4232" y="1772"/>
                  <a:pt x="4250" y="1800"/>
                  <a:pt x="4250" y="1833"/>
                </a:cubicBezTo>
                <a:close/>
                <a:moveTo>
                  <a:pt x="4235" y="1630"/>
                </a:moveTo>
                <a:cubicBezTo>
                  <a:pt x="4235" y="1642"/>
                  <a:pt x="4231" y="1662"/>
                  <a:pt x="4216" y="1677"/>
                </a:cubicBezTo>
                <a:cubicBezTo>
                  <a:pt x="4201" y="1693"/>
                  <a:pt x="4187" y="1695"/>
                  <a:pt x="4158" y="1695"/>
                </a:cubicBezTo>
                <a:lnTo>
                  <a:pt x="4091" y="1695"/>
                </a:lnTo>
                <a:lnTo>
                  <a:pt x="4091" y="1566"/>
                </a:lnTo>
                <a:lnTo>
                  <a:pt x="4152" y="1566"/>
                </a:lnTo>
                <a:cubicBezTo>
                  <a:pt x="4175" y="1566"/>
                  <a:pt x="4187" y="1568"/>
                  <a:pt x="4197" y="1571"/>
                </a:cubicBezTo>
                <a:cubicBezTo>
                  <a:pt x="4219" y="1579"/>
                  <a:pt x="4235" y="1603"/>
                  <a:pt x="4235" y="1630"/>
                </a:cubicBezTo>
                <a:close/>
                <a:moveTo>
                  <a:pt x="3910" y="1975"/>
                </a:moveTo>
                <a:lnTo>
                  <a:pt x="3840" y="1861"/>
                </a:lnTo>
                <a:cubicBezTo>
                  <a:pt x="3815" y="1822"/>
                  <a:pt x="3784" y="1776"/>
                  <a:pt x="3767" y="1767"/>
                </a:cubicBezTo>
                <a:cubicBezTo>
                  <a:pt x="3841" y="1767"/>
                  <a:pt x="3885" y="1705"/>
                  <a:pt x="3885" y="1637"/>
                </a:cubicBezTo>
                <a:cubicBezTo>
                  <a:pt x="3885" y="1563"/>
                  <a:pt x="3837" y="1501"/>
                  <a:pt x="3731" y="1501"/>
                </a:cubicBezTo>
                <a:lnTo>
                  <a:pt x="3586" y="1501"/>
                </a:lnTo>
                <a:lnTo>
                  <a:pt x="3586" y="1975"/>
                </a:lnTo>
                <a:lnTo>
                  <a:pt x="3664" y="1975"/>
                </a:lnTo>
                <a:lnTo>
                  <a:pt x="3664" y="1770"/>
                </a:lnTo>
                <a:cubicBezTo>
                  <a:pt x="3679" y="1771"/>
                  <a:pt x="3686" y="1776"/>
                  <a:pt x="3694" y="1785"/>
                </a:cubicBezTo>
                <a:cubicBezTo>
                  <a:pt x="3720" y="1811"/>
                  <a:pt x="3742" y="1843"/>
                  <a:pt x="3775" y="1902"/>
                </a:cubicBezTo>
                <a:lnTo>
                  <a:pt x="3816" y="1975"/>
                </a:lnTo>
                <a:lnTo>
                  <a:pt x="3910" y="1975"/>
                </a:lnTo>
                <a:close/>
                <a:moveTo>
                  <a:pt x="3802" y="1638"/>
                </a:moveTo>
                <a:cubicBezTo>
                  <a:pt x="3802" y="1662"/>
                  <a:pt x="3794" y="1682"/>
                  <a:pt x="3781" y="1695"/>
                </a:cubicBezTo>
                <a:cubicBezTo>
                  <a:pt x="3767" y="1709"/>
                  <a:pt x="3745" y="1715"/>
                  <a:pt x="3704" y="1715"/>
                </a:cubicBezTo>
                <a:lnTo>
                  <a:pt x="3664" y="1715"/>
                </a:lnTo>
                <a:lnTo>
                  <a:pt x="3664" y="1565"/>
                </a:lnTo>
                <a:lnTo>
                  <a:pt x="3707" y="1565"/>
                </a:lnTo>
                <a:cubicBezTo>
                  <a:pt x="3777" y="1565"/>
                  <a:pt x="3802" y="1590"/>
                  <a:pt x="3802" y="1638"/>
                </a:cubicBezTo>
                <a:close/>
                <a:moveTo>
                  <a:pt x="3478" y="1975"/>
                </a:moveTo>
                <a:lnTo>
                  <a:pt x="3478" y="1908"/>
                </a:lnTo>
                <a:lnTo>
                  <a:pt x="3289" y="1908"/>
                </a:lnTo>
                <a:lnTo>
                  <a:pt x="3289" y="1760"/>
                </a:lnTo>
                <a:lnTo>
                  <a:pt x="3433" y="1760"/>
                </a:lnTo>
                <a:lnTo>
                  <a:pt x="3433" y="1695"/>
                </a:lnTo>
                <a:lnTo>
                  <a:pt x="3287" y="1695"/>
                </a:lnTo>
                <a:lnTo>
                  <a:pt x="3287" y="1566"/>
                </a:lnTo>
                <a:lnTo>
                  <a:pt x="3461" y="1566"/>
                </a:lnTo>
                <a:lnTo>
                  <a:pt x="3471" y="1501"/>
                </a:lnTo>
                <a:lnTo>
                  <a:pt x="3209" y="1501"/>
                </a:lnTo>
                <a:lnTo>
                  <a:pt x="3209" y="1975"/>
                </a:lnTo>
                <a:lnTo>
                  <a:pt x="3478" y="1975"/>
                </a:lnTo>
                <a:close/>
                <a:moveTo>
                  <a:pt x="3083" y="1739"/>
                </a:moveTo>
                <a:cubicBezTo>
                  <a:pt x="3083" y="1666"/>
                  <a:pt x="3067" y="1609"/>
                  <a:pt x="3032" y="1568"/>
                </a:cubicBezTo>
                <a:cubicBezTo>
                  <a:pt x="2987" y="1518"/>
                  <a:pt x="2935" y="1501"/>
                  <a:pt x="2846" y="1501"/>
                </a:cubicBezTo>
                <a:lnTo>
                  <a:pt x="2747" y="1501"/>
                </a:lnTo>
                <a:lnTo>
                  <a:pt x="2747" y="1975"/>
                </a:lnTo>
                <a:lnTo>
                  <a:pt x="2864" y="1975"/>
                </a:lnTo>
                <a:cubicBezTo>
                  <a:pt x="2953" y="1975"/>
                  <a:pt x="2994" y="1959"/>
                  <a:pt x="3033" y="1908"/>
                </a:cubicBezTo>
                <a:cubicBezTo>
                  <a:pt x="3065" y="1867"/>
                  <a:pt x="3083" y="1811"/>
                  <a:pt x="3083" y="1739"/>
                </a:cubicBezTo>
                <a:close/>
                <a:moveTo>
                  <a:pt x="2996" y="1748"/>
                </a:moveTo>
                <a:cubicBezTo>
                  <a:pt x="2996" y="1855"/>
                  <a:pt x="2962" y="1910"/>
                  <a:pt x="2879" y="1910"/>
                </a:cubicBezTo>
                <a:lnTo>
                  <a:pt x="2827" y="1910"/>
                </a:lnTo>
                <a:lnTo>
                  <a:pt x="2827" y="1564"/>
                </a:lnTo>
                <a:lnTo>
                  <a:pt x="2877" y="1564"/>
                </a:lnTo>
                <a:cubicBezTo>
                  <a:pt x="2919" y="1564"/>
                  <a:pt x="2944" y="1575"/>
                  <a:pt x="2966" y="1605"/>
                </a:cubicBezTo>
                <a:cubicBezTo>
                  <a:pt x="2990" y="1638"/>
                  <a:pt x="2996" y="1687"/>
                  <a:pt x="2996" y="1748"/>
                </a:cubicBezTo>
                <a:close/>
                <a:moveTo>
                  <a:pt x="2658" y="1975"/>
                </a:moveTo>
                <a:lnTo>
                  <a:pt x="2507" y="1501"/>
                </a:lnTo>
                <a:lnTo>
                  <a:pt x="2416" y="1501"/>
                </a:lnTo>
                <a:lnTo>
                  <a:pt x="2260" y="1975"/>
                </a:lnTo>
                <a:lnTo>
                  <a:pt x="2342" y="1975"/>
                </a:lnTo>
                <a:lnTo>
                  <a:pt x="2380" y="1850"/>
                </a:lnTo>
                <a:lnTo>
                  <a:pt x="2533" y="1850"/>
                </a:lnTo>
                <a:lnTo>
                  <a:pt x="2572" y="1975"/>
                </a:lnTo>
                <a:lnTo>
                  <a:pt x="2658" y="1975"/>
                </a:lnTo>
                <a:close/>
                <a:moveTo>
                  <a:pt x="2515" y="1785"/>
                </a:moveTo>
                <a:lnTo>
                  <a:pt x="2399" y="1785"/>
                </a:lnTo>
                <a:cubicBezTo>
                  <a:pt x="2410" y="1753"/>
                  <a:pt x="2459" y="1579"/>
                  <a:pt x="2459" y="1579"/>
                </a:cubicBezTo>
                <a:lnTo>
                  <a:pt x="2459" y="1579"/>
                </a:lnTo>
                <a:cubicBezTo>
                  <a:pt x="2463" y="1598"/>
                  <a:pt x="2511" y="1774"/>
                  <a:pt x="2515" y="1785"/>
                </a:cubicBezTo>
                <a:close/>
                <a:moveTo>
                  <a:pt x="2152" y="1648"/>
                </a:moveTo>
                <a:cubicBezTo>
                  <a:pt x="2152" y="1704"/>
                  <a:pt x="2125" y="1731"/>
                  <a:pt x="2067" y="1731"/>
                </a:cubicBezTo>
                <a:lnTo>
                  <a:pt x="2006" y="1731"/>
                </a:lnTo>
                <a:lnTo>
                  <a:pt x="2006" y="1565"/>
                </a:lnTo>
                <a:lnTo>
                  <a:pt x="2067" y="1565"/>
                </a:lnTo>
                <a:cubicBezTo>
                  <a:pt x="2098" y="1565"/>
                  <a:pt x="2119" y="1573"/>
                  <a:pt x="2133" y="1588"/>
                </a:cubicBezTo>
                <a:cubicBezTo>
                  <a:pt x="2146" y="1602"/>
                  <a:pt x="2152" y="1622"/>
                  <a:pt x="2152" y="1648"/>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marL="0" indent="0" algn="l" defTabSz="685800">
        <a:lnSpc>
          <a:spcPct val="93000"/>
        </a:lnSpc>
        <a:spcBef>
          <a:spcPts val="0"/>
        </a:spcBef>
        <a:buFont typeface="Arial"/>
        <a:buNone/>
        <a:defRPr sz="3200" b="1">
          <a:solidFill>
            <a:schemeClr val="accent1"/>
          </a:solidFill>
          <a:latin typeface="+mj-lt"/>
          <a:ea typeface="+mj-ea"/>
          <a:cs typeface="+mj-cs"/>
        </a:defRPr>
      </a:lvl1pPr>
    </p:titleStyle>
    <p:bodyStyle>
      <a:lvl1pPr marL="0" indent="0" algn="l" defTabSz="685800">
        <a:lnSpc>
          <a:spcPct val="100000"/>
        </a:lnSpc>
        <a:spcBef>
          <a:spcPts val="0"/>
        </a:spcBef>
        <a:buFont typeface="Arial"/>
        <a:buNone/>
        <a:defRPr sz="2000" b="1">
          <a:solidFill>
            <a:schemeClr val="tx1"/>
          </a:solidFill>
          <a:latin typeface="+mj-lt"/>
          <a:ea typeface="+mn-ea"/>
          <a:cs typeface="+mn-cs"/>
        </a:defRPr>
      </a:lvl1pPr>
      <a:lvl2pPr marL="0" indent="0" algn="l" defTabSz="685800">
        <a:lnSpc>
          <a:spcPct val="100000"/>
        </a:lnSpc>
        <a:spcBef>
          <a:spcPts val="0"/>
        </a:spcBef>
        <a:buSzPct val="70000"/>
        <a:buFont typeface="Wingdings 2"/>
        <a:buNone/>
        <a:defRPr sz="2000" b="0">
          <a:solidFill>
            <a:schemeClr val="tx1"/>
          </a:solidFill>
          <a:latin typeface="+mn-lt"/>
          <a:ea typeface="+mn-ea"/>
          <a:cs typeface="+mn-cs"/>
        </a:defRPr>
      </a:lvl2pPr>
      <a:lvl3pPr marL="252000" indent="-252000" algn="l" defTabSz="685800">
        <a:lnSpc>
          <a:spcPct val="100000"/>
        </a:lnSpc>
        <a:spcBef>
          <a:spcPts val="0"/>
        </a:spcBef>
        <a:buClr>
          <a:schemeClr val="accent1"/>
        </a:buClr>
        <a:buSzPct val="70000"/>
        <a:buFont typeface="Wingdings 2"/>
        <a:buChar char=""/>
        <a:defRPr sz="2000" b="1">
          <a:solidFill>
            <a:schemeClr val="accent1"/>
          </a:solidFill>
          <a:latin typeface="+mj-lt"/>
          <a:ea typeface="+mn-ea"/>
          <a:cs typeface="+mn-cs"/>
        </a:defRPr>
      </a:lvl3pPr>
      <a:lvl4pPr marL="468000" indent="-234000" algn="l" defTabSz="685800">
        <a:lnSpc>
          <a:spcPct val="100000"/>
        </a:lnSpc>
        <a:spcBef>
          <a:spcPts val="0"/>
        </a:spcBef>
        <a:buClr>
          <a:schemeClr val="accent1"/>
        </a:buClr>
        <a:buSzPct val="75000"/>
        <a:buFont typeface="Wingdings 2"/>
        <a:buChar char=""/>
        <a:defRPr sz="2000">
          <a:solidFill>
            <a:schemeClr val="tx1"/>
          </a:solidFill>
          <a:latin typeface="+mn-lt"/>
          <a:ea typeface="+mn-ea"/>
          <a:cs typeface="+mn-cs"/>
        </a:defRPr>
      </a:lvl4pPr>
      <a:lvl5pPr marL="576000" indent="-118800" algn="l" defTabSz="685800">
        <a:lnSpc>
          <a:spcPct val="104000"/>
        </a:lnSpc>
        <a:spcBef>
          <a:spcPts val="0"/>
        </a:spcBef>
        <a:buClr>
          <a:schemeClr val="accent1"/>
        </a:buClr>
        <a:buFont typeface="Arial"/>
        <a:buChar char="•"/>
        <a:defRPr sz="1600">
          <a:solidFill>
            <a:schemeClr val="tx1"/>
          </a:solidFill>
          <a:latin typeface="+mn-lt"/>
          <a:ea typeface="+mn-ea"/>
          <a:cs typeface="+mn-cs"/>
        </a:defRPr>
      </a:lvl5pPr>
      <a:lvl6pPr marL="252000" indent="-252000" algn="l" defTabSz="685800">
        <a:lnSpc>
          <a:spcPct val="104000"/>
        </a:lnSpc>
        <a:spcBef>
          <a:spcPts val="0"/>
        </a:spcBef>
        <a:buClr>
          <a:schemeClr val="accent1"/>
        </a:buClr>
        <a:buSzPct val="80000"/>
        <a:buFont typeface="Arial Narrow"/>
        <a:buChar char="●"/>
        <a:defRPr sz="1600">
          <a:solidFill>
            <a:schemeClr val="tx1"/>
          </a:solidFill>
          <a:latin typeface="+mn-lt"/>
          <a:ea typeface="+mn-ea"/>
          <a:cs typeface="+mn-cs"/>
        </a:defRPr>
      </a:lvl6pPr>
      <a:lvl7pPr marL="252000" indent="-252000" algn="l" defTabSz="685800">
        <a:lnSpc>
          <a:spcPct val="104000"/>
        </a:lnSpc>
        <a:spcBef>
          <a:spcPts val="0"/>
        </a:spcBef>
        <a:buClr>
          <a:schemeClr val="accent1"/>
        </a:buClr>
        <a:buSzPct val="80000"/>
        <a:buFont typeface="Arial Narrow"/>
        <a:buChar char="●"/>
        <a:defRPr sz="1600">
          <a:solidFill>
            <a:schemeClr val="tx1"/>
          </a:solidFill>
          <a:latin typeface="+mn-lt"/>
          <a:ea typeface="+mn-ea"/>
          <a:cs typeface="+mn-cs"/>
        </a:defRPr>
      </a:lvl7pPr>
      <a:lvl8pPr marL="252000" indent="-252000" algn="l" defTabSz="685800">
        <a:lnSpc>
          <a:spcPct val="104000"/>
        </a:lnSpc>
        <a:spcBef>
          <a:spcPts val="0"/>
        </a:spcBef>
        <a:buClr>
          <a:schemeClr val="accent1"/>
        </a:buClr>
        <a:buSzPct val="80000"/>
        <a:buFont typeface="Arial Narrow"/>
        <a:buChar char="●"/>
        <a:defRPr sz="1600">
          <a:solidFill>
            <a:schemeClr val="tx1"/>
          </a:solidFill>
          <a:latin typeface="+mn-lt"/>
          <a:ea typeface="+mn-ea"/>
          <a:cs typeface="+mn-cs"/>
        </a:defRPr>
      </a:lvl8pPr>
      <a:lvl9pPr marL="252000" indent="-252000" algn="l" defTabSz="685800">
        <a:lnSpc>
          <a:spcPct val="104000"/>
        </a:lnSpc>
        <a:spcBef>
          <a:spcPts val="0"/>
        </a:spcBef>
        <a:buClr>
          <a:schemeClr val="accent1"/>
        </a:buClr>
        <a:buSzPct val="80000"/>
        <a:buFont typeface="Arial Narrow"/>
        <a:buChar char="●"/>
        <a:defRPr sz="1600">
          <a:solidFill>
            <a:schemeClr val="tx1"/>
          </a:solidFill>
          <a:latin typeface="+mn-lt"/>
          <a:ea typeface="+mn-ea"/>
          <a:cs typeface="+mn-cs"/>
        </a:defRPr>
      </a:lvl9pPr>
    </p:bodyStyle>
    <p:otherStyle>
      <a:defPPr>
        <a:defRPr lang="de-DE"/>
      </a:defPPr>
      <a:lvl1pPr marL="0" algn="l" defTabSz="685800">
        <a:defRPr sz="1350">
          <a:solidFill>
            <a:schemeClr val="tx1"/>
          </a:solidFill>
          <a:latin typeface="+mn-lt"/>
          <a:ea typeface="+mn-ea"/>
          <a:cs typeface="+mn-cs"/>
        </a:defRPr>
      </a:lvl1pPr>
      <a:lvl2pPr marL="342900" algn="l" defTabSz="685800">
        <a:defRPr sz="1350">
          <a:solidFill>
            <a:schemeClr val="tx1"/>
          </a:solidFill>
          <a:latin typeface="+mn-lt"/>
          <a:ea typeface="+mn-ea"/>
          <a:cs typeface="+mn-cs"/>
        </a:defRPr>
      </a:lvl2pPr>
      <a:lvl3pPr marL="685800" algn="l" defTabSz="685800">
        <a:defRPr sz="1350">
          <a:solidFill>
            <a:schemeClr val="tx1"/>
          </a:solidFill>
          <a:latin typeface="+mn-lt"/>
          <a:ea typeface="+mn-ea"/>
          <a:cs typeface="+mn-cs"/>
        </a:defRPr>
      </a:lvl3pPr>
      <a:lvl4pPr marL="1028700" algn="l" defTabSz="685800">
        <a:defRPr sz="1350">
          <a:solidFill>
            <a:schemeClr val="tx1"/>
          </a:solidFill>
          <a:latin typeface="+mn-lt"/>
          <a:ea typeface="+mn-ea"/>
          <a:cs typeface="+mn-cs"/>
        </a:defRPr>
      </a:lvl4pPr>
      <a:lvl5pPr marL="1371600" algn="l" defTabSz="685800">
        <a:defRPr sz="1350">
          <a:solidFill>
            <a:schemeClr val="tx1"/>
          </a:solidFill>
          <a:latin typeface="+mn-lt"/>
          <a:ea typeface="+mn-ea"/>
          <a:cs typeface="+mn-cs"/>
        </a:defRPr>
      </a:lvl5pPr>
      <a:lvl6pPr marL="1714500" algn="l" defTabSz="685800">
        <a:defRPr sz="1350">
          <a:solidFill>
            <a:schemeClr val="tx1"/>
          </a:solidFill>
          <a:latin typeface="+mn-lt"/>
          <a:ea typeface="+mn-ea"/>
          <a:cs typeface="+mn-cs"/>
        </a:defRPr>
      </a:lvl6pPr>
      <a:lvl7pPr marL="2057400" algn="l" defTabSz="685800">
        <a:defRPr sz="1350">
          <a:solidFill>
            <a:schemeClr val="tx1"/>
          </a:solidFill>
          <a:latin typeface="+mn-lt"/>
          <a:ea typeface="+mn-ea"/>
          <a:cs typeface="+mn-cs"/>
        </a:defRPr>
      </a:lvl7pPr>
      <a:lvl8pPr marL="2400300" algn="l" defTabSz="685800">
        <a:defRPr sz="1350">
          <a:solidFill>
            <a:schemeClr val="tx1"/>
          </a:solidFill>
          <a:latin typeface="+mn-lt"/>
          <a:ea typeface="+mn-ea"/>
          <a:cs typeface="+mn-cs"/>
        </a:defRPr>
      </a:lvl8pPr>
      <a:lvl9pPr marL="2743200" algn="l" defTabSz="685800">
        <a:defRPr sz="135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10.png"/><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6.png"/><Relationship Id="rId4" Type="http://schemas.openxmlformats.org/officeDocument/2006/relationships/image" Target="../media/image108.png"/></Relationships>
</file>

<file path=ppt/slides/_rels/slide11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150.png"/><Relationship Id="rId2" Type="http://schemas.openxmlformats.org/officeDocument/2006/relationships/image" Target="../media/image610.png"/><Relationship Id="rId1" Type="http://schemas.openxmlformats.org/officeDocument/2006/relationships/slideLayout" Target="../slideLayouts/slideLayout6.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08.png"/></Relationships>
</file>

<file path=ppt/slides/_rels/slide117.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72.png"/><Relationship Id="rId7" Type="http://schemas.openxmlformats.org/officeDocument/2006/relationships/image" Target="../media/image150.png"/><Relationship Id="rId2" Type="http://schemas.openxmlformats.org/officeDocument/2006/relationships/image" Target="../media/image610.png"/><Relationship Id="rId1" Type="http://schemas.openxmlformats.org/officeDocument/2006/relationships/slideLayout" Target="../slideLayouts/slideLayout6.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08.png"/></Relationships>
</file>

<file path=ppt/slides/_rels/slide118.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610.png"/><Relationship Id="rId7" Type="http://schemas.openxmlformats.org/officeDocument/2006/relationships/image" Target="../media/image140.png"/><Relationship Id="rId2" Type="http://schemas.openxmlformats.org/officeDocument/2006/relationships/image" Target="../media/image171.png"/><Relationship Id="rId1" Type="http://schemas.openxmlformats.org/officeDocument/2006/relationships/slideLayout" Target="../slideLayouts/slideLayout6.xml"/><Relationship Id="rId6" Type="http://schemas.openxmlformats.org/officeDocument/2006/relationships/image" Target="../media/image130.png"/><Relationship Id="rId5" Type="http://schemas.openxmlformats.org/officeDocument/2006/relationships/image" Target="../media/image108.png"/><Relationship Id="rId4" Type="http://schemas.openxmlformats.org/officeDocument/2006/relationships/image" Target="../media/image72.png"/></Relationships>
</file>

<file path=ppt/slides/_rels/slide11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71.png"/><Relationship Id="rId7" Type="http://schemas.openxmlformats.org/officeDocument/2006/relationships/image" Target="../media/image130.png"/><Relationship Id="rId2" Type="http://schemas.openxmlformats.org/officeDocument/2006/relationships/image" Target="../media/image180.png"/><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72.png"/><Relationship Id="rId4" Type="http://schemas.openxmlformats.org/officeDocument/2006/relationships/image" Target="../media/image610.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80.png"/><Relationship Id="rId7" Type="http://schemas.openxmlformats.org/officeDocument/2006/relationships/image" Target="../media/image130.png"/><Relationship Id="rId2" Type="http://schemas.openxmlformats.org/officeDocument/2006/relationships/image" Target="../media/image190.png"/><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72.png"/><Relationship Id="rId4" Type="http://schemas.openxmlformats.org/officeDocument/2006/relationships/image" Target="../media/image610.png"/></Relationships>
</file>

<file path=ppt/slides/_rels/slide12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90.png"/><Relationship Id="rId7" Type="http://schemas.openxmlformats.org/officeDocument/2006/relationships/image" Target="../media/image130.png"/><Relationship Id="rId2" Type="http://schemas.openxmlformats.org/officeDocument/2006/relationships/image" Target="../media/image200.png"/><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72.png"/><Relationship Id="rId4" Type="http://schemas.openxmlformats.org/officeDocument/2006/relationships/image" Target="../media/image610.png"/></Relationships>
</file>

<file path=ppt/slides/_rels/slide122.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610.png"/><Relationship Id="rId7" Type="http://schemas.openxmlformats.org/officeDocument/2006/relationships/image" Target="../media/image140.png"/><Relationship Id="rId2" Type="http://schemas.openxmlformats.org/officeDocument/2006/relationships/image" Target="../media/image211.png"/><Relationship Id="rId1" Type="http://schemas.openxmlformats.org/officeDocument/2006/relationships/slideLayout" Target="../slideLayouts/slideLayout6.xml"/><Relationship Id="rId6" Type="http://schemas.openxmlformats.org/officeDocument/2006/relationships/image" Target="../media/image130.png"/><Relationship Id="rId5" Type="http://schemas.openxmlformats.org/officeDocument/2006/relationships/image" Target="../media/image108.png"/><Relationship Id="rId4" Type="http://schemas.openxmlformats.org/officeDocument/2006/relationships/image" Target="../media/image72.png"/></Relationships>
</file>

<file path=ppt/slides/_rels/slide1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91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5" Type="http://schemas.openxmlformats.org/officeDocument/2006/relationships/image" Target="../media/image117.png"/></Relationships>
</file>

<file path=ppt/slides/_rels/slide125.xml.rels><?xml version="1.0" encoding="UTF-8" standalone="yes"?>
<Relationships xmlns="http://schemas.openxmlformats.org/package/2006/relationships"><Relationship Id="rId7" Type="http://schemas.openxmlformats.org/officeDocument/2006/relationships/image" Target="../media/image1010.png"/><Relationship Id="rId1" Type="http://schemas.openxmlformats.org/officeDocument/2006/relationships/slideLayout" Target="../slideLayouts/slideLayout6.xml"/><Relationship Id="rId6" Type="http://schemas.openxmlformats.org/officeDocument/2006/relationships/image" Target="../media/image141.png"/><Relationship Id="rId5" Type="http://schemas.openxmlformats.org/officeDocument/2006/relationships/image" Target="../media/image131.png"/></Relationships>
</file>

<file path=ppt/slides/_rels/slide126.xml.rels><?xml version="1.0" encoding="UTF-8" standalone="yes"?>
<Relationships xmlns="http://schemas.openxmlformats.org/package/2006/relationships"><Relationship Id="rId7" Type="http://schemas.openxmlformats.org/officeDocument/2006/relationships/image" Target="../media/image141.png"/><Relationship Id="rId2"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31.png"/></Relationships>
</file>

<file path=ppt/slides/_rels/slide127.xml.rels><?xml version="1.0" encoding="UTF-8" standalone="yes"?>
<Relationships xmlns="http://schemas.openxmlformats.org/package/2006/relationships"><Relationship Id="rId8" Type="http://schemas.openxmlformats.org/officeDocument/2006/relationships/image" Target="../media/image141.png"/><Relationship Id="rId7" Type="http://schemas.openxmlformats.org/officeDocument/2006/relationships/image" Target="../media/image131.png"/><Relationship Id="rId1" Type="http://schemas.openxmlformats.org/officeDocument/2006/relationships/slideLayout" Target="../slideLayouts/slideLayout6.xml"/><Relationship Id="rId9" Type="http://schemas.openxmlformats.org/officeDocument/2006/relationships/image" Target="../media/image151.png"/></Relationships>
</file>

<file path=ppt/slides/_rels/slide128.xml.rels><?xml version="1.0" encoding="UTF-8" standalone="yes"?>
<Relationships xmlns="http://schemas.openxmlformats.org/package/2006/relationships"><Relationship Id="rId8" Type="http://schemas.openxmlformats.org/officeDocument/2006/relationships/image" Target="../media/image141.png"/><Relationship Id="rId7" Type="http://schemas.openxmlformats.org/officeDocument/2006/relationships/image" Target="../media/image131.png"/><Relationship Id="rId1" Type="http://schemas.openxmlformats.org/officeDocument/2006/relationships/slideLayout" Target="../slideLayouts/slideLayout6.xml"/><Relationship Id="rId10" Type="http://schemas.openxmlformats.org/officeDocument/2006/relationships/image" Target="../media/image44.png"/><Relationship Id="rId9" Type="http://schemas.openxmlformats.org/officeDocument/2006/relationships/image" Target="../media/image162.png"/></Relationships>
</file>

<file path=ppt/slides/_rels/slide129.xml.rels><?xml version="1.0" encoding="UTF-8" standalone="yes"?>
<Relationships xmlns="http://schemas.openxmlformats.org/package/2006/relationships"><Relationship Id="rId8" Type="http://schemas.openxmlformats.org/officeDocument/2006/relationships/image" Target="../media/image141.png"/><Relationship Id="rId7" Type="http://schemas.openxmlformats.org/officeDocument/2006/relationships/image" Target="../media/image131.png"/><Relationship Id="rId1" Type="http://schemas.openxmlformats.org/officeDocument/2006/relationships/slideLayout" Target="../slideLayouts/slideLayout6.xml"/><Relationship Id="rId9" Type="http://schemas.openxmlformats.org/officeDocument/2006/relationships/image" Target="../media/image18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8" Type="http://schemas.openxmlformats.org/officeDocument/2006/relationships/image" Target="../media/image141.png"/><Relationship Id="rId7" Type="http://schemas.openxmlformats.org/officeDocument/2006/relationships/image" Target="../media/image131.png"/><Relationship Id="rId2" Type="http://schemas.openxmlformats.org/officeDocument/2006/relationships/image" Target="../media/image201.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8" Type="http://schemas.openxmlformats.org/officeDocument/2006/relationships/image" Target="../media/image141.png"/><Relationship Id="rId7" Type="http://schemas.openxmlformats.org/officeDocument/2006/relationships/image" Target="../media/image131.png"/><Relationship Id="rId2" Type="http://schemas.openxmlformats.org/officeDocument/2006/relationships/image" Target="../media/image191.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8" Type="http://schemas.openxmlformats.org/officeDocument/2006/relationships/image" Target="../media/image141.png"/><Relationship Id="rId7" Type="http://schemas.openxmlformats.org/officeDocument/2006/relationships/image" Target="../media/image131.png"/><Relationship Id="rId2" Type="http://schemas.openxmlformats.org/officeDocument/2006/relationships/image" Target="../media/image212.png"/><Relationship Id="rId1" Type="http://schemas.openxmlformats.org/officeDocument/2006/relationships/slideLayout" Target="../slideLayouts/slideLayout6.xml"/><Relationship Id="rId9" Type="http://schemas.openxmlformats.org/officeDocument/2006/relationships/image" Target="../media/image44.png"/></Relationships>
</file>

<file path=ppt/slides/_rels/slide133.xml.rels><?xml version="1.0" encoding="UTF-8" standalone="yes"?>
<Relationships xmlns="http://schemas.openxmlformats.org/package/2006/relationships"><Relationship Id="rId8" Type="http://schemas.openxmlformats.org/officeDocument/2006/relationships/image" Target="../media/image141.png"/><Relationship Id="rId7" Type="http://schemas.openxmlformats.org/officeDocument/2006/relationships/image" Target="../media/image131.png"/><Relationship Id="rId2" Type="http://schemas.openxmlformats.org/officeDocument/2006/relationships/image" Target="../media/image222.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8" Type="http://schemas.openxmlformats.org/officeDocument/2006/relationships/image" Target="../media/image43.jpg"/><Relationship Id="rId7" Type="http://schemas.openxmlformats.org/officeDocument/2006/relationships/image" Target="../media/image131.png"/><Relationship Id="rId2" Type="http://schemas.openxmlformats.org/officeDocument/2006/relationships/image" Target="../media/image231.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14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5.png"/><Relationship Id="rId3" Type="http://schemas.openxmlformats.org/officeDocument/2006/relationships/image" Target="../media/image54.jpg"/><Relationship Id="rId7" Type="http://schemas.openxmlformats.org/officeDocument/2006/relationships/image" Target="../media/image58.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image" Target="../media/image53.jpg"/><Relationship Id="rId16"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57.png"/><Relationship Id="rId11" Type="http://schemas.openxmlformats.org/officeDocument/2006/relationships/image" Target="../media/image63.png"/><Relationship Id="rId5" Type="http://schemas.openxmlformats.org/officeDocument/2006/relationships/image" Target="../media/image56.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5.png"/><Relationship Id="rId9" Type="http://schemas.openxmlformats.org/officeDocument/2006/relationships/image" Target="../media/image61.png"/><Relationship Id="rId14" Type="http://schemas.openxmlformats.org/officeDocument/2006/relationships/image" Target="../media/image6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image" Target="../media/image50.png"/><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54.jpg"/><Relationship Id="rId11" Type="http://schemas.openxmlformats.org/officeDocument/2006/relationships/image" Target="../media/image59.png"/><Relationship Id="rId5" Type="http://schemas.openxmlformats.org/officeDocument/2006/relationships/image" Target="../media/image53.jpg"/><Relationship Id="rId15" Type="http://schemas.openxmlformats.org/officeDocument/2006/relationships/image" Target="../media/image64.png"/><Relationship Id="rId10" Type="http://schemas.openxmlformats.org/officeDocument/2006/relationships/image" Target="../media/image58.png"/><Relationship Id="rId19" Type="http://schemas.openxmlformats.org/officeDocument/2006/relationships/image" Target="../media/image6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3.png"/></Relationships>
</file>

<file path=ppt/slides/_rels/slide14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1.png"/><Relationship Id="rId21" Type="http://schemas.openxmlformats.org/officeDocument/2006/relationships/slide" Target="slide38.xml"/><Relationship Id="rId7" Type="http://schemas.openxmlformats.org/officeDocument/2006/relationships/image" Target="../media/image55.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image" Target="../media/image50.png"/><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54.jpg"/><Relationship Id="rId11" Type="http://schemas.openxmlformats.org/officeDocument/2006/relationships/image" Target="../media/image59.png"/><Relationship Id="rId5" Type="http://schemas.openxmlformats.org/officeDocument/2006/relationships/image" Target="../media/image53.jpg"/><Relationship Id="rId15" Type="http://schemas.openxmlformats.org/officeDocument/2006/relationships/image" Target="../media/image64.png"/><Relationship Id="rId10" Type="http://schemas.openxmlformats.org/officeDocument/2006/relationships/image" Target="../media/image58.png"/><Relationship Id="rId19" Type="http://schemas.openxmlformats.org/officeDocument/2006/relationships/image" Target="../media/image6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3.png"/></Relationships>
</file>

<file path=ppt/slides/_rels/slide1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1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51.png"/><Relationship Id="rId7"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jpg"/><Relationship Id="rId5" Type="http://schemas.openxmlformats.org/officeDocument/2006/relationships/image" Target="../media/image72.jpg"/><Relationship Id="rId4" Type="http://schemas.openxmlformats.org/officeDocument/2006/relationships/image" Target="../media/image52.png"/></Relationships>
</file>

<file path=ppt/slides/_rels/slide153.xml.rels><?xml version="1.0" encoding="UTF-8" standalone="yes"?>
<Relationships xmlns="http://schemas.openxmlformats.org/package/2006/relationships"><Relationship Id="rId8" Type="http://schemas.openxmlformats.org/officeDocument/2006/relationships/image" Target="../media/image75.jpg"/><Relationship Id="rId3" Type="http://schemas.openxmlformats.org/officeDocument/2006/relationships/image" Target="../media/image51.png"/><Relationship Id="rId7" Type="http://schemas.openxmlformats.org/officeDocument/2006/relationships/image" Target="../media/image74.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54.jpg"/><Relationship Id="rId4" Type="http://schemas.openxmlformats.org/officeDocument/2006/relationships/image" Target="../media/image5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54.jp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54.jpg"/><Relationship Id="rId1" Type="http://schemas.openxmlformats.org/officeDocument/2006/relationships/slideLayout" Target="../slideLayouts/slideLayout6.xml"/><Relationship Id="rId5" Type="http://schemas.openxmlformats.org/officeDocument/2006/relationships/image" Target="../media/image77.png"/><Relationship Id="rId4" Type="http://schemas.openxmlformats.org/officeDocument/2006/relationships/image" Target="../media/image6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400.png"/><Relationship Id="rId2" Type="http://schemas.openxmlformats.org/officeDocument/2006/relationships/image" Target="../media/image350.png"/><Relationship Id="rId1" Type="http://schemas.openxmlformats.org/officeDocument/2006/relationships/slideLayout" Target="../slideLayouts/slideLayout6.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s>
</file>

<file path=ppt/slides/_rels/slide1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8" Type="http://schemas.openxmlformats.org/officeDocument/2006/relationships/image" Target="../media/image250.png"/><Relationship Id="rId7" Type="http://schemas.openxmlformats.org/officeDocument/2006/relationships/image" Target="../media/image240.pn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230.png"/><Relationship Id="rId5" Type="http://schemas.openxmlformats.org/officeDocument/2006/relationships/image" Target="../media/image220.png"/></Relationships>
</file>

<file path=ppt/slides/_rels/slide16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280.png"/><Relationship Id="rId5" Type="http://schemas.openxmlformats.org/officeDocument/2006/relationships/image" Target="../media/image240.png"/><Relationship Id="rId4" Type="http://schemas.openxmlformats.org/officeDocument/2006/relationships/image" Target="../media/image270.png"/></Relationships>
</file>

<file path=ppt/slides/_rels/slide16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340.png"/><Relationship Id="rId5" Type="http://schemas.openxmlformats.org/officeDocument/2006/relationships/image" Target="../media/image240.png"/><Relationship Id="rId4" Type="http://schemas.openxmlformats.org/officeDocument/2006/relationships/image" Target="../media/image330.png"/></Relationships>
</file>

<file path=ppt/slides/_rels/slide16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310.png"/><Relationship Id="rId5" Type="http://schemas.openxmlformats.org/officeDocument/2006/relationships/image" Target="../media/image240.png"/><Relationship Id="rId4" Type="http://schemas.openxmlformats.org/officeDocument/2006/relationships/image" Target="../media/image300.png"/></Relationships>
</file>

<file path=ppt/slides/_rels/slide1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0.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19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830.png"/><Relationship Id="rId1" Type="http://schemas.openxmlformats.org/officeDocument/2006/relationships/slideLayout" Target="../slideLayouts/slideLayout6.xml"/><Relationship Id="rId5" Type="http://schemas.openxmlformats.org/officeDocument/2006/relationships/image" Target="../media/image840.png"/><Relationship Id="rId4" Type="http://schemas.openxmlformats.org/officeDocument/2006/relationships/image" Target="../media/image371.png"/></Relationships>
</file>

<file path=ppt/slides/_rels/slide201.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401.pn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80.png"/></Relationships>
</file>

<file path=ppt/slides/_rels/slide20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1.png"/></Relationships>
</file>

<file path=ppt/slides/_rels/slide20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0.png"/><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2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 Id="rId5" Type="http://schemas.openxmlformats.org/officeDocument/2006/relationships/image" Target="../media/image98.png"/><Relationship Id="rId4" Type="http://schemas.openxmlformats.org/officeDocument/2006/relationships/image" Target="../media/image97.png"/></Relationships>
</file>

<file path=ppt/slides/_rels/slide21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98.png"/><Relationship Id="rId18" Type="http://schemas.openxmlformats.org/officeDocument/2006/relationships/image" Target="../media/image114.png"/><Relationship Id="rId3" Type="http://schemas.openxmlformats.org/officeDocument/2006/relationships/image" Target="../media/image95.png"/><Relationship Id="rId7" Type="http://schemas.openxmlformats.org/officeDocument/2006/relationships/image" Target="../media/image105.png"/><Relationship Id="rId12" Type="http://schemas.openxmlformats.org/officeDocument/2006/relationships/image" Target="../media/image97.png"/><Relationship Id="rId17" Type="http://schemas.openxmlformats.org/officeDocument/2006/relationships/image" Target="../media/image113.png"/><Relationship Id="rId2" Type="http://schemas.openxmlformats.org/officeDocument/2006/relationships/notesSlide" Target="../notesSlides/notesSlide8.xml"/><Relationship Id="rId16" Type="http://schemas.openxmlformats.org/officeDocument/2006/relationships/image" Target="../media/image112.png"/><Relationship Id="rId1" Type="http://schemas.openxmlformats.org/officeDocument/2006/relationships/slideLayout" Target="../slideLayouts/slideLayout4.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1.png"/><Relationship Id="rId10" Type="http://schemas.openxmlformats.org/officeDocument/2006/relationships/image" Target="../media/image108.jpeg"/><Relationship Id="rId19" Type="http://schemas.openxmlformats.org/officeDocument/2006/relationships/image" Target="../media/image115.png"/><Relationship Id="rId4" Type="http://schemas.openxmlformats.org/officeDocument/2006/relationships/image" Target="../media/image96.png"/><Relationship Id="rId9" Type="http://schemas.openxmlformats.org/officeDocument/2006/relationships/image" Target="../media/image107.png"/><Relationship Id="rId14" Type="http://schemas.openxmlformats.org/officeDocument/2006/relationships/image" Target="../media/image110.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16.jp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hyperlink" Target="https://tinyurl.com/JupyterModul3" TargetMode="Externa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hyperlink" Target="https://tinyurl.com/EvaluationModul3" TargetMode="External"/><Relationship Id="rId1" Type="http://schemas.openxmlformats.org/officeDocument/2006/relationships/slideLayout" Target="../slideLayouts/slideLayout1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uni-paderborn.sciebo.de/s/f6GSP3mY0vlGjA7" TargetMode="Externa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Inhaltsplatzhalter 2"/>
          <p:cNvSpPr>
            <a:spLocks noGrp="1"/>
          </p:cNvSpPr>
          <p:nvPr>
            <p:ph idx="1" hasCustomPrompt="1"/>
          </p:nvPr>
        </p:nvSpPr>
        <p:spPr bwMode="auto">
          <a:xfrm>
            <a:off x="450851" y="1556792"/>
            <a:ext cx="8243887" cy="362108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algn="ctr">
              <a:defRPr/>
            </a:pPr>
            <a:r>
              <a:rPr lang="de-DE" sz="4000" b="1" i="0" u="none" dirty="0">
                <a:solidFill>
                  <a:srgbClr val="555555"/>
                </a:solidFill>
                <a:latin typeface="Arial Narrow"/>
                <a:ea typeface="Arial Narrow"/>
                <a:cs typeface="Arial Narrow"/>
              </a:rPr>
              <a:t>Fortbildung</a:t>
            </a:r>
            <a:endParaRPr sz="4000" b="1" i="0" u="none" dirty="0">
              <a:solidFill>
                <a:srgbClr val="555555"/>
              </a:solidFill>
              <a:latin typeface="Arial Narrow"/>
              <a:ea typeface="Arial Narrow"/>
              <a:cs typeface="Arial Narrow"/>
            </a:endParaRPr>
          </a:p>
          <a:p>
            <a:pPr algn="ctr">
              <a:defRPr/>
            </a:pPr>
            <a:endParaRPr sz="4000" b="1" i="0" u="none" dirty="0">
              <a:solidFill>
                <a:srgbClr val="555555"/>
              </a:solidFill>
              <a:latin typeface="Arial Narrow"/>
              <a:ea typeface="Arial Narrow"/>
              <a:cs typeface="Arial Narrow"/>
            </a:endParaRPr>
          </a:p>
          <a:p>
            <a:pPr algn="ctr">
              <a:defRPr/>
            </a:pPr>
            <a:r>
              <a:rPr lang="de-DE" sz="3600" b="0" i="0" u="none" dirty="0">
                <a:solidFill>
                  <a:srgbClr val="555555"/>
                </a:solidFill>
                <a:latin typeface="Arial Narrow"/>
                <a:ea typeface="Arial Narrow"/>
                <a:cs typeface="Arial Narrow"/>
              </a:rPr>
              <a:t>Data Science und künstliche Intelligenz </a:t>
            </a:r>
            <a:endParaRPr dirty="0"/>
          </a:p>
          <a:p>
            <a:pPr algn="ctr">
              <a:defRPr/>
            </a:pPr>
            <a:r>
              <a:rPr lang="de-DE" sz="3600" b="0" dirty="0" smtClean="0">
                <a:solidFill>
                  <a:srgbClr val="555555"/>
                </a:solidFill>
                <a:latin typeface="Arial Narrow"/>
                <a:ea typeface="Arial Narrow"/>
                <a:cs typeface="Arial Narrow"/>
              </a:rPr>
              <a:t>(mit Programmierkenntnissen)</a:t>
            </a:r>
            <a:endParaRPr dirty="0"/>
          </a:p>
          <a:p>
            <a:pPr algn="ctr">
              <a:defRPr/>
            </a:pPr>
            <a:endParaRPr lang="de-DE" b="0" dirty="0">
              <a:solidFill>
                <a:srgbClr val="555555"/>
              </a:solidFill>
              <a:latin typeface="Arial Narrow"/>
              <a:ea typeface="Arial Narrow"/>
              <a:cs typeface="Arial Narrow"/>
            </a:endParaRPr>
          </a:p>
          <a:p>
            <a:pPr algn="ctr">
              <a:defRPr/>
            </a:pPr>
            <a:r>
              <a:rPr lang="de-DE" b="0" i="0" u="none" dirty="0" smtClean="0">
                <a:solidFill>
                  <a:srgbClr val="555555"/>
                </a:solidFill>
                <a:latin typeface="Arial Narrow"/>
                <a:ea typeface="Arial Narrow"/>
                <a:cs typeface="Arial Narrow"/>
              </a:rPr>
              <a:t>Klaus </a:t>
            </a:r>
            <a:r>
              <a:rPr lang="de-DE" b="0" i="0" u="none" dirty="0" err="1" smtClean="0">
                <a:solidFill>
                  <a:srgbClr val="555555"/>
                </a:solidFill>
                <a:latin typeface="Arial Narrow"/>
                <a:ea typeface="Arial Narrow"/>
                <a:cs typeface="Arial Narrow"/>
              </a:rPr>
              <a:t>Bovermann</a:t>
            </a:r>
            <a:r>
              <a:rPr lang="de-DE" b="0" i="0" u="none" dirty="0" smtClean="0">
                <a:solidFill>
                  <a:srgbClr val="555555"/>
                </a:solidFill>
                <a:latin typeface="Arial Narrow"/>
                <a:ea typeface="Arial Narrow"/>
                <a:cs typeface="Arial Narrow"/>
              </a:rPr>
              <a:t>, Yannik </a:t>
            </a:r>
            <a:r>
              <a:rPr lang="de-DE" b="0" i="0" u="none" dirty="0">
                <a:solidFill>
                  <a:srgbClr val="555555"/>
                </a:solidFill>
                <a:latin typeface="Arial Narrow"/>
                <a:ea typeface="Arial Narrow"/>
                <a:cs typeface="Arial Narrow"/>
              </a:rPr>
              <a:t>Fleischer, </a:t>
            </a:r>
            <a:r>
              <a:rPr lang="de-DE" b="0" i="0" u="none" dirty="0" smtClean="0">
                <a:solidFill>
                  <a:srgbClr val="555555"/>
                </a:solidFill>
                <a:latin typeface="Arial Narrow"/>
                <a:ea typeface="Arial Narrow"/>
                <a:cs typeface="Arial Narrow"/>
              </a:rPr>
              <a:t>Sven Hüsing, Christian Opitz, Hannes Stoppel</a:t>
            </a:r>
            <a:endParaRPr b="0" i="0" u="none" dirty="0">
              <a:solidFill>
                <a:srgbClr val="555555"/>
              </a:solidFill>
              <a:latin typeface="Arial Narrow"/>
              <a:ea typeface="Arial Narrow"/>
              <a:cs typeface="Arial Narrow"/>
            </a:endParaRPr>
          </a:p>
          <a:p>
            <a:pPr algn="ctr">
              <a:defRPr/>
            </a:pPr>
            <a:endParaRPr sz="3600" b="0" i="0" u="none" dirty="0">
              <a:solidFill>
                <a:srgbClr val="555555"/>
              </a:solidFill>
              <a:latin typeface="Arial Narrow"/>
              <a:ea typeface="Arial Narrow"/>
              <a:cs typeface="Arial Narrow"/>
            </a:endParaRPr>
          </a:p>
          <a:p>
            <a:pPr algn="ctr">
              <a:defRPr/>
            </a:pPr>
            <a:endParaRPr sz="3600" b="0" i="0" u="none" dirty="0">
              <a:solidFill>
                <a:srgbClr val="555555"/>
              </a:solidFill>
              <a:latin typeface="Arial Narrow"/>
              <a:ea typeface="Arial Narrow"/>
              <a:cs typeface="Arial Narrow"/>
            </a:endParaRPr>
          </a:p>
        </p:txBody>
      </p:sp>
      <p:sp>
        <p:nvSpPr>
          <p:cNvPr id="5" name="Foliennummernplatzhalter 7"/>
          <p:cNvSpPr>
            <a:spLocks noGrp="1"/>
          </p:cNvSpPr>
          <p:nvPr>
            <p:ph type="sldNum" sz="quarter" idx="11"/>
          </p:nvPr>
        </p:nvSpPr>
        <p:spPr bwMode="auto"/>
        <p:txBody>
          <a:bodyPr/>
          <a:lstStyle/>
          <a:p>
            <a:pPr>
              <a:defRPr/>
            </a:pPr>
            <a:fld id="{87938AB4-30ED-E477-5607-1CEF901797AA}" type="slidenum">
              <a:rPr lang="de-DE"/>
              <a:t>1</a:t>
            </a:fld>
            <a:endParaRPr lang="de-DE" sz="1800"/>
          </a:p>
        </p:txBody>
      </p:sp>
      <p:pic>
        <p:nvPicPr>
          <p:cNvPr id="6" name="Grafik 1"/>
          <p:cNvPicPr>
            <a:picLocks noChangeAspect="1"/>
          </p:cNvPicPr>
          <p:nvPr/>
        </p:nvPicPr>
        <p:blipFill>
          <a:blip r:embed="rId2"/>
          <a:stretch/>
        </p:blipFill>
        <p:spPr bwMode="auto">
          <a:xfrm>
            <a:off x="2627784" y="4710157"/>
            <a:ext cx="1529093" cy="1797102"/>
          </a:xfrm>
          <a:prstGeom prst="rect">
            <a:avLst/>
          </a:prstGeom>
        </p:spPr>
      </p:pic>
      <p:pic>
        <p:nvPicPr>
          <p:cNvPr id="7" name="Grafik 2"/>
          <p:cNvPicPr>
            <a:picLocks noChangeAspect="1"/>
          </p:cNvPicPr>
          <p:nvPr/>
        </p:nvPicPr>
        <p:blipFill>
          <a:blip r:embed="rId3"/>
          <a:stretch/>
        </p:blipFill>
        <p:spPr bwMode="auto">
          <a:xfrm>
            <a:off x="5076056" y="4915894"/>
            <a:ext cx="1802145" cy="1730173"/>
          </a:xfrm>
          <a:prstGeom prst="rect">
            <a:avLst/>
          </a:prstGeom>
        </p:spPr>
      </p:pic>
      <p:pic>
        <p:nvPicPr>
          <p:cNvPr id="10" name="Grafik 8"/>
          <p:cNvPicPr>
            <a:picLocks noChangeAspect="1"/>
          </p:cNvPicPr>
          <p:nvPr/>
        </p:nvPicPr>
        <p:blipFill>
          <a:blip r:embed="rId4"/>
          <a:stretch/>
        </p:blipFill>
        <p:spPr bwMode="auto">
          <a:xfrm>
            <a:off x="6084168" y="311081"/>
            <a:ext cx="570365" cy="574787"/>
          </a:xfrm>
          <a:prstGeom prst="rect">
            <a:avLst/>
          </a:prstGeom>
        </p:spPr>
      </p:pic>
      <p:pic>
        <p:nvPicPr>
          <p:cNvPr id="11" name="Grafik 10"/>
          <p:cNvPicPr>
            <a:picLocks noChangeAspect="1"/>
          </p:cNvPicPr>
          <p:nvPr/>
        </p:nvPicPr>
        <p:blipFill>
          <a:blip r:embed="rId5"/>
          <a:stretch/>
        </p:blipFill>
        <p:spPr bwMode="auto">
          <a:xfrm>
            <a:off x="1771843" y="428963"/>
            <a:ext cx="1215981" cy="4546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m="http://schemas.openxmlformats.org/officeDocument/2006/math" xmlns:w="http://schemas.openxmlformats.org/wordprocessingml/2006/main">
      <p:transition advClick="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fld id="{C0BC624C-2554-4659-A1D8-66347873820C}" type="slidenum">
              <a:rPr lang="de-DE" smtClean="0"/>
              <a:pPr/>
              <a:t>10</a:t>
            </a:fld>
            <a:endParaRPr lang="de-DE" sz="1800" dirty="0"/>
          </a:p>
        </p:txBody>
      </p:sp>
      <p:pic>
        <p:nvPicPr>
          <p:cNvPr id="7" name="Grafik 6"/>
          <p:cNvPicPr>
            <a:picLocks noChangeAspect="1"/>
          </p:cNvPicPr>
          <p:nvPr/>
        </p:nvPicPr>
        <p:blipFill>
          <a:blip r:embed="rId2"/>
          <a:stretch>
            <a:fillRect/>
          </a:stretch>
        </p:blipFill>
        <p:spPr>
          <a:xfrm>
            <a:off x="1068071" y="1954647"/>
            <a:ext cx="4417408" cy="3955247"/>
          </a:xfrm>
          <a:prstGeom prst="rect">
            <a:avLst/>
          </a:prstGeom>
        </p:spPr>
      </p:pic>
      <p:cxnSp>
        <p:nvCxnSpPr>
          <p:cNvPr id="8" name="Gerader Verbinder 7"/>
          <p:cNvCxnSpPr/>
          <p:nvPr/>
        </p:nvCxnSpPr>
        <p:spPr>
          <a:xfrm flipV="1">
            <a:off x="1455659" y="3695399"/>
            <a:ext cx="3257429" cy="8388"/>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1455659" y="2060009"/>
            <a:ext cx="3279330" cy="1635390"/>
          </a:xfrm>
          <a:prstGeom prst="rect">
            <a:avLst/>
          </a:prstGeom>
          <a:solidFill>
            <a:schemeClr val="tx2">
              <a:lumMod val="50000"/>
              <a:lumOff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Gerader Verbinder 10"/>
          <p:cNvCxnSpPr/>
          <p:nvPr/>
        </p:nvCxnSpPr>
        <p:spPr>
          <a:xfrm>
            <a:off x="2429622" y="3703787"/>
            <a:ext cx="0" cy="1939359"/>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Rechteck 14"/>
          <p:cNvSpPr/>
          <p:nvPr/>
        </p:nvSpPr>
        <p:spPr>
          <a:xfrm>
            <a:off x="1455039" y="3695399"/>
            <a:ext cx="974583" cy="1923920"/>
          </a:xfrm>
          <a:prstGeom prst="rect">
            <a:avLst/>
          </a:prstGeom>
          <a:solidFill>
            <a:schemeClr val="tx2">
              <a:lumMod val="50000"/>
              <a:lumOff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hteck 15"/>
          <p:cNvSpPr/>
          <p:nvPr/>
        </p:nvSpPr>
        <p:spPr>
          <a:xfrm>
            <a:off x="2429621" y="3711506"/>
            <a:ext cx="2305367" cy="1916201"/>
          </a:xfrm>
          <a:prstGeom prst="rect">
            <a:avLst/>
          </a:prstGeom>
          <a:solidFill>
            <a:schemeClr val="accent5">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hteck 16"/>
          <p:cNvSpPr/>
          <p:nvPr/>
        </p:nvSpPr>
        <p:spPr bwMode="auto">
          <a:xfrm>
            <a:off x="5617256" y="4912579"/>
            <a:ext cx="944490" cy="70485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200" b="1" dirty="0" smtClean="0">
                <a:solidFill>
                  <a:srgbClr val="000000"/>
                </a:solidFill>
              </a:rPr>
              <a:t>Raupe</a:t>
            </a:r>
            <a:endParaRPr lang="de-DE" sz="2200" b="1" dirty="0">
              <a:solidFill>
                <a:srgbClr val="000000"/>
              </a:solidFill>
            </a:endParaRPr>
          </a:p>
        </p:txBody>
      </p:sp>
      <p:sp>
        <p:nvSpPr>
          <p:cNvPr id="18" name="Rechteck 17"/>
          <p:cNvSpPr/>
          <p:nvPr/>
        </p:nvSpPr>
        <p:spPr bwMode="auto">
          <a:xfrm>
            <a:off x="6897189" y="4915818"/>
            <a:ext cx="1033655" cy="701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200" b="1" dirty="0" smtClean="0">
                <a:solidFill>
                  <a:srgbClr val="000000"/>
                </a:solidFill>
              </a:rPr>
              <a:t>Marien-käfer</a:t>
            </a:r>
            <a:endParaRPr lang="de-DE" sz="2200" b="1" dirty="0">
              <a:solidFill>
                <a:srgbClr val="000000"/>
              </a:solidFill>
            </a:endParaRPr>
          </a:p>
        </p:txBody>
      </p:sp>
      <p:sp>
        <p:nvSpPr>
          <p:cNvPr id="19" name="Rechteck 18"/>
          <p:cNvSpPr/>
          <p:nvPr/>
        </p:nvSpPr>
        <p:spPr bwMode="auto">
          <a:xfrm>
            <a:off x="6925696" y="2272391"/>
            <a:ext cx="999104" cy="523565"/>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200" b="1" dirty="0" smtClean="0">
                <a:solidFill>
                  <a:srgbClr val="000000"/>
                </a:solidFill>
              </a:rPr>
              <a:t>Länge?</a:t>
            </a:r>
            <a:endParaRPr lang="de-DE" sz="2200" b="1" dirty="0">
              <a:solidFill>
                <a:srgbClr val="000000"/>
              </a:solidFill>
            </a:endParaRPr>
          </a:p>
        </p:txBody>
      </p:sp>
      <p:cxnSp>
        <p:nvCxnSpPr>
          <p:cNvPr id="20" name="Gerade Verbindung mit Pfeil 19"/>
          <p:cNvCxnSpPr>
            <a:endCxn id="23" idx="0"/>
          </p:cNvCxnSpPr>
          <p:nvPr/>
        </p:nvCxnSpPr>
        <p:spPr bwMode="auto">
          <a:xfrm>
            <a:off x="7556641" y="2782537"/>
            <a:ext cx="499851" cy="734558"/>
          </a:xfrm>
          <a:prstGeom prst="straightConnector1">
            <a:avLst/>
          </a:prstGeom>
          <a:ln w="1905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endCxn id="24" idx="0"/>
          </p:cNvCxnSpPr>
          <p:nvPr/>
        </p:nvCxnSpPr>
        <p:spPr bwMode="auto">
          <a:xfrm flipH="1">
            <a:off x="6748625" y="2799557"/>
            <a:ext cx="444473" cy="741013"/>
          </a:xfrm>
          <a:prstGeom prst="straightConnector1">
            <a:avLst/>
          </a:prstGeom>
          <a:ln w="1905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bwMode="auto">
          <a:xfrm>
            <a:off x="6950466" y="2949569"/>
            <a:ext cx="1479892" cy="369332"/>
          </a:xfrm>
          <a:prstGeom prst="rect">
            <a:avLst/>
          </a:prstGeom>
          <a:noFill/>
        </p:spPr>
        <p:txBody>
          <a:bodyPr wrap="none" rtlCol="0">
            <a:spAutoFit/>
          </a:bodyPr>
          <a:lstStyle/>
          <a:p>
            <a:r>
              <a:rPr lang="de-DE" dirty="0" smtClean="0"/>
              <a:t>≤ 0.54     &gt;0.54</a:t>
            </a:r>
            <a:endParaRPr lang="de-DE" dirty="0"/>
          </a:p>
        </p:txBody>
      </p:sp>
      <p:sp>
        <p:nvSpPr>
          <p:cNvPr id="23" name="Rechteck 22"/>
          <p:cNvSpPr/>
          <p:nvPr/>
        </p:nvSpPr>
        <p:spPr bwMode="auto">
          <a:xfrm>
            <a:off x="7556641" y="3517095"/>
            <a:ext cx="999702" cy="608806"/>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200" b="1" dirty="0" smtClean="0">
                <a:solidFill>
                  <a:srgbClr val="000000"/>
                </a:solidFill>
              </a:rPr>
              <a:t>Raupe</a:t>
            </a:r>
            <a:endParaRPr lang="de-DE" sz="2200" b="1" dirty="0">
              <a:solidFill>
                <a:srgbClr val="000000"/>
              </a:solidFill>
            </a:endParaRPr>
          </a:p>
        </p:txBody>
      </p:sp>
      <p:sp>
        <p:nvSpPr>
          <p:cNvPr id="24" name="Rechteck 23"/>
          <p:cNvSpPr/>
          <p:nvPr/>
        </p:nvSpPr>
        <p:spPr bwMode="auto">
          <a:xfrm>
            <a:off x="6209841" y="3540570"/>
            <a:ext cx="1077567" cy="585331"/>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200" b="1" dirty="0" smtClean="0">
                <a:solidFill>
                  <a:srgbClr val="000000"/>
                </a:solidFill>
              </a:rPr>
              <a:t>Breite?</a:t>
            </a:r>
            <a:endParaRPr lang="de-DE" sz="2200" b="1" dirty="0">
              <a:solidFill>
                <a:srgbClr val="000000"/>
              </a:solidFill>
            </a:endParaRPr>
          </a:p>
        </p:txBody>
      </p:sp>
      <p:cxnSp>
        <p:nvCxnSpPr>
          <p:cNvPr id="25" name="Gerade Verbindung mit Pfeil 24"/>
          <p:cNvCxnSpPr>
            <a:endCxn id="18" idx="0"/>
          </p:cNvCxnSpPr>
          <p:nvPr/>
        </p:nvCxnSpPr>
        <p:spPr bwMode="auto">
          <a:xfrm>
            <a:off x="6972180" y="4117583"/>
            <a:ext cx="441837" cy="798235"/>
          </a:xfrm>
          <a:prstGeom prst="straightConnector1">
            <a:avLst/>
          </a:prstGeom>
          <a:ln w="1905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a:endCxn id="17" idx="0"/>
          </p:cNvCxnSpPr>
          <p:nvPr/>
        </p:nvCxnSpPr>
        <p:spPr bwMode="auto">
          <a:xfrm flipH="1">
            <a:off x="6089501" y="4117583"/>
            <a:ext cx="411866" cy="794996"/>
          </a:xfrm>
          <a:prstGeom prst="straightConnector1">
            <a:avLst/>
          </a:prstGeom>
          <a:ln w="19050">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xtfeld 26"/>
          <p:cNvSpPr txBox="1"/>
          <p:nvPr/>
        </p:nvSpPr>
        <p:spPr bwMode="auto">
          <a:xfrm>
            <a:off x="6234917" y="4299645"/>
            <a:ext cx="1695927" cy="369332"/>
          </a:xfrm>
          <a:prstGeom prst="rect">
            <a:avLst/>
          </a:prstGeom>
          <a:noFill/>
        </p:spPr>
        <p:txBody>
          <a:bodyPr wrap="square" rtlCol="0">
            <a:spAutoFit/>
          </a:bodyPr>
          <a:lstStyle/>
          <a:p>
            <a:r>
              <a:rPr lang="de-DE" dirty="0" smtClean="0"/>
              <a:t>≤ 0.29        &gt;0.29</a:t>
            </a:r>
            <a:endParaRPr lang="de-DE" dirty="0"/>
          </a:p>
        </p:txBody>
      </p:sp>
      <p:sp>
        <p:nvSpPr>
          <p:cNvPr id="4" name="Textfeld 3"/>
          <p:cNvSpPr txBox="1"/>
          <p:nvPr/>
        </p:nvSpPr>
        <p:spPr>
          <a:xfrm>
            <a:off x="1123322" y="3588395"/>
            <a:ext cx="386644" cy="246221"/>
          </a:xfrm>
          <a:prstGeom prst="rect">
            <a:avLst/>
          </a:prstGeom>
          <a:noFill/>
        </p:spPr>
        <p:txBody>
          <a:bodyPr wrap="none" rtlCol="0">
            <a:spAutoFit/>
          </a:bodyPr>
          <a:lstStyle/>
          <a:p>
            <a:r>
              <a:rPr lang="en-GB" sz="1000" dirty="0" smtClean="0"/>
              <a:t>0.54</a:t>
            </a:r>
            <a:endParaRPr lang="en-GB" sz="1000" dirty="0"/>
          </a:p>
        </p:txBody>
      </p:sp>
      <p:sp>
        <p:nvSpPr>
          <p:cNvPr id="28" name="Textfeld 27"/>
          <p:cNvSpPr txBox="1"/>
          <p:nvPr/>
        </p:nvSpPr>
        <p:spPr>
          <a:xfrm>
            <a:off x="2211837" y="5598683"/>
            <a:ext cx="386644" cy="246221"/>
          </a:xfrm>
          <a:prstGeom prst="rect">
            <a:avLst/>
          </a:prstGeom>
          <a:noFill/>
        </p:spPr>
        <p:txBody>
          <a:bodyPr wrap="none" rtlCol="0">
            <a:spAutoFit/>
          </a:bodyPr>
          <a:lstStyle/>
          <a:p>
            <a:r>
              <a:rPr lang="en-GB" sz="1000" dirty="0" smtClean="0"/>
              <a:t>0.29</a:t>
            </a:r>
            <a:endParaRPr lang="en-GB" sz="1000" dirty="0"/>
          </a:p>
        </p:txBody>
      </p:sp>
      <p:sp>
        <p:nvSpPr>
          <p:cNvPr id="29" name="Titel 1"/>
          <p:cNvSpPr txBox="1">
            <a:spLocks/>
          </p:cNvSpPr>
          <p:nvPr/>
        </p:nvSpPr>
        <p:spPr>
          <a:xfrm>
            <a:off x="449261" y="1026008"/>
            <a:ext cx="8243887" cy="1044000"/>
          </a:xfrm>
          <a:prstGeom prst="rect">
            <a:avLst/>
          </a:prstGeom>
        </p:spPr>
        <p:txBody>
          <a:bodyPr vert="horz" lIns="0" tIns="0" rIns="0" bIns="0" rtlCol="0" anchor="t" anchorCtr="0">
            <a:noAutofit/>
          </a:bodyPr>
          <a:lstStyle>
            <a:lvl1pPr marL="0" indent="0" algn="l" defTabSz="685800" rtl="0" eaLnBrk="1" latinLnBrk="0" hangingPunct="1">
              <a:lnSpc>
                <a:spcPct val="93000"/>
              </a:lnSpc>
              <a:spcBef>
                <a:spcPts val="0"/>
              </a:spcBef>
              <a:buFont typeface="Arial" panose="020B0604020202020204" pitchFamily="34" charset="0"/>
              <a:buNone/>
              <a:defRPr sz="3200" b="1" kern="1200">
                <a:solidFill>
                  <a:schemeClr val="accent1"/>
                </a:solidFill>
                <a:latin typeface="+mj-lt"/>
                <a:ea typeface="+mj-ea"/>
                <a:cs typeface="+mj-cs"/>
              </a:defRPr>
            </a:lvl1pPr>
          </a:lstStyle>
          <a:p>
            <a:r>
              <a:rPr lang="de-DE" dirty="0" smtClean="0"/>
              <a:t>Einen</a:t>
            </a:r>
            <a:r>
              <a:rPr lang="en-GB" dirty="0" smtClean="0"/>
              <a:t> </a:t>
            </a:r>
            <a:r>
              <a:rPr lang="de-DE" dirty="0" err="1" smtClean="0"/>
              <a:t>Klassifikator</a:t>
            </a:r>
            <a:r>
              <a:rPr lang="de-DE" dirty="0" smtClean="0"/>
              <a:t> erstellen – zunächst intuitiv</a:t>
            </a:r>
            <a:endParaRPr lang="de-DE" dirty="0"/>
          </a:p>
        </p:txBody>
      </p:sp>
      <p:sp>
        <p:nvSpPr>
          <p:cNvPr id="30" name="Wolkenförmige Legende 29"/>
          <p:cNvSpPr/>
          <p:nvPr/>
        </p:nvSpPr>
        <p:spPr>
          <a:xfrm>
            <a:off x="4114924" y="4566419"/>
            <a:ext cx="3691642" cy="2369745"/>
          </a:xfrm>
          <a:prstGeom prst="cloudCallout">
            <a:avLst>
              <a:gd name="adj1" fmla="val -57361"/>
              <a:gd name="adj2" fmla="val -36703"/>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solidFill>
                  <a:srgbClr val="000000"/>
                </a:solidFill>
              </a:rPr>
              <a:t>Wir</a:t>
            </a:r>
            <a:r>
              <a:rPr lang="en-GB" dirty="0" smtClean="0">
                <a:solidFill>
                  <a:srgbClr val="000000"/>
                </a:solidFill>
              </a:rPr>
              <a:t> </a:t>
            </a:r>
            <a:r>
              <a:rPr lang="en-GB" dirty="0" err="1" smtClean="0">
                <a:solidFill>
                  <a:srgbClr val="000000"/>
                </a:solidFill>
              </a:rPr>
              <a:t>können</a:t>
            </a:r>
            <a:r>
              <a:rPr lang="en-GB" dirty="0" smtClean="0">
                <a:solidFill>
                  <a:srgbClr val="000000"/>
                </a:solidFill>
              </a:rPr>
              <a:t> </a:t>
            </a:r>
            <a:r>
              <a:rPr lang="en-GB" dirty="0" err="1" smtClean="0">
                <a:solidFill>
                  <a:srgbClr val="000000"/>
                </a:solidFill>
              </a:rPr>
              <a:t>anhand</a:t>
            </a:r>
            <a:r>
              <a:rPr lang="en-GB" dirty="0" smtClean="0">
                <a:solidFill>
                  <a:srgbClr val="000000"/>
                </a:solidFill>
              </a:rPr>
              <a:t> der </a:t>
            </a:r>
            <a:r>
              <a:rPr lang="en-GB" dirty="0" err="1" smtClean="0">
                <a:solidFill>
                  <a:srgbClr val="000000"/>
                </a:solidFill>
              </a:rPr>
              <a:t>Daten</a:t>
            </a:r>
            <a:r>
              <a:rPr lang="en-GB" dirty="0" smtClean="0">
                <a:solidFill>
                  <a:srgbClr val="000000"/>
                </a:solidFill>
              </a:rPr>
              <a:t> </a:t>
            </a:r>
            <a:r>
              <a:rPr lang="en-GB" dirty="0" err="1" smtClean="0">
                <a:solidFill>
                  <a:srgbClr val="000000"/>
                </a:solidFill>
              </a:rPr>
              <a:t>sicher</a:t>
            </a:r>
            <a:r>
              <a:rPr lang="en-GB" dirty="0" smtClean="0">
                <a:solidFill>
                  <a:srgbClr val="000000"/>
                </a:solidFill>
              </a:rPr>
              <a:t> </a:t>
            </a:r>
            <a:r>
              <a:rPr lang="en-GB" dirty="0" err="1" smtClean="0">
                <a:solidFill>
                  <a:srgbClr val="000000"/>
                </a:solidFill>
              </a:rPr>
              <a:t>überprüfen</a:t>
            </a:r>
            <a:r>
              <a:rPr lang="en-GB" dirty="0" smtClean="0">
                <a:solidFill>
                  <a:srgbClr val="000000"/>
                </a:solidFill>
              </a:rPr>
              <a:t> </a:t>
            </a:r>
            <a:r>
              <a:rPr lang="en-GB" dirty="0" err="1" smtClean="0">
                <a:solidFill>
                  <a:srgbClr val="000000"/>
                </a:solidFill>
              </a:rPr>
              <a:t>ob</a:t>
            </a:r>
            <a:r>
              <a:rPr lang="en-GB" dirty="0" smtClean="0">
                <a:solidFill>
                  <a:srgbClr val="000000"/>
                </a:solidFill>
              </a:rPr>
              <a:t> die </a:t>
            </a:r>
            <a:r>
              <a:rPr lang="en-GB" dirty="0" err="1" smtClean="0">
                <a:solidFill>
                  <a:srgbClr val="000000"/>
                </a:solidFill>
              </a:rPr>
              <a:t>Zuordnung</a:t>
            </a:r>
            <a:r>
              <a:rPr lang="en-GB" dirty="0" smtClean="0">
                <a:solidFill>
                  <a:srgbClr val="000000"/>
                </a:solidFill>
              </a:rPr>
              <a:t> der </a:t>
            </a:r>
            <a:r>
              <a:rPr lang="en-GB" dirty="0" err="1" smtClean="0">
                <a:solidFill>
                  <a:srgbClr val="000000"/>
                </a:solidFill>
              </a:rPr>
              <a:t>Fälle</a:t>
            </a:r>
            <a:r>
              <a:rPr lang="en-GB" dirty="0" smtClean="0">
                <a:solidFill>
                  <a:srgbClr val="000000"/>
                </a:solidFill>
              </a:rPr>
              <a:t> </a:t>
            </a:r>
            <a:r>
              <a:rPr lang="en-GB" dirty="0" err="1" smtClean="0">
                <a:solidFill>
                  <a:srgbClr val="000000"/>
                </a:solidFill>
              </a:rPr>
              <a:t>korrekt</a:t>
            </a:r>
            <a:r>
              <a:rPr lang="en-GB" dirty="0" smtClean="0">
                <a:solidFill>
                  <a:srgbClr val="000000"/>
                </a:solidFill>
              </a:rPr>
              <a:t> </a:t>
            </a:r>
            <a:r>
              <a:rPr lang="en-GB" dirty="0" err="1" smtClean="0">
                <a:solidFill>
                  <a:srgbClr val="000000"/>
                </a:solidFill>
              </a:rPr>
              <a:t>ist</a:t>
            </a:r>
            <a:r>
              <a:rPr lang="en-GB" dirty="0" smtClean="0">
                <a:solidFill>
                  <a:srgbClr val="000000"/>
                </a:solidFill>
              </a:rPr>
              <a:t>. </a:t>
            </a:r>
            <a:r>
              <a:rPr lang="en-GB" dirty="0" err="1" smtClean="0">
                <a:solidFill>
                  <a:srgbClr val="000000"/>
                </a:solidFill>
              </a:rPr>
              <a:t>Daher</a:t>
            </a:r>
            <a:r>
              <a:rPr lang="en-GB" dirty="0">
                <a:solidFill>
                  <a:srgbClr val="000000"/>
                </a:solidFill>
              </a:rPr>
              <a:t>:</a:t>
            </a:r>
            <a:r>
              <a:rPr lang="en-GB" dirty="0" smtClean="0">
                <a:solidFill>
                  <a:srgbClr val="000000"/>
                </a:solidFill>
              </a:rPr>
              <a:t> </a:t>
            </a:r>
            <a:r>
              <a:rPr lang="en-GB" b="1" dirty="0" smtClean="0">
                <a:solidFill>
                  <a:srgbClr val="000000"/>
                </a:solidFill>
              </a:rPr>
              <a:t>“</a:t>
            </a:r>
            <a:r>
              <a:rPr lang="en-GB" b="1" dirty="0" err="1" smtClean="0">
                <a:solidFill>
                  <a:srgbClr val="000000"/>
                </a:solidFill>
              </a:rPr>
              <a:t>überwachtes</a:t>
            </a:r>
            <a:r>
              <a:rPr lang="en-GB" b="1" dirty="0" smtClean="0">
                <a:solidFill>
                  <a:srgbClr val="000000"/>
                </a:solidFill>
              </a:rPr>
              <a:t>” </a:t>
            </a:r>
            <a:r>
              <a:rPr lang="en-GB" dirty="0" err="1" smtClean="0">
                <a:solidFill>
                  <a:srgbClr val="000000"/>
                </a:solidFill>
              </a:rPr>
              <a:t>Lernen</a:t>
            </a:r>
            <a:endParaRPr lang="en-GB" dirty="0">
              <a:solidFill>
                <a:srgbClr val="000000"/>
              </a:solidFill>
            </a:endParaRPr>
          </a:p>
        </p:txBody>
      </p:sp>
    </p:spTree>
    <p:extLst>
      <p:ext uri="{BB962C8B-B14F-4D97-AF65-F5344CB8AC3E}">
        <p14:creationId xmlns:p14="http://schemas.microsoft.com/office/powerpoint/2010/main" val="382013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100</a:t>
            </a:fld>
            <a:endParaRPr lang="de-DE" sz="1800"/>
          </a:p>
        </p:txBody>
      </p:sp>
      <p:pic>
        <p:nvPicPr>
          <p:cNvPr id="7" name="Grafik 6"/>
          <p:cNvPicPr>
            <a:picLocks noChangeAspect="1"/>
          </p:cNvPicPr>
          <p:nvPr/>
        </p:nvPicPr>
        <p:blipFill>
          <a:blip r:embed="rId2"/>
          <a:stretch>
            <a:fillRect/>
          </a:stretch>
        </p:blipFill>
        <p:spPr>
          <a:xfrm>
            <a:off x="1907704" y="1988840"/>
            <a:ext cx="6360765" cy="4096275"/>
          </a:xfrm>
          <a:prstGeom prst="rect">
            <a:avLst/>
          </a:prstGeom>
        </p:spPr>
      </p:pic>
      <p:pic>
        <p:nvPicPr>
          <p:cNvPr id="9" name="Grafik 8"/>
          <p:cNvPicPr>
            <a:picLocks noChangeAspect="1"/>
          </p:cNvPicPr>
          <p:nvPr/>
        </p:nvPicPr>
        <p:blipFill>
          <a:blip r:embed="rId3"/>
          <a:stretch>
            <a:fillRect/>
          </a:stretch>
        </p:blipFill>
        <p:spPr>
          <a:xfrm>
            <a:off x="3203848" y="2204864"/>
            <a:ext cx="2510019" cy="3399136"/>
          </a:xfrm>
          <a:prstGeom prst="rect">
            <a:avLst/>
          </a:prstGeom>
        </p:spPr>
      </p:pic>
      <p:sp>
        <p:nvSpPr>
          <p:cNvPr id="10" name="Rechteck 9"/>
          <p:cNvSpPr/>
          <p:nvPr/>
        </p:nvSpPr>
        <p:spPr>
          <a:xfrm>
            <a:off x="269776" y="1556792"/>
            <a:ext cx="4572000" cy="3416320"/>
          </a:xfrm>
          <a:prstGeom prst="rect">
            <a:avLst/>
          </a:prstGeom>
        </p:spPr>
        <p:txBody>
          <a:bodyPr>
            <a:spAutoFit/>
          </a:bodyPr>
          <a:lstStyle/>
          <a:p>
            <a:r>
              <a:rPr lang="en-GB" b="1" dirty="0" err="1" smtClean="0"/>
              <a:t>Diese</a:t>
            </a:r>
            <a:r>
              <a:rPr lang="en-GB" b="1" dirty="0" smtClean="0"/>
              <a:t> Form der </a:t>
            </a:r>
            <a:r>
              <a:rPr lang="en-GB" b="1" dirty="0" err="1" smtClean="0"/>
              <a:t>Funktion</a:t>
            </a:r>
            <a:r>
              <a:rPr lang="en-GB" b="1" dirty="0" smtClean="0"/>
              <a:t> </a:t>
            </a:r>
            <a:r>
              <a:rPr lang="en-GB" b="1" dirty="0" err="1" smtClean="0"/>
              <a:t>scheint</a:t>
            </a:r>
            <a:r>
              <a:rPr lang="en-GB" b="1" dirty="0" smtClean="0"/>
              <a:t> </a:t>
            </a:r>
            <a:r>
              <a:rPr lang="en-GB" b="1" dirty="0" err="1" smtClean="0"/>
              <a:t>vielversprechend</a:t>
            </a:r>
            <a:r>
              <a:rPr lang="en-GB" b="1" dirty="0" smtClean="0"/>
              <a:t>:</a:t>
            </a:r>
          </a:p>
          <a:p>
            <a:endParaRPr lang="en-GB" b="1" dirty="0" smtClean="0"/>
          </a:p>
          <a:p>
            <a:r>
              <a:rPr lang="en-GB" dirty="0" err="1" smtClean="0"/>
              <a:t>Damit</a:t>
            </a:r>
            <a:r>
              <a:rPr lang="en-GB" dirty="0" smtClean="0"/>
              <a:t> de </a:t>
            </a:r>
            <a:r>
              <a:rPr lang="en-GB" dirty="0" err="1" smtClean="0"/>
              <a:t>Funktion</a:t>
            </a:r>
            <a:r>
              <a:rPr lang="en-GB" dirty="0" smtClean="0"/>
              <a:t> </a:t>
            </a:r>
            <a:r>
              <a:rPr lang="en-GB" dirty="0" err="1" smtClean="0"/>
              <a:t>wie</a:t>
            </a:r>
            <a:endParaRPr lang="en-GB" dirty="0" smtClean="0"/>
          </a:p>
          <a:p>
            <a:r>
              <a:rPr lang="en-GB" dirty="0" err="1" smtClean="0"/>
              <a:t>Im</a:t>
            </a:r>
            <a:r>
              <a:rPr lang="en-GB" dirty="0" smtClean="0"/>
              <a:t> </a:t>
            </a:r>
            <a:r>
              <a:rPr lang="en-GB" dirty="0" err="1" smtClean="0"/>
              <a:t>vorherigen</a:t>
            </a:r>
            <a:r>
              <a:rPr lang="en-GB" dirty="0" smtClean="0"/>
              <a:t> </a:t>
            </a:r>
            <a:r>
              <a:rPr lang="en-GB" dirty="0" err="1" smtClean="0"/>
              <a:t>Beispiel</a:t>
            </a:r>
            <a:endParaRPr lang="en-GB" dirty="0" smtClean="0"/>
          </a:p>
          <a:p>
            <a:r>
              <a:rPr lang="en-GB" dirty="0" err="1" smtClean="0"/>
              <a:t>Durch</a:t>
            </a:r>
            <a:r>
              <a:rPr lang="en-GB" dirty="0" smtClean="0"/>
              <a:t> </a:t>
            </a:r>
            <a:r>
              <a:rPr lang="en-GB" dirty="0" err="1" smtClean="0"/>
              <a:t>eine</a:t>
            </a:r>
            <a:r>
              <a:rPr lang="en-GB" dirty="0" smtClean="0"/>
              <a:t> </a:t>
            </a:r>
            <a:r>
              <a:rPr lang="en-GB" dirty="0" err="1" smtClean="0"/>
              <a:t>Lernregel</a:t>
            </a:r>
            <a:r>
              <a:rPr lang="en-GB" dirty="0" smtClean="0"/>
              <a:t> </a:t>
            </a:r>
          </a:p>
          <a:p>
            <a:r>
              <a:rPr lang="en-GB" dirty="0" err="1" smtClean="0"/>
              <a:t>anpassbar</a:t>
            </a:r>
            <a:r>
              <a:rPr lang="en-GB" dirty="0" smtClean="0"/>
              <a:t> </a:t>
            </a:r>
            <a:r>
              <a:rPr lang="en-GB" dirty="0" err="1" smtClean="0"/>
              <a:t>ist</a:t>
            </a:r>
            <a:r>
              <a:rPr lang="en-GB" dirty="0" smtClean="0"/>
              <a:t> </a:t>
            </a:r>
            <a:r>
              <a:rPr lang="en-GB" dirty="0" err="1" smtClean="0"/>
              <a:t>benö</a:t>
            </a:r>
            <a:r>
              <a:rPr lang="en-GB" dirty="0" smtClean="0"/>
              <a:t>-</a:t>
            </a:r>
            <a:br>
              <a:rPr lang="en-GB" dirty="0" smtClean="0"/>
            </a:br>
            <a:r>
              <a:rPr lang="en-GB" dirty="0" err="1" smtClean="0"/>
              <a:t>tigen</a:t>
            </a:r>
            <a:r>
              <a:rPr lang="en-GB" dirty="0" smtClean="0"/>
              <a:t> </a:t>
            </a:r>
            <a:r>
              <a:rPr lang="en-GB" dirty="0" err="1" smtClean="0"/>
              <a:t>wir</a:t>
            </a:r>
            <a:r>
              <a:rPr lang="en-GB" dirty="0" smtClean="0"/>
              <a:t> </a:t>
            </a:r>
            <a:r>
              <a:rPr lang="en-GB" dirty="0" err="1" smtClean="0"/>
              <a:t>wieder</a:t>
            </a:r>
            <a:r>
              <a:rPr lang="en-GB" dirty="0" smtClean="0"/>
              <a:t> </a:t>
            </a:r>
            <a:br>
              <a:rPr lang="en-GB" dirty="0" smtClean="0"/>
            </a:br>
            <a:r>
              <a:rPr lang="en-GB" dirty="0" err="1" smtClean="0"/>
              <a:t>Gewichte</a:t>
            </a:r>
            <a:r>
              <a:rPr lang="en-GB" dirty="0" smtClean="0"/>
              <a:t> n und m</a:t>
            </a:r>
            <a:endParaRPr lang="en-GB" dirty="0"/>
          </a:p>
          <a:p>
            <a:r>
              <a:rPr lang="en-GB" dirty="0"/>
              <a:t> </a:t>
            </a:r>
          </a:p>
          <a:p>
            <a:r>
              <a:rPr lang="en-GB" dirty="0"/>
              <a:t>   </a:t>
            </a:r>
            <a:endParaRPr lang="en-GB" dirty="0" smtClean="0"/>
          </a:p>
          <a:p>
            <a:r>
              <a:rPr lang="en-GB" dirty="0" smtClean="0">
                <a:solidFill>
                  <a:schemeClr val="accent1">
                    <a:lumMod val="75000"/>
                  </a:schemeClr>
                </a:solidFill>
              </a:rPr>
              <a:t>f(</a:t>
            </a:r>
            <a:r>
              <a:rPr lang="en-GB" dirty="0" smtClean="0">
                <a:solidFill>
                  <a:srgbClr val="FFC000"/>
                </a:solidFill>
              </a:rPr>
              <a:t>x</a:t>
            </a:r>
            <a:r>
              <a:rPr lang="en-GB" dirty="0">
                <a:solidFill>
                  <a:schemeClr val="accent1">
                    <a:lumMod val="75000"/>
                  </a:schemeClr>
                </a:solidFill>
              </a:rPr>
              <a:t>) = </a:t>
            </a:r>
            <a:r>
              <a:rPr lang="en-GB" b="1" dirty="0" err="1" smtClean="0">
                <a:solidFill>
                  <a:schemeClr val="accent1">
                    <a:lumMod val="75000"/>
                  </a:schemeClr>
                </a:solidFill>
              </a:rPr>
              <a:t>tanh</a:t>
            </a:r>
            <a:r>
              <a:rPr lang="en-GB" b="1" dirty="0" smtClean="0">
                <a:solidFill>
                  <a:schemeClr val="accent1">
                    <a:lumMod val="75000"/>
                  </a:schemeClr>
                </a:solidFill>
              </a:rPr>
              <a:t>(m * </a:t>
            </a:r>
            <a:r>
              <a:rPr lang="en-GB" dirty="0" smtClean="0">
                <a:solidFill>
                  <a:srgbClr val="FFC000"/>
                </a:solidFill>
              </a:rPr>
              <a:t>x </a:t>
            </a:r>
            <a:r>
              <a:rPr lang="en-GB" b="1" dirty="0" smtClean="0">
                <a:solidFill>
                  <a:schemeClr val="accent1">
                    <a:lumMod val="75000"/>
                  </a:schemeClr>
                </a:solidFill>
              </a:rPr>
              <a:t>+ n)</a:t>
            </a:r>
            <a:endParaRPr lang="en-GB" b="1" dirty="0">
              <a:solidFill>
                <a:schemeClr val="accent1">
                  <a:lumMod val="75000"/>
                </a:schemeClr>
              </a:solidFill>
            </a:endParaRPr>
          </a:p>
        </p:txBody>
      </p:sp>
    </p:spTree>
    <p:extLst>
      <p:ext uri="{BB962C8B-B14F-4D97-AF65-F5344CB8AC3E}">
        <p14:creationId xmlns:p14="http://schemas.microsoft.com/office/powerpoint/2010/main" val="48426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3393112"/>
            <a:ext cx="8243887" cy="1044000"/>
          </a:xfrm>
        </p:spPr>
        <p:txBody>
          <a:bodyPr/>
          <a:lstStyle/>
          <a:p>
            <a:pPr algn="ctr"/>
            <a:r>
              <a:rPr lang="en-GB" dirty="0" err="1" smtClean="0"/>
              <a:t>Geogebra</a:t>
            </a:r>
            <a:r>
              <a:rPr lang="en-GB" dirty="0" smtClean="0"/>
              <a:t> Demonstration</a:t>
            </a:r>
            <a:endParaRPr lang="en-GB" dirty="0"/>
          </a:p>
        </p:txBody>
      </p:sp>
      <p:sp>
        <p:nvSpPr>
          <p:cNvPr id="5" name="Foliennummernplatzhalter 4"/>
          <p:cNvSpPr>
            <a:spLocks noGrp="1"/>
          </p:cNvSpPr>
          <p:nvPr>
            <p:ph type="sldNum" sz="quarter" idx="11"/>
          </p:nvPr>
        </p:nvSpPr>
        <p:spPr/>
        <p:txBody>
          <a:bodyPr/>
          <a:lstStyle/>
          <a:p>
            <a:pPr>
              <a:defRPr/>
            </a:pPr>
            <a:fld id="{C0BC624C-2554-4659-A1D8-66347873820C}" type="slidenum">
              <a:rPr lang="de-DE" smtClean="0"/>
              <a:t>101</a:t>
            </a:fld>
            <a:endParaRPr lang="de-DE" sz="1800"/>
          </a:p>
        </p:txBody>
      </p:sp>
    </p:spTree>
    <p:extLst>
      <p:ext uri="{BB962C8B-B14F-4D97-AF65-F5344CB8AC3E}">
        <p14:creationId xmlns:p14="http://schemas.microsoft.com/office/powerpoint/2010/main" val="149302342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102</a:t>
            </a:fld>
            <a:endParaRPr lang="de-DE" sz="1800"/>
          </a:p>
        </p:txBody>
      </p:sp>
      <p:pic>
        <p:nvPicPr>
          <p:cNvPr id="7" name="Grafik 6"/>
          <p:cNvPicPr>
            <a:picLocks noChangeAspect="1"/>
          </p:cNvPicPr>
          <p:nvPr/>
        </p:nvPicPr>
        <p:blipFill>
          <a:blip r:embed="rId2"/>
          <a:stretch>
            <a:fillRect/>
          </a:stretch>
        </p:blipFill>
        <p:spPr>
          <a:xfrm>
            <a:off x="1907704" y="1988840"/>
            <a:ext cx="6360765" cy="4096275"/>
          </a:xfrm>
          <a:prstGeom prst="rect">
            <a:avLst/>
          </a:prstGeom>
        </p:spPr>
      </p:pic>
      <p:pic>
        <p:nvPicPr>
          <p:cNvPr id="9" name="Grafik 8"/>
          <p:cNvPicPr>
            <a:picLocks noChangeAspect="1"/>
          </p:cNvPicPr>
          <p:nvPr/>
        </p:nvPicPr>
        <p:blipFill>
          <a:blip r:embed="rId3"/>
          <a:stretch>
            <a:fillRect/>
          </a:stretch>
        </p:blipFill>
        <p:spPr>
          <a:xfrm>
            <a:off x="3203848" y="2204864"/>
            <a:ext cx="2510019" cy="3399136"/>
          </a:xfrm>
          <a:prstGeom prst="rect">
            <a:avLst/>
          </a:prstGeom>
        </p:spPr>
      </p:pic>
    </p:spTree>
    <p:extLst>
      <p:ext uri="{BB962C8B-B14F-4D97-AF65-F5344CB8AC3E}">
        <p14:creationId xmlns:p14="http://schemas.microsoft.com/office/powerpoint/2010/main" val="200838539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103</a:t>
            </a:fld>
            <a:endParaRPr lang="de-DE" sz="1800"/>
          </a:p>
        </p:txBody>
      </p:sp>
      <p:pic>
        <p:nvPicPr>
          <p:cNvPr id="9" name="Grafik 8"/>
          <p:cNvPicPr>
            <a:picLocks noChangeAspect="1"/>
          </p:cNvPicPr>
          <p:nvPr/>
        </p:nvPicPr>
        <p:blipFill>
          <a:blip r:embed="rId2"/>
          <a:stretch>
            <a:fillRect/>
          </a:stretch>
        </p:blipFill>
        <p:spPr>
          <a:xfrm>
            <a:off x="2220199" y="1882495"/>
            <a:ext cx="4944089" cy="4426825"/>
          </a:xfrm>
          <a:prstGeom prst="rect">
            <a:avLst/>
          </a:prstGeom>
        </p:spPr>
      </p:pic>
      <p:cxnSp>
        <p:nvCxnSpPr>
          <p:cNvPr id="12" name="Gerader Verbinder 11"/>
          <p:cNvCxnSpPr/>
          <p:nvPr/>
        </p:nvCxnSpPr>
        <p:spPr>
          <a:xfrm>
            <a:off x="4085806" y="1971730"/>
            <a:ext cx="0" cy="4032448"/>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hteck 12"/>
          <p:cNvSpPr/>
          <p:nvPr/>
        </p:nvSpPr>
        <p:spPr>
          <a:xfrm>
            <a:off x="2662514" y="1978785"/>
            <a:ext cx="1418950" cy="4010577"/>
          </a:xfrm>
          <a:prstGeom prst="rect">
            <a:avLst/>
          </a:prstGeom>
          <a:solidFill>
            <a:schemeClr val="tx2">
              <a:lumMod val="50000"/>
              <a:lumOff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hteck 13"/>
          <p:cNvSpPr/>
          <p:nvPr/>
        </p:nvSpPr>
        <p:spPr>
          <a:xfrm>
            <a:off x="4085806" y="1971730"/>
            <a:ext cx="2225144" cy="4024689"/>
          </a:xfrm>
          <a:prstGeom prst="rect">
            <a:avLst/>
          </a:prstGeom>
          <a:solidFill>
            <a:schemeClr val="accent5">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feld 14"/>
          <p:cNvSpPr txBox="1"/>
          <p:nvPr/>
        </p:nvSpPr>
        <p:spPr>
          <a:xfrm>
            <a:off x="2275450" y="3972019"/>
            <a:ext cx="432743" cy="246221"/>
          </a:xfrm>
          <a:prstGeom prst="rect">
            <a:avLst/>
          </a:prstGeom>
          <a:noFill/>
        </p:spPr>
        <p:txBody>
          <a:bodyPr wrap="square" rtlCol="0">
            <a:spAutoFit/>
          </a:bodyPr>
          <a:lstStyle/>
          <a:p>
            <a:r>
              <a:rPr lang="en-GB" sz="1000" dirty="0" smtClean="0"/>
              <a:t>0.54</a:t>
            </a:r>
            <a:endParaRPr lang="en-GB" sz="1000" dirty="0"/>
          </a:p>
        </p:txBody>
      </p:sp>
      <p:sp>
        <p:nvSpPr>
          <p:cNvPr id="16" name="Textfeld 15"/>
          <p:cNvSpPr txBox="1"/>
          <p:nvPr/>
        </p:nvSpPr>
        <p:spPr>
          <a:xfrm>
            <a:off x="3363965" y="5982307"/>
            <a:ext cx="432743" cy="246221"/>
          </a:xfrm>
          <a:prstGeom prst="rect">
            <a:avLst/>
          </a:prstGeom>
          <a:noFill/>
        </p:spPr>
        <p:txBody>
          <a:bodyPr wrap="square" rtlCol="0">
            <a:spAutoFit/>
          </a:bodyPr>
          <a:lstStyle/>
          <a:p>
            <a:r>
              <a:rPr lang="en-GB" sz="1000" dirty="0" smtClean="0"/>
              <a:t>0.29</a:t>
            </a:r>
            <a:endParaRPr lang="en-GB" sz="1000" dirty="0"/>
          </a:p>
        </p:txBody>
      </p:sp>
      <p:sp>
        <p:nvSpPr>
          <p:cNvPr id="19" name="Rechteck 18"/>
          <p:cNvSpPr/>
          <p:nvPr/>
        </p:nvSpPr>
        <p:spPr>
          <a:xfrm>
            <a:off x="205821" y="1402379"/>
            <a:ext cx="4572000" cy="4801314"/>
          </a:xfrm>
          <a:prstGeom prst="rect">
            <a:avLst/>
          </a:prstGeom>
        </p:spPr>
        <p:txBody>
          <a:bodyPr>
            <a:spAutoFit/>
          </a:bodyPr>
          <a:lstStyle/>
          <a:p>
            <a:r>
              <a:rPr lang="en-GB" b="1" dirty="0" smtClean="0"/>
              <a:t>So </a:t>
            </a:r>
            <a:r>
              <a:rPr lang="en-GB" b="1" dirty="0" err="1" smtClean="0"/>
              <a:t>klassifiziert</a:t>
            </a:r>
            <a:r>
              <a:rPr lang="en-GB" b="1" dirty="0" smtClean="0"/>
              <a:t> </a:t>
            </a:r>
            <a:r>
              <a:rPr lang="en-GB" b="1" dirty="0" err="1" smtClean="0"/>
              <a:t>unser</a:t>
            </a:r>
            <a:r>
              <a:rPr lang="en-GB" b="1" dirty="0" smtClean="0"/>
              <a:t> </a:t>
            </a:r>
            <a:r>
              <a:rPr lang="en-GB" b="1" dirty="0" err="1" smtClean="0"/>
              <a:t>Regressionsmodell</a:t>
            </a:r>
            <a:r>
              <a:rPr lang="en-GB" b="1" dirty="0" smtClean="0"/>
              <a:t>:</a:t>
            </a:r>
          </a:p>
          <a:p>
            <a:endParaRPr lang="en-GB" b="1" dirty="0">
              <a:solidFill>
                <a:schemeClr val="accent1">
                  <a:lumMod val="75000"/>
                </a:schemeClr>
              </a:solidFill>
            </a:endParaRPr>
          </a:p>
          <a:p>
            <a:r>
              <a:rPr lang="en-GB" dirty="0"/>
              <a:t>Das </a:t>
            </a:r>
            <a:r>
              <a:rPr lang="en-GB" dirty="0" err="1"/>
              <a:t>hätten</a:t>
            </a:r>
            <a:r>
              <a:rPr lang="en-GB" dirty="0"/>
              <a:t> </a:t>
            </a:r>
            <a:r>
              <a:rPr lang="en-GB" dirty="0" err="1" smtClean="0"/>
              <a:t>wir</a:t>
            </a:r>
            <a:r>
              <a:rPr lang="en-GB" dirty="0" smtClean="0"/>
              <a:t> </a:t>
            </a:r>
            <a:r>
              <a:rPr lang="en-GB" dirty="0" err="1" smtClean="0"/>
              <a:t>auch</a:t>
            </a:r>
            <a:endParaRPr lang="en-GB" dirty="0" smtClean="0"/>
          </a:p>
          <a:p>
            <a:r>
              <a:rPr lang="en-GB" dirty="0" err="1" smtClean="0"/>
              <a:t>Mit</a:t>
            </a:r>
            <a:r>
              <a:rPr lang="en-GB" dirty="0" smtClean="0"/>
              <a:t> </a:t>
            </a:r>
            <a:r>
              <a:rPr lang="en-GB" dirty="0" err="1" smtClean="0"/>
              <a:t>einem</a:t>
            </a:r>
            <a:r>
              <a:rPr lang="en-GB" dirty="0" smtClean="0"/>
              <a:t> </a:t>
            </a:r>
            <a:r>
              <a:rPr lang="en-GB" dirty="0" err="1" smtClean="0"/>
              <a:t>Entscheidungs</a:t>
            </a:r>
            <a:r>
              <a:rPr lang="en-GB" dirty="0" smtClean="0"/>
              <a:t>-</a:t>
            </a:r>
          </a:p>
          <a:p>
            <a:r>
              <a:rPr lang="en-GB" dirty="0" smtClean="0"/>
              <a:t>Baum </a:t>
            </a:r>
            <a:r>
              <a:rPr lang="en-GB" dirty="0" err="1" smtClean="0"/>
              <a:t>erreichen</a:t>
            </a:r>
            <a:r>
              <a:rPr lang="en-GB" dirty="0" smtClean="0"/>
              <a:t> </a:t>
            </a:r>
            <a:r>
              <a:rPr lang="en-GB" dirty="0" err="1" smtClean="0"/>
              <a:t>können</a:t>
            </a:r>
            <a:endParaRPr lang="en-GB" dirty="0" smtClean="0"/>
          </a:p>
          <a:p>
            <a:endParaRPr lang="en-GB" dirty="0"/>
          </a:p>
          <a:p>
            <a:r>
              <a:rPr lang="en-GB" dirty="0" err="1" smtClean="0"/>
              <a:t>Bis</a:t>
            </a:r>
            <a:r>
              <a:rPr lang="en-GB" dirty="0" smtClean="0"/>
              <a:t> </a:t>
            </a:r>
            <a:r>
              <a:rPr lang="en-GB" dirty="0" err="1" smtClean="0"/>
              <a:t>jetzt</a:t>
            </a:r>
            <a:r>
              <a:rPr lang="en-GB" dirty="0" smtClean="0"/>
              <a:t> </a:t>
            </a:r>
            <a:r>
              <a:rPr lang="en-GB" dirty="0" err="1" smtClean="0"/>
              <a:t>haben</a:t>
            </a:r>
            <a:r>
              <a:rPr lang="en-GB" dirty="0" smtClean="0"/>
              <a:t> </a:t>
            </a:r>
            <a:r>
              <a:rPr lang="en-GB" dirty="0" err="1" smtClean="0"/>
              <a:t>wir</a:t>
            </a:r>
            <a:r>
              <a:rPr lang="en-GB" dirty="0" smtClean="0"/>
              <a:t> </a:t>
            </a:r>
            <a:r>
              <a:rPr lang="en-GB" dirty="0" err="1" smtClean="0"/>
              <a:t>aber</a:t>
            </a:r>
            <a:endParaRPr lang="en-GB" dirty="0" smtClean="0"/>
          </a:p>
          <a:p>
            <a:r>
              <a:rPr lang="en-GB" dirty="0" err="1" smtClean="0"/>
              <a:t>auch</a:t>
            </a:r>
            <a:r>
              <a:rPr lang="en-GB" dirty="0" smtClean="0"/>
              <a:t> </a:t>
            </a:r>
            <a:r>
              <a:rPr lang="en-GB" dirty="0" err="1" smtClean="0"/>
              <a:t>nur</a:t>
            </a:r>
            <a:r>
              <a:rPr lang="en-GB" dirty="0" smtClean="0"/>
              <a:t> die Variable</a:t>
            </a:r>
          </a:p>
          <a:p>
            <a:r>
              <a:rPr lang="en-GB" dirty="0" err="1" smtClean="0"/>
              <a:t>Breite</a:t>
            </a:r>
            <a:r>
              <a:rPr lang="en-GB" dirty="0" smtClean="0"/>
              <a:t> </a:t>
            </a:r>
            <a:r>
              <a:rPr lang="en-GB" dirty="0" err="1" smtClean="0"/>
              <a:t>als</a:t>
            </a:r>
            <a:r>
              <a:rPr lang="en-GB" dirty="0" smtClean="0"/>
              <a:t> </a:t>
            </a:r>
            <a:r>
              <a:rPr lang="en-GB" dirty="0" err="1" smtClean="0"/>
              <a:t>Prädiktor</a:t>
            </a:r>
            <a:endParaRPr lang="en-GB" dirty="0" smtClean="0"/>
          </a:p>
          <a:p>
            <a:r>
              <a:rPr lang="en-GB" dirty="0" err="1"/>
              <a:t>g</a:t>
            </a:r>
            <a:r>
              <a:rPr lang="en-GB" dirty="0" err="1" smtClean="0"/>
              <a:t>enutzt</a:t>
            </a:r>
            <a:endParaRPr lang="en-GB" dirty="0" smtClean="0"/>
          </a:p>
          <a:p>
            <a:endParaRPr lang="en-GB" dirty="0"/>
          </a:p>
          <a:p>
            <a:r>
              <a:rPr lang="en-GB" dirty="0" smtClean="0"/>
              <a:t>Die </a:t>
            </a:r>
            <a:r>
              <a:rPr lang="en-GB" dirty="0" err="1" smtClean="0"/>
              <a:t>besondere</a:t>
            </a:r>
            <a:r>
              <a:rPr lang="en-GB" dirty="0" smtClean="0"/>
              <a:t> </a:t>
            </a:r>
            <a:r>
              <a:rPr lang="en-GB" dirty="0" err="1" smtClean="0"/>
              <a:t>Stärke</a:t>
            </a:r>
            <a:r>
              <a:rPr lang="en-GB" dirty="0" smtClean="0"/>
              <a:t> </a:t>
            </a:r>
          </a:p>
          <a:p>
            <a:r>
              <a:rPr lang="en-GB" dirty="0"/>
              <a:t>v</a:t>
            </a:r>
            <a:r>
              <a:rPr lang="en-GB" dirty="0" smtClean="0"/>
              <a:t>on </a:t>
            </a:r>
            <a:r>
              <a:rPr lang="en-GB" dirty="0" err="1" smtClean="0"/>
              <a:t>Regressionsmodellen</a:t>
            </a:r>
            <a:endParaRPr lang="en-GB" dirty="0" smtClean="0"/>
          </a:p>
          <a:p>
            <a:r>
              <a:rPr lang="en-GB" dirty="0" err="1" smtClean="0"/>
              <a:t>Ist</a:t>
            </a:r>
            <a:r>
              <a:rPr lang="en-GB" dirty="0" smtClean="0"/>
              <a:t> </a:t>
            </a:r>
            <a:r>
              <a:rPr lang="en-GB" dirty="0" err="1" smtClean="0"/>
              <a:t>aber</a:t>
            </a:r>
            <a:r>
              <a:rPr lang="en-GB" dirty="0" smtClean="0"/>
              <a:t>, </a:t>
            </a:r>
            <a:r>
              <a:rPr lang="en-GB" dirty="0" err="1" smtClean="0"/>
              <a:t>dass</a:t>
            </a:r>
            <a:r>
              <a:rPr lang="en-GB" dirty="0" smtClean="0"/>
              <a:t> </a:t>
            </a:r>
            <a:r>
              <a:rPr lang="en-GB" dirty="0" err="1" smtClean="0"/>
              <a:t>sie</a:t>
            </a:r>
            <a:r>
              <a:rPr lang="en-GB" dirty="0" smtClean="0"/>
              <a:t> </a:t>
            </a:r>
            <a:r>
              <a:rPr lang="en-GB" dirty="0" err="1" smtClean="0"/>
              <a:t>mehrere</a:t>
            </a:r>
            <a:endParaRPr lang="en-GB" dirty="0" smtClean="0"/>
          </a:p>
          <a:p>
            <a:r>
              <a:rPr lang="en-GB" dirty="0" smtClean="0"/>
              <a:t>Prädiktorvariablen</a:t>
            </a:r>
          </a:p>
          <a:p>
            <a:r>
              <a:rPr lang="en-GB" b="1" u="sng" dirty="0" err="1"/>
              <a:t>g</a:t>
            </a:r>
            <a:r>
              <a:rPr lang="en-GB" b="1" u="sng" dirty="0" err="1" smtClean="0"/>
              <a:t>leichzeitig</a:t>
            </a:r>
            <a:r>
              <a:rPr lang="en-GB" dirty="0" smtClean="0"/>
              <a:t> </a:t>
            </a:r>
            <a:r>
              <a:rPr lang="en-GB" dirty="0" err="1" smtClean="0"/>
              <a:t>verarbeiten</a:t>
            </a:r>
            <a:endParaRPr lang="en-GB" dirty="0" smtClean="0"/>
          </a:p>
          <a:p>
            <a:r>
              <a:rPr lang="en-GB" dirty="0" err="1" smtClean="0"/>
              <a:t>können</a:t>
            </a:r>
            <a:r>
              <a:rPr lang="en-GB" dirty="0" smtClean="0"/>
              <a:t> </a:t>
            </a:r>
          </a:p>
        </p:txBody>
      </p:sp>
      <p:sp>
        <p:nvSpPr>
          <p:cNvPr id="20" name="Rechteck 19"/>
          <p:cNvSpPr/>
          <p:nvPr/>
        </p:nvSpPr>
        <p:spPr>
          <a:xfrm>
            <a:off x="6639924" y="2636912"/>
            <a:ext cx="260475" cy="288032"/>
          </a:xfrm>
          <a:prstGeom prst="rect">
            <a:avLst/>
          </a:prstGeom>
          <a:solidFill>
            <a:schemeClr val="tx2">
              <a:lumMod val="50000"/>
              <a:lumOff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hteck 20"/>
          <p:cNvSpPr/>
          <p:nvPr/>
        </p:nvSpPr>
        <p:spPr>
          <a:xfrm>
            <a:off x="6639924" y="2996953"/>
            <a:ext cx="260475" cy="288032"/>
          </a:xfrm>
          <a:prstGeom prst="rect">
            <a:avLst/>
          </a:prstGeom>
          <a:solidFill>
            <a:schemeClr val="accent5">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hteck 21"/>
          <p:cNvSpPr/>
          <p:nvPr/>
        </p:nvSpPr>
        <p:spPr>
          <a:xfrm>
            <a:off x="6858000" y="2586390"/>
            <a:ext cx="4572000" cy="338554"/>
          </a:xfrm>
          <a:prstGeom prst="rect">
            <a:avLst/>
          </a:prstGeom>
        </p:spPr>
        <p:txBody>
          <a:bodyPr>
            <a:spAutoFit/>
          </a:bodyPr>
          <a:lstStyle/>
          <a:p>
            <a:r>
              <a:rPr lang="en-GB" sz="1600" dirty="0" err="1" smtClean="0"/>
              <a:t>Werte</a:t>
            </a:r>
            <a:r>
              <a:rPr lang="en-GB" sz="1600" dirty="0" smtClean="0"/>
              <a:t> </a:t>
            </a:r>
            <a:r>
              <a:rPr lang="en-GB" sz="1600" dirty="0" err="1" smtClean="0"/>
              <a:t>zwischen</a:t>
            </a:r>
            <a:r>
              <a:rPr lang="en-GB" sz="1600" dirty="0" smtClean="0"/>
              <a:t> -1 und 0</a:t>
            </a:r>
            <a:endParaRPr lang="en-GB" sz="1600" dirty="0">
              <a:solidFill>
                <a:schemeClr val="accent1">
                  <a:lumMod val="75000"/>
                </a:schemeClr>
              </a:solidFill>
            </a:endParaRPr>
          </a:p>
        </p:txBody>
      </p:sp>
      <p:sp>
        <p:nvSpPr>
          <p:cNvPr id="23" name="Rechteck 22"/>
          <p:cNvSpPr/>
          <p:nvPr/>
        </p:nvSpPr>
        <p:spPr>
          <a:xfrm>
            <a:off x="6900399" y="2975466"/>
            <a:ext cx="4572000" cy="338554"/>
          </a:xfrm>
          <a:prstGeom prst="rect">
            <a:avLst/>
          </a:prstGeom>
        </p:spPr>
        <p:txBody>
          <a:bodyPr>
            <a:spAutoFit/>
          </a:bodyPr>
          <a:lstStyle/>
          <a:p>
            <a:r>
              <a:rPr lang="en-GB" sz="1600" dirty="0" err="1" smtClean="0"/>
              <a:t>Werte</a:t>
            </a:r>
            <a:r>
              <a:rPr lang="en-GB" sz="1600" dirty="0" smtClean="0"/>
              <a:t> </a:t>
            </a:r>
            <a:r>
              <a:rPr lang="en-GB" sz="1600" dirty="0" err="1" smtClean="0"/>
              <a:t>zwischen</a:t>
            </a:r>
            <a:r>
              <a:rPr lang="en-GB" sz="1600" dirty="0" smtClean="0"/>
              <a:t> 0 und 1</a:t>
            </a:r>
            <a:endParaRPr lang="en-GB" sz="1600" dirty="0">
              <a:solidFill>
                <a:schemeClr val="accent1">
                  <a:lumMod val="75000"/>
                </a:schemeClr>
              </a:solidFill>
            </a:endParaRPr>
          </a:p>
        </p:txBody>
      </p:sp>
    </p:spTree>
    <p:extLst>
      <p:ext uri="{BB962C8B-B14F-4D97-AF65-F5344CB8AC3E}">
        <p14:creationId xmlns:p14="http://schemas.microsoft.com/office/powerpoint/2010/main" val="398983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3614056" y="1534221"/>
            <a:ext cx="1727128" cy="2959634"/>
          </a:xfrm>
          <a:prstGeom prst="rect">
            <a:avLst/>
          </a:prstGeom>
        </p:spPr>
      </p:pic>
      <p:sp>
        <p:nvSpPr>
          <p:cNvPr id="17" name="Gleichschenkliges Dreieck 16"/>
          <p:cNvSpPr/>
          <p:nvPr/>
        </p:nvSpPr>
        <p:spPr>
          <a:xfrm rot="16200000">
            <a:off x="4900914" y="5443715"/>
            <a:ext cx="517816" cy="30874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Gleichschenkliges Dreieck 15"/>
          <p:cNvSpPr/>
          <p:nvPr/>
        </p:nvSpPr>
        <p:spPr>
          <a:xfrm rot="5400000">
            <a:off x="3826383" y="5824034"/>
            <a:ext cx="517816" cy="30874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Gleichschenkliges Dreieck 10"/>
          <p:cNvSpPr/>
          <p:nvPr/>
        </p:nvSpPr>
        <p:spPr>
          <a:xfrm rot="5400000">
            <a:off x="3821631" y="5176110"/>
            <a:ext cx="517816" cy="30874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liennummernplatzhalter 3"/>
          <p:cNvSpPr>
            <a:spLocks noGrp="1"/>
          </p:cNvSpPr>
          <p:nvPr>
            <p:ph type="sldNum" sz="quarter" idx="11"/>
          </p:nvPr>
        </p:nvSpPr>
        <p:spPr/>
        <p:txBody>
          <a:bodyPr/>
          <a:lstStyle/>
          <a:p>
            <a:fld id="{C0BC624C-2554-4659-A1D8-66347873820C}" type="slidenum">
              <a:rPr lang="de-DE" smtClean="0"/>
              <a:pPr/>
              <a:t>104</a:t>
            </a:fld>
            <a:endParaRPr lang="de-DE" sz="1800" dirty="0"/>
          </a:p>
        </p:txBody>
      </p:sp>
      <p:sp>
        <p:nvSpPr>
          <p:cNvPr id="8" name="Titel 1"/>
          <p:cNvSpPr txBox="1">
            <a:spLocks/>
          </p:cNvSpPr>
          <p:nvPr/>
        </p:nvSpPr>
        <p:spPr>
          <a:xfrm>
            <a:off x="449261" y="1026008"/>
            <a:ext cx="8243887" cy="1044000"/>
          </a:xfrm>
          <a:prstGeom prst="rect">
            <a:avLst/>
          </a:prstGeom>
        </p:spPr>
        <p:txBody>
          <a:bodyPr vert="horz" lIns="0" tIns="0" rIns="0" bIns="0" rtlCol="0" anchor="t" anchorCtr="0">
            <a:noAutofit/>
          </a:bodyPr>
          <a:lstStyle>
            <a:lvl1pPr marL="0" indent="0" algn="l" defTabSz="685800" rtl="0" eaLnBrk="1" latinLnBrk="0" hangingPunct="1">
              <a:lnSpc>
                <a:spcPct val="93000"/>
              </a:lnSpc>
              <a:spcBef>
                <a:spcPts val="0"/>
              </a:spcBef>
              <a:buFont typeface="Arial" panose="020B0604020202020204" pitchFamily="34" charset="0"/>
              <a:buNone/>
              <a:defRPr sz="3200" b="1" kern="1200">
                <a:solidFill>
                  <a:schemeClr val="accent1"/>
                </a:solidFill>
                <a:latin typeface="+mj-lt"/>
                <a:ea typeface="+mj-ea"/>
                <a:cs typeface="+mj-cs"/>
              </a:defRPr>
            </a:lvl1pPr>
          </a:lstStyle>
          <a:p>
            <a:r>
              <a:rPr lang="en-GB" dirty="0" err="1" smtClean="0"/>
              <a:t>Maschinelles</a:t>
            </a:r>
            <a:r>
              <a:rPr lang="en-GB" dirty="0" smtClean="0"/>
              <a:t> </a:t>
            </a:r>
            <a:r>
              <a:rPr lang="en-GB" dirty="0" err="1" smtClean="0"/>
              <a:t>Lernen</a:t>
            </a:r>
            <a:r>
              <a:rPr lang="en-GB" dirty="0" smtClean="0"/>
              <a:t> – </a:t>
            </a:r>
            <a:r>
              <a:rPr lang="de-DE" dirty="0" smtClean="0"/>
              <a:t>Ein</a:t>
            </a:r>
            <a:r>
              <a:rPr lang="en-GB" dirty="0" smtClean="0"/>
              <a:t> </a:t>
            </a:r>
            <a:r>
              <a:rPr lang="de-DE" dirty="0" smtClean="0"/>
              <a:t>Klassifikationsproblem</a:t>
            </a:r>
            <a:endParaRPr lang="de-DE" dirty="0"/>
          </a:p>
        </p:txBody>
      </p:sp>
      <p:sp>
        <p:nvSpPr>
          <p:cNvPr id="2" name="Abgerundetes Rechteck 1"/>
          <p:cNvSpPr/>
          <p:nvPr/>
        </p:nvSpPr>
        <p:spPr>
          <a:xfrm>
            <a:off x="3939886" y="1600855"/>
            <a:ext cx="839754" cy="236063"/>
          </a:xfrm>
          <a:prstGeom prst="roundRect">
            <a:avLst/>
          </a:prstGeom>
          <a:solidFill>
            <a:srgbClr val="FFC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bgerundetes Rechteck 5"/>
          <p:cNvSpPr/>
          <p:nvPr/>
        </p:nvSpPr>
        <p:spPr>
          <a:xfrm>
            <a:off x="4799132" y="1600855"/>
            <a:ext cx="412639" cy="236063"/>
          </a:xfrm>
          <a:prstGeom prst="roundRect">
            <a:avLst/>
          </a:prstGeom>
          <a:solidFill>
            <a:srgbClr val="00B05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fik 6"/>
          <p:cNvPicPr>
            <a:picLocks noChangeAspect="1"/>
          </p:cNvPicPr>
          <p:nvPr/>
        </p:nvPicPr>
        <p:blipFill>
          <a:blip r:embed="rId3"/>
          <a:stretch>
            <a:fillRect/>
          </a:stretch>
        </p:blipFill>
        <p:spPr>
          <a:xfrm>
            <a:off x="4080539" y="4986266"/>
            <a:ext cx="1056577" cy="1206244"/>
          </a:xfrm>
          <a:prstGeom prst="rect">
            <a:avLst/>
          </a:prstGeom>
        </p:spPr>
      </p:pic>
      <p:sp>
        <p:nvSpPr>
          <p:cNvPr id="14" name="Textfeld 13"/>
          <p:cNvSpPr txBox="1"/>
          <p:nvPr/>
        </p:nvSpPr>
        <p:spPr>
          <a:xfrm>
            <a:off x="5524807" y="5330480"/>
            <a:ext cx="1428596" cy="738664"/>
          </a:xfrm>
          <a:prstGeom prst="rect">
            <a:avLst/>
          </a:prstGeom>
          <a:noFill/>
        </p:spPr>
        <p:txBody>
          <a:bodyPr wrap="none" rtlCol="0">
            <a:spAutoFit/>
          </a:bodyPr>
          <a:lstStyle/>
          <a:p>
            <a:r>
              <a:rPr lang="en-GB" sz="2400" b="1" dirty="0" smtClean="0">
                <a:solidFill>
                  <a:srgbClr val="000000"/>
                </a:solidFill>
                <a:sym typeface="Wingdings" panose="05000000000000000000" pitchFamily="2" charset="2"/>
              </a:rPr>
              <a:t></a:t>
            </a:r>
            <a:r>
              <a:rPr lang="en-GB" sz="2400" b="1" dirty="0" smtClean="0">
                <a:solidFill>
                  <a:srgbClr val="00B050"/>
                </a:solidFill>
              </a:rPr>
              <a:t>   </a:t>
            </a:r>
            <a:r>
              <a:rPr lang="en-GB" sz="2400" b="1" dirty="0" err="1" smtClean="0">
                <a:solidFill>
                  <a:srgbClr val="00B050"/>
                </a:solidFill>
              </a:rPr>
              <a:t>Insekt</a:t>
            </a:r>
            <a:endParaRPr lang="en-GB" sz="2400" b="1" dirty="0" smtClean="0">
              <a:solidFill>
                <a:srgbClr val="00B050"/>
              </a:solidFill>
            </a:endParaRPr>
          </a:p>
          <a:p>
            <a:endParaRPr lang="en-GB" b="1" dirty="0">
              <a:solidFill>
                <a:srgbClr val="000000"/>
              </a:solidFill>
            </a:endParaRPr>
          </a:p>
        </p:txBody>
      </p:sp>
      <p:sp>
        <p:nvSpPr>
          <p:cNvPr id="19" name="Textfeld 18"/>
          <p:cNvSpPr txBox="1"/>
          <p:nvPr/>
        </p:nvSpPr>
        <p:spPr>
          <a:xfrm>
            <a:off x="556246" y="2013217"/>
            <a:ext cx="2794355" cy="1477328"/>
          </a:xfrm>
          <a:prstGeom prst="rect">
            <a:avLst/>
          </a:prstGeom>
          <a:noFill/>
        </p:spPr>
        <p:txBody>
          <a:bodyPr wrap="none" rtlCol="0">
            <a:spAutoFit/>
          </a:bodyPr>
          <a:lstStyle/>
          <a:p>
            <a:r>
              <a:rPr lang="en-GB" b="1" dirty="0" smtClean="0">
                <a:solidFill>
                  <a:srgbClr val="FFC000"/>
                </a:solidFill>
              </a:rPr>
              <a:t>Prädiktorvariablen</a:t>
            </a:r>
          </a:p>
          <a:p>
            <a:endParaRPr lang="en-GB" b="1" dirty="0">
              <a:solidFill>
                <a:srgbClr val="000000"/>
              </a:solidFill>
            </a:endParaRPr>
          </a:p>
          <a:p>
            <a:pPr marL="285750" indent="-285750">
              <a:buFont typeface="Arial" panose="020B0604020202020204" pitchFamily="34" charset="0"/>
              <a:buChar char="•"/>
            </a:pPr>
            <a:r>
              <a:rPr lang="en-GB" b="1" dirty="0" err="1" smtClean="0">
                <a:solidFill>
                  <a:srgbClr val="000000"/>
                </a:solidFill>
              </a:rPr>
              <a:t>Mindestens</a:t>
            </a:r>
            <a:r>
              <a:rPr lang="en-GB" b="1" dirty="0" smtClean="0">
                <a:solidFill>
                  <a:srgbClr val="000000"/>
                </a:solidFill>
              </a:rPr>
              <a:t> </a:t>
            </a:r>
            <a:r>
              <a:rPr lang="en-GB" b="1" dirty="0" err="1" smtClean="0">
                <a:solidFill>
                  <a:srgbClr val="000000"/>
                </a:solidFill>
              </a:rPr>
              <a:t>eine</a:t>
            </a:r>
            <a:r>
              <a:rPr lang="en-GB" b="1" dirty="0" smtClean="0">
                <a:solidFill>
                  <a:srgbClr val="000000"/>
                </a:solidFill>
              </a:rPr>
              <a:t> Variable,</a:t>
            </a:r>
            <a:r>
              <a:rPr lang="en-GB" b="1" dirty="0">
                <a:solidFill>
                  <a:srgbClr val="000000"/>
                </a:solidFill>
              </a:rPr>
              <a:t/>
            </a:r>
            <a:br>
              <a:rPr lang="en-GB" b="1" dirty="0">
                <a:solidFill>
                  <a:srgbClr val="000000"/>
                </a:solidFill>
              </a:rPr>
            </a:br>
            <a:r>
              <a:rPr lang="en-GB" b="1" dirty="0" smtClean="0">
                <a:solidFill>
                  <a:srgbClr val="000000"/>
                </a:solidFill>
              </a:rPr>
              <a:t>die </a:t>
            </a:r>
            <a:r>
              <a:rPr lang="en-GB" b="1" dirty="0" err="1" smtClean="0">
                <a:solidFill>
                  <a:srgbClr val="000000"/>
                </a:solidFill>
              </a:rPr>
              <a:t>einzelne</a:t>
            </a:r>
            <a:r>
              <a:rPr lang="en-GB" b="1" dirty="0" smtClean="0">
                <a:solidFill>
                  <a:srgbClr val="000000"/>
                </a:solidFill>
              </a:rPr>
              <a:t> </a:t>
            </a:r>
            <a:r>
              <a:rPr lang="en-GB" b="1" dirty="0" err="1" smtClean="0">
                <a:solidFill>
                  <a:srgbClr val="000000"/>
                </a:solidFill>
              </a:rPr>
              <a:t>Fallbeispiele</a:t>
            </a:r>
            <a:r>
              <a:rPr lang="en-GB" b="1" dirty="0" smtClean="0">
                <a:solidFill>
                  <a:srgbClr val="000000"/>
                </a:solidFill>
              </a:rPr>
              <a:t> </a:t>
            </a:r>
            <a:br>
              <a:rPr lang="en-GB" b="1" dirty="0" smtClean="0">
                <a:solidFill>
                  <a:srgbClr val="000000"/>
                </a:solidFill>
              </a:rPr>
            </a:br>
            <a:r>
              <a:rPr lang="en-GB" b="1" dirty="0" err="1" smtClean="0">
                <a:solidFill>
                  <a:srgbClr val="000000"/>
                </a:solidFill>
              </a:rPr>
              <a:t>charakterisiert</a:t>
            </a:r>
            <a:endParaRPr lang="en-GB" b="1" dirty="0">
              <a:solidFill>
                <a:srgbClr val="000000"/>
              </a:solidFill>
            </a:endParaRPr>
          </a:p>
        </p:txBody>
      </p:sp>
      <p:sp>
        <p:nvSpPr>
          <p:cNvPr id="20" name="Textfeld 19"/>
          <p:cNvSpPr txBox="1"/>
          <p:nvPr/>
        </p:nvSpPr>
        <p:spPr>
          <a:xfrm>
            <a:off x="5604639" y="2011051"/>
            <a:ext cx="2077813" cy="1754326"/>
          </a:xfrm>
          <a:prstGeom prst="rect">
            <a:avLst/>
          </a:prstGeom>
          <a:noFill/>
        </p:spPr>
        <p:txBody>
          <a:bodyPr wrap="none" rtlCol="0">
            <a:spAutoFit/>
          </a:bodyPr>
          <a:lstStyle/>
          <a:p>
            <a:r>
              <a:rPr lang="en-GB" b="1" dirty="0" err="1" smtClean="0">
                <a:solidFill>
                  <a:srgbClr val="00B050"/>
                </a:solidFill>
              </a:rPr>
              <a:t>Zielvariable</a:t>
            </a:r>
            <a:endParaRPr lang="en-GB" b="1" dirty="0" smtClean="0">
              <a:solidFill>
                <a:srgbClr val="00B050"/>
              </a:solidFill>
            </a:endParaRPr>
          </a:p>
          <a:p>
            <a:endParaRPr lang="en-GB" b="1" dirty="0">
              <a:solidFill>
                <a:srgbClr val="000000"/>
              </a:solidFill>
            </a:endParaRPr>
          </a:p>
          <a:p>
            <a:pPr marL="285750" indent="-285750">
              <a:buFont typeface="Arial" panose="020B0604020202020204" pitchFamily="34" charset="0"/>
              <a:buChar char="•"/>
            </a:pPr>
            <a:r>
              <a:rPr lang="en-GB" b="1" dirty="0" err="1" smtClean="0">
                <a:solidFill>
                  <a:srgbClr val="000000"/>
                </a:solidFill>
              </a:rPr>
              <a:t>einzelne</a:t>
            </a:r>
            <a:r>
              <a:rPr lang="en-GB" b="1" dirty="0" smtClean="0">
                <a:solidFill>
                  <a:srgbClr val="000000"/>
                </a:solidFill>
              </a:rPr>
              <a:t> Variable</a:t>
            </a:r>
            <a:br>
              <a:rPr lang="en-GB" b="1" dirty="0" smtClean="0">
                <a:solidFill>
                  <a:srgbClr val="000000"/>
                </a:solidFill>
              </a:rPr>
            </a:br>
            <a:r>
              <a:rPr lang="en-GB" b="1" dirty="0" smtClean="0">
                <a:solidFill>
                  <a:srgbClr val="000000"/>
                </a:solidFill>
              </a:rPr>
              <a:t>die </a:t>
            </a:r>
            <a:r>
              <a:rPr lang="en-GB" b="1" dirty="0" err="1" smtClean="0">
                <a:solidFill>
                  <a:srgbClr val="000000"/>
                </a:solidFill>
              </a:rPr>
              <a:t>jedes</a:t>
            </a:r>
            <a:r>
              <a:rPr lang="en-GB" b="1" dirty="0">
                <a:solidFill>
                  <a:srgbClr val="000000"/>
                </a:solidFill>
              </a:rPr>
              <a:t> </a:t>
            </a:r>
            <a:r>
              <a:rPr lang="en-GB" b="1" dirty="0" err="1" smtClean="0">
                <a:solidFill>
                  <a:srgbClr val="000000"/>
                </a:solidFill>
              </a:rPr>
              <a:t>Fallbei</a:t>
            </a:r>
            <a:r>
              <a:rPr lang="en-GB" b="1" dirty="0" smtClean="0">
                <a:solidFill>
                  <a:srgbClr val="000000"/>
                </a:solidFill>
              </a:rPr>
              <a:t>-</a:t>
            </a:r>
            <a:br>
              <a:rPr lang="en-GB" b="1" dirty="0" smtClean="0">
                <a:solidFill>
                  <a:srgbClr val="000000"/>
                </a:solidFill>
              </a:rPr>
            </a:br>
            <a:r>
              <a:rPr lang="en-GB" b="1" dirty="0" smtClean="0">
                <a:solidFill>
                  <a:srgbClr val="000000"/>
                </a:solidFill>
              </a:rPr>
              <a:t>spiel </a:t>
            </a:r>
            <a:r>
              <a:rPr lang="en-GB" b="1" dirty="0" err="1" smtClean="0">
                <a:solidFill>
                  <a:srgbClr val="000000"/>
                </a:solidFill>
              </a:rPr>
              <a:t>einer</a:t>
            </a:r>
            <a:r>
              <a:rPr lang="en-GB" b="1" dirty="0" smtClean="0">
                <a:solidFill>
                  <a:srgbClr val="000000"/>
                </a:solidFill>
              </a:rPr>
              <a:t> </a:t>
            </a:r>
            <a:r>
              <a:rPr lang="en-GB" b="1" dirty="0" err="1" smtClean="0">
                <a:solidFill>
                  <a:srgbClr val="000000"/>
                </a:solidFill>
              </a:rPr>
              <a:t>Klasse</a:t>
            </a:r>
            <a:r>
              <a:rPr lang="en-GB" b="1" dirty="0" smtClean="0">
                <a:solidFill>
                  <a:srgbClr val="000000"/>
                </a:solidFill>
              </a:rPr>
              <a:t/>
            </a:r>
            <a:br>
              <a:rPr lang="en-GB" b="1" dirty="0" smtClean="0">
                <a:solidFill>
                  <a:srgbClr val="000000"/>
                </a:solidFill>
              </a:rPr>
            </a:br>
            <a:r>
              <a:rPr lang="en-GB" b="1" dirty="0" err="1" smtClean="0">
                <a:solidFill>
                  <a:srgbClr val="000000"/>
                </a:solidFill>
              </a:rPr>
              <a:t>zuordnet</a:t>
            </a:r>
            <a:r>
              <a:rPr lang="en-GB" b="1" dirty="0" smtClean="0">
                <a:solidFill>
                  <a:srgbClr val="000000"/>
                </a:solidFill>
              </a:rPr>
              <a:t> (Label)</a:t>
            </a:r>
            <a:endParaRPr lang="en-GB" b="1" dirty="0">
              <a:solidFill>
                <a:srgbClr val="000000"/>
              </a:solidFill>
            </a:endParaRPr>
          </a:p>
        </p:txBody>
      </p:sp>
      <p:sp>
        <p:nvSpPr>
          <p:cNvPr id="21" name="Textfeld 20"/>
          <p:cNvSpPr txBox="1"/>
          <p:nvPr/>
        </p:nvSpPr>
        <p:spPr>
          <a:xfrm>
            <a:off x="255715" y="4202968"/>
            <a:ext cx="7651454" cy="923330"/>
          </a:xfrm>
          <a:prstGeom prst="rect">
            <a:avLst/>
          </a:prstGeom>
          <a:noFill/>
        </p:spPr>
        <p:txBody>
          <a:bodyPr wrap="none" rtlCol="0">
            <a:spAutoFit/>
          </a:bodyPr>
          <a:lstStyle/>
          <a:p>
            <a:r>
              <a:rPr lang="de-DE" b="1" dirty="0" smtClean="0">
                <a:solidFill>
                  <a:srgbClr val="000000"/>
                </a:solidFill>
              </a:rPr>
              <a:t>Aufgabe: </a:t>
            </a:r>
          </a:p>
          <a:p>
            <a:r>
              <a:rPr lang="de-DE" b="1" dirty="0" smtClean="0">
                <a:solidFill>
                  <a:srgbClr val="000000"/>
                </a:solidFill>
              </a:rPr>
              <a:t>Finde einen </a:t>
            </a:r>
            <a:r>
              <a:rPr lang="de-DE" b="1" dirty="0" smtClean="0">
                <a:solidFill>
                  <a:schemeClr val="accent1">
                    <a:lumMod val="75000"/>
                  </a:schemeClr>
                </a:solidFill>
              </a:rPr>
              <a:t>Funktion</a:t>
            </a:r>
            <a:r>
              <a:rPr lang="de-DE" b="1" dirty="0" smtClean="0">
                <a:solidFill>
                  <a:srgbClr val="000000"/>
                </a:solidFill>
              </a:rPr>
              <a:t>,</a:t>
            </a:r>
            <a:r>
              <a:rPr lang="de-DE" b="1" dirty="0" smtClean="0">
                <a:solidFill>
                  <a:schemeClr val="accent1">
                    <a:lumMod val="75000"/>
                  </a:schemeClr>
                </a:solidFill>
              </a:rPr>
              <a:t> </a:t>
            </a:r>
            <a:r>
              <a:rPr lang="de-DE" b="1" dirty="0" smtClean="0">
                <a:solidFill>
                  <a:srgbClr val="000000"/>
                </a:solidFill>
              </a:rPr>
              <a:t>die für alle möglichen Ausprägungen der </a:t>
            </a:r>
            <a:r>
              <a:rPr lang="de-DE" b="1" dirty="0" smtClean="0">
                <a:solidFill>
                  <a:srgbClr val="FFC000"/>
                </a:solidFill>
              </a:rPr>
              <a:t>Prädiktorvariablen </a:t>
            </a:r>
          </a:p>
          <a:p>
            <a:r>
              <a:rPr lang="de-DE" b="1" dirty="0" smtClean="0">
                <a:solidFill>
                  <a:srgbClr val="000000"/>
                </a:solidFill>
              </a:rPr>
              <a:t>die</a:t>
            </a:r>
            <a:r>
              <a:rPr lang="de-DE" b="1" dirty="0" smtClean="0">
                <a:solidFill>
                  <a:srgbClr val="FFC000"/>
                </a:solidFill>
              </a:rPr>
              <a:t> </a:t>
            </a:r>
            <a:r>
              <a:rPr lang="de-DE" b="1" dirty="0" smtClean="0">
                <a:solidFill>
                  <a:srgbClr val="00B050"/>
                </a:solidFill>
              </a:rPr>
              <a:t>Zielvariable</a:t>
            </a:r>
            <a:r>
              <a:rPr lang="de-DE" b="1" dirty="0" smtClean="0">
                <a:solidFill>
                  <a:srgbClr val="FFC000"/>
                </a:solidFill>
              </a:rPr>
              <a:t> </a:t>
            </a:r>
            <a:r>
              <a:rPr lang="de-DE" b="1" dirty="0" smtClean="0">
                <a:solidFill>
                  <a:srgbClr val="000000"/>
                </a:solidFill>
              </a:rPr>
              <a:t>vorhersagt.</a:t>
            </a:r>
            <a:endParaRPr lang="de-DE" b="1" dirty="0">
              <a:solidFill>
                <a:srgbClr val="000000"/>
              </a:solidFill>
            </a:endParaRPr>
          </a:p>
        </p:txBody>
      </p:sp>
      <p:sp>
        <p:nvSpPr>
          <p:cNvPr id="22" name="Textfeld 21"/>
          <p:cNvSpPr txBox="1"/>
          <p:nvPr/>
        </p:nvSpPr>
        <p:spPr>
          <a:xfrm>
            <a:off x="255715" y="1534221"/>
            <a:ext cx="2332690" cy="369332"/>
          </a:xfrm>
          <a:prstGeom prst="rect">
            <a:avLst/>
          </a:prstGeom>
          <a:noFill/>
        </p:spPr>
        <p:txBody>
          <a:bodyPr wrap="none" rtlCol="0">
            <a:spAutoFit/>
          </a:bodyPr>
          <a:lstStyle/>
          <a:p>
            <a:r>
              <a:rPr lang="de-DE" b="1" u="sng" dirty="0" smtClean="0">
                <a:solidFill>
                  <a:srgbClr val="000000"/>
                </a:solidFill>
              </a:rPr>
              <a:t>Klassifikationsproblem</a:t>
            </a:r>
            <a:r>
              <a:rPr lang="de-DE" b="1" dirty="0" smtClean="0">
                <a:solidFill>
                  <a:srgbClr val="000000"/>
                </a:solidFill>
              </a:rPr>
              <a:t>:</a:t>
            </a:r>
            <a:endParaRPr lang="de-DE" b="1" dirty="0">
              <a:solidFill>
                <a:srgbClr val="000000"/>
              </a:solidFill>
            </a:endParaRPr>
          </a:p>
        </p:txBody>
      </p:sp>
      <p:sp>
        <p:nvSpPr>
          <p:cNvPr id="18" name="Textfeld 17"/>
          <p:cNvSpPr txBox="1"/>
          <p:nvPr/>
        </p:nvSpPr>
        <p:spPr>
          <a:xfrm>
            <a:off x="3563888" y="6250964"/>
            <a:ext cx="2036135" cy="738664"/>
          </a:xfrm>
          <a:prstGeom prst="rect">
            <a:avLst/>
          </a:prstGeom>
          <a:noFill/>
        </p:spPr>
        <p:txBody>
          <a:bodyPr wrap="none" rtlCol="0">
            <a:spAutoFit/>
          </a:bodyPr>
          <a:lstStyle/>
          <a:p>
            <a:r>
              <a:rPr lang="en-GB" sz="2400" b="1" dirty="0" smtClean="0">
                <a:solidFill>
                  <a:schemeClr val="accent1">
                    <a:lumMod val="75000"/>
                  </a:schemeClr>
                </a:solidFill>
              </a:rPr>
              <a:t>f(</a:t>
            </a:r>
            <a:r>
              <a:rPr lang="de-DE" sz="2400" b="1" dirty="0" smtClean="0">
                <a:solidFill>
                  <a:srgbClr val="FFC000"/>
                </a:solidFill>
              </a:rPr>
              <a:t>Breite</a:t>
            </a:r>
            <a:r>
              <a:rPr lang="de-DE" sz="2400" b="1" dirty="0" smtClean="0">
                <a:solidFill>
                  <a:schemeClr val="tx2">
                    <a:lumMod val="75000"/>
                    <a:lumOff val="25000"/>
                  </a:schemeClr>
                </a:solidFill>
              </a:rPr>
              <a:t>,</a:t>
            </a:r>
            <a:r>
              <a:rPr lang="de-DE" sz="2400" b="1" dirty="0" smtClean="0">
                <a:solidFill>
                  <a:srgbClr val="FFC000"/>
                </a:solidFill>
              </a:rPr>
              <a:t> Länge</a:t>
            </a:r>
            <a:r>
              <a:rPr lang="en-GB" sz="2400" b="1" dirty="0" smtClean="0">
                <a:solidFill>
                  <a:schemeClr val="accent1">
                    <a:lumMod val="75000"/>
                  </a:schemeClr>
                </a:solidFill>
              </a:rPr>
              <a:t>)</a:t>
            </a:r>
          </a:p>
          <a:p>
            <a:endParaRPr lang="en-GB" b="1" dirty="0">
              <a:solidFill>
                <a:srgbClr val="000000"/>
              </a:solidFill>
            </a:endParaRPr>
          </a:p>
        </p:txBody>
      </p:sp>
      <p:sp>
        <p:nvSpPr>
          <p:cNvPr id="23" name="Textfeld 22"/>
          <p:cNvSpPr txBox="1"/>
          <p:nvPr/>
        </p:nvSpPr>
        <p:spPr>
          <a:xfrm>
            <a:off x="2167844" y="5024242"/>
            <a:ext cx="1653017" cy="1200329"/>
          </a:xfrm>
          <a:prstGeom prst="rect">
            <a:avLst/>
          </a:prstGeom>
          <a:noFill/>
        </p:spPr>
        <p:txBody>
          <a:bodyPr wrap="none" rtlCol="0">
            <a:spAutoFit/>
          </a:bodyPr>
          <a:lstStyle/>
          <a:p>
            <a:r>
              <a:rPr lang="de-DE" sz="2400" b="1" dirty="0" smtClean="0">
                <a:solidFill>
                  <a:srgbClr val="FFC000"/>
                </a:solidFill>
              </a:rPr>
              <a:t>Breite      </a:t>
            </a:r>
            <a:r>
              <a:rPr lang="de-DE" sz="2400" b="1" dirty="0" smtClean="0">
                <a:solidFill>
                  <a:srgbClr val="000000"/>
                </a:solidFill>
                <a:sym typeface="Wingdings" panose="05000000000000000000" pitchFamily="2" charset="2"/>
              </a:rPr>
              <a:t></a:t>
            </a:r>
            <a:endParaRPr lang="de-DE" sz="2400" b="1" dirty="0" smtClean="0">
              <a:solidFill>
                <a:srgbClr val="000000"/>
              </a:solidFill>
            </a:endParaRPr>
          </a:p>
          <a:p>
            <a:endParaRPr lang="de-DE" sz="2400" b="1" dirty="0" smtClean="0">
              <a:solidFill>
                <a:srgbClr val="FFC000"/>
              </a:solidFill>
            </a:endParaRPr>
          </a:p>
          <a:p>
            <a:r>
              <a:rPr lang="de-DE" sz="2400" b="1" dirty="0" smtClean="0">
                <a:solidFill>
                  <a:srgbClr val="FFC000"/>
                </a:solidFill>
              </a:rPr>
              <a:t>Länge      </a:t>
            </a:r>
            <a:r>
              <a:rPr lang="de-DE" sz="2400" b="1" dirty="0" smtClean="0">
                <a:solidFill>
                  <a:srgbClr val="000000"/>
                </a:solidFill>
                <a:sym typeface="Wingdings" panose="05000000000000000000" pitchFamily="2" charset="2"/>
              </a:rPr>
              <a:t></a:t>
            </a:r>
            <a:endParaRPr lang="de-DE" sz="2400" b="1" dirty="0" smtClean="0">
              <a:solidFill>
                <a:srgbClr val="000000"/>
              </a:solidFill>
            </a:endParaRPr>
          </a:p>
        </p:txBody>
      </p:sp>
    </p:spTree>
    <p:extLst>
      <p:ext uri="{BB962C8B-B14F-4D97-AF65-F5344CB8AC3E}">
        <p14:creationId xmlns:p14="http://schemas.microsoft.com/office/powerpoint/2010/main" val="64736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105</a:t>
            </a:fld>
            <a:endParaRPr lang="de-DE" sz="1800"/>
          </a:p>
        </p:txBody>
      </p:sp>
      <p:pic>
        <p:nvPicPr>
          <p:cNvPr id="9" name="Grafik 8"/>
          <p:cNvPicPr>
            <a:picLocks noChangeAspect="1"/>
          </p:cNvPicPr>
          <p:nvPr/>
        </p:nvPicPr>
        <p:blipFill>
          <a:blip r:embed="rId3"/>
          <a:stretch>
            <a:fillRect/>
          </a:stretch>
        </p:blipFill>
        <p:spPr>
          <a:xfrm>
            <a:off x="2173998" y="1994546"/>
            <a:ext cx="5494346" cy="4560064"/>
          </a:xfrm>
          <a:prstGeom prst="rect">
            <a:avLst/>
          </a:prstGeom>
        </p:spPr>
      </p:pic>
      <p:cxnSp>
        <p:nvCxnSpPr>
          <p:cNvPr id="12" name="Gerader Verbinder 11"/>
          <p:cNvCxnSpPr/>
          <p:nvPr/>
        </p:nvCxnSpPr>
        <p:spPr>
          <a:xfrm flipH="1">
            <a:off x="2627784" y="2138562"/>
            <a:ext cx="4070369" cy="4065475"/>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feld 14"/>
          <p:cNvSpPr txBox="1"/>
          <p:nvPr/>
        </p:nvSpPr>
        <p:spPr>
          <a:xfrm>
            <a:off x="2275450" y="4265757"/>
            <a:ext cx="432743" cy="246221"/>
          </a:xfrm>
          <a:prstGeom prst="rect">
            <a:avLst/>
          </a:prstGeom>
          <a:noFill/>
        </p:spPr>
        <p:txBody>
          <a:bodyPr wrap="square" rtlCol="0">
            <a:spAutoFit/>
          </a:bodyPr>
          <a:lstStyle/>
          <a:p>
            <a:r>
              <a:rPr lang="en-GB" sz="1000" dirty="0" smtClean="0"/>
              <a:t>0.54</a:t>
            </a:r>
            <a:endParaRPr lang="en-GB" sz="1000" dirty="0"/>
          </a:p>
        </p:txBody>
      </p:sp>
      <p:sp>
        <p:nvSpPr>
          <p:cNvPr id="16" name="Textfeld 15"/>
          <p:cNvSpPr txBox="1"/>
          <p:nvPr/>
        </p:nvSpPr>
        <p:spPr>
          <a:xfrm>
            <a:off x="3363965" y="6276045"/>
            <a:ext cx="432743" cy="246221"/>
          </a:xfrm>
          <a:prstGeom prst="rect">
            <a:avLst/>
          </a:prstGeom>
          <a:noFill/>
        </p:spPr>
        <p:txBody>
          <a:bodyPr wrap="square" rtlCol="0">
            <a:spAutoFit/>
          </a:bodyPr>
          <a:lstStyle/>
          <a:p>
            <a:r>
              <a:rPr lang="en-GB" sz="1000" dirty="0" smtClean="0"/>
              <a:t>0.29</a:t>
            </a:r>
            <a:endParaRPr lang="en-GB" sz="1000" dirty="0"/>
          </a:p>
        </p:txBody>
      </p:sp>
      <p:sp>
        <p:nvSpPr>
          <p:cNvPr id="19" name="Rechteck 18"/>
          <p:cNvSpPr/>
          <p:nvPr/>
        </p:nvSpPr>
        <p:spPr>
          <a:xfrm>
            <a:off x="158652" y="1268760"/>
            <a:ext cx="4572000" cy="3693319"/>
          </a:xfrm>
          <a:prstGeom prst="rect">
            <a:avLst/>
          </a:prstGeom>
        </p:spPr>
        <p:txBody>
          <a:bodyPr>
            <a:spAutoFit/>
          </a:bodyPr>
          <a:lstStyle/>
          <a:p>
            <a:r>
              <a:rPr lang="en-GB" b="1" dirty="0" err="1" smtClean="0">
                <a:solidFill>
                  <a:schemeClr val="tx1">
                    <a:lumMod val="50000"/>
                  </a:schemeClr>
                </a:solidFill>
              </a:rPr>
              <a:t>Gesucht</a:t>
            </a:r>
            <a:r>
              <a:rPr lang="en-GB" b="1" dirty="0" smtClean="0">
                <a:solidFill>
                  <a:schemeClr val="tx1">
                    <a:lumMod val="50000"/>
                  </a:schemeClr>
                </a:solidFill>
              </a:rPr>
              <a:t>:</a:t>
            </a:r>
          </a:p>
          <a:p>
            <a:endParaRPr lang="de-DE" b="1" dirty="0" smtClean="0">
              <a:solidFill>
                <a:srgbClr val="FFC000"/>
              </a:solidFill>
            </a:endParaRPr>
          </a:p>
          <a:p>
            <a:r>
              <a:rPr lang="de-DE" b="1" dirty="0" smtClean="0">
                <a:solidFill>
                  <a:srgbClr val="FFC000"/>
                </a:solidFill>
              </a:rPr>
              <a:t>X</a:t>
            </a:r>
            <a:r>
              <a:rPr lang="de-DE" b="1" baseline="-25000" dirty="0" smtClean="0">
                <a:solidFill>
                  <a:srgbClr val="FFC000"/>
                </a:solidFill>
              </a:rPr>
              <a:t>1 </a:t>
            </a:r>
            <a:r>
              <a:rPr lang="en-GB" dirty="0">
                <a:solidFill>
                  <a:schemeClr val="tx1">
                    <a:lumMod val="50000"/>
                  </a:schemeClr>
                </a:solidFill>
              </a:rPr>
              <a:t>: </a:t>
            </a:r>
            <a:r>
              <a:rPr lang="en-GB" dirty="0" err="1">
                <a:solidFill>
                  <a:schemeClr val="tx1">
                    <a:lumMod val="50000"/>
                  </a:schemeClr>
                </a:solidFill>
              </a:rPr>
              <a:t>Breite</a:t>
            </a:r>
            <a:endParaRPr lang="de-DE" b="1" baseline="-25000" dirty="0">
              <a:solidFill>
                <a:srgbClr val="FFC000"/>
              </a:solidFill>
            </a:endParaRPr>
          </a:p>
          <a:p>
            <a:r>
              <a:rPr lang="de-DE" b="1" dirty="0">
                <a:solidFill>
                  <a:srgbClr val="FFC000"/>
                </a:solidFill>
              </a:rPr>
              <a:t>X</a:t>
            </a:r>
            <a:r>
              <a:rPr lang="de-DE" b="1" baseline="-25000" dirty="0">
                <a:solidFill>
                  <a:srgbClr val="FFC000"/>
                </a:solidFill>
              </a:rPr>
              <a:t>2 </a:t>
            </a:r>
            <a:r>
              <a:rPr lang="en-GB" dirty="0">
                <a:solidFill>
                  <a:schemeClr val="tx1">
                    <a:lumMod val="50000"/>
                  </a:schemeClr>
                </a:solidFill>
              </a:rPr>
              <a:t>: </a:t>
            </a:r>
            <a:r>
              <a:rPr lang="en-GB" dirty="0" err="1">
                <a:solidFill>
                  <a:schemeClr val="tx1">
                    <a:lumMod val="50000"/>
                  </a:schemeClr>
                </a:solidFill>
              </a:rPr>
              <a:t>Länge</a:t>
            </a:r>
            <a:endParaRPr lang="de-DE" b="1" baseline="-25000" dirty="0">
              <a:solidFill>
                <a:srgbClr val="FFC000"/>
              </a:solidFill>
            </a:endParaRPr>
          </a:p>
          <a:p>
            <a:endParaRPr lang="en-GB" b="1" dirty="0" smtClean="0">
              <a:solidFill>
                <a:schemeClr val="tx1">
                  <a:lumMod val="50000"/>
                </a:schemeClr>
              </a:solidFill>
            </a:endParaRPr>
          </a:p>
          <a:p>
            <a:r>
              <a:rPr lang="en-GB" dirty="0" err="1" smtClean="0">
                <a:solidFill>
                  <a:schemeClr val="tx1">
                    <a:lumMod val="50000"/>
                  </a:schemeClr>
                </a:solidFill>
              </a:rPr>
              <a:t>Suche</a:t>
            </a:r>
            <a:r>
              <a:rPr lang="en-GB" dirty="0" smtClean="0">
                <a:solidFill>
                  <a:schemeClr val="tx1">
                    <a:lumMod val="50000"/>
                  </a:schemeClr>
                </a:solidFill>
              </a:rPr>
              <a:t> </a:t>
            </a:r>
            <a:r>
              <a:rPr lang="en-GB" dirty="0" err="1" smtClean="0">
                <a:solidFill>
                  <a:schemeClr val="tx1">
                    <a:lumMod val="50000"/>
                  </a:schemeClr>
                </a:solidFill>
              </a:rPr>
              <a:t>Funktion</a:t>
            </a:r>
            <a:r>
              <a:rPr lang="en-GB" dirty="0" smtClean="0">
                <a:solidFill>
                  <a:schemeClr val="tx1">
                    <a:lumMod val="50000"/>
                  </a:schemeClr>
                </a:solidFill>
              </a:rPr>
              <a:t>  </a:t>
            </a:r>
            <a:r>
              <a:rPr lang="en-GB" b="1" dirty="0" smtClean="0">
                <a:solidFill>
                  <a:schemeClr val="accent1">
                    <a:lumMod val="75000"/>
                  </a:schemeClr>
                </a:solidFill>
              </a:rPr>
              <a:t>f(</a:t>
            </a:r>
            <a:r>
              <a:rPr lang="de-DE" b="1" dirty="0" smtClean="0">
                <a:solidFill>
                  <a:srgbClr val="FFC000"/>
                </a:solidFill>
              </a:rPr>
              <a:t>x</a:t>
            </a:r>
            <a:r>
              <a:rPr lang="de-DE" b="1" baseline="-25000" dirty="0" smtClean="0">
                <a:solidFill>
                  <a:srgbClr val="FFC000"/>
                </a:solidFill>
              </a:rPr>
              <a:t>1</a:t>
            </a:r>
            <a:r>
              <a:rPr lang="de-DE" b="1" dirty="0" smtClean="0">
                <a:solidFill>
                  <a:srgbClr val="FFC000"/>
                </a:solidFill>
              </a:rPr>
              <a:t> </a:t>
            </a:r>
            <a:r>
              <a:rPr lang="de-DE" b="1" dirty="0" smtClean="0">
                <a:solidFill>
                  <a:schemeClr val="tx2">
                    <a:lumMod val="75000"/>
                    <a:lumOff val="25000"/>
                  </a:schemeClr>
                </a:solidFill>
              </a:rPr>
              <a:t>,</a:t>
            </a:r>
            <a:r>
              <a:rPr lang="de-DE" b="1" dirty="0" smtClean="0">
                <a:solidFill>
                  <a:srgbClr val="FFC000"/>
                </a:solidFill>
              </a:rPr>
              <a:t> x</a:t>
            </a:r>
            <a:r>
              <a:rPr lang="de-DE" b="1" baseline="-25000" dirty="0" smtClean="0">
                <a:solidFill>
                  <a:srgbClr val="FFC000"/>
                </a:solidFill>
              </a:rPr>
              <a:t>2</a:t>
            </a:r>
            <a:r>
              <a:rPr lang="en-GB" b="1" dirty="0" smtClean="0">
                <a:solidFill>
                  <a:schemeClr val="accent1">
                    <a:lumMod val="75000"/>
                  </a:schemeClr>
                </a:solidFill>
              </a:rPr>
              <a:t>)</a:t>
            </a:r>
            <a:endParaRPr lang="en-GB" dirty="0" smtClean="0">
              <a:solidFill>
                <a:schemeClr val="tx1">
                  <a:lumMod val="50000"/>
                </a:schemeClr>
              </a:solidFill>
            </a:endParaRPr>
          </a:p>
          <a:p>
            <a:r>
              <a:rPr lang="en-GB" dirty="0" err="1" smtClean="0">
                <a:solidFill>
                  <a:schemeClr val="tx1">
                    <a:lumMod val="50000"/>
                  </a:schemeClr>
                </a:solidFill>
              </a:rPr>
              <a:t>mit</a:t>
            </a:r>
            <a:r>
              <a:rPr lang="en-GB" dirty="0" smtClean="0">
                <a:solidFill>
                  <a:schemeClr val="tx1">
                    <a:lumMod val="50000"/>
                  </a:schemeClr>
                </a:solidFill>
              </a:rPr>
              <a:t> </a:t>
            </a:r>
            <a:r>
              <a:rPr lang="en-GB" dirty="0" err="1" smtClean="0">
                <a:solidFill>
                  <a:schemeClr val="tx1">
                    <a:lumMod val="50000"/>
                  </a:schemeClr>
                </a:solidFill>
              </a:rPr>
              <a:t>Ausgaben</a:t>
            </a:r>
            <a:r>
              <a:rPr lang="en-GB" dirty="0" smtClean="0">
                <a:solidFill>
                  <a:schemeClr val="tx1">
                    <a:lumMod val="50000"/>
                  </a:schemeClr>
                </a:solidFill>
              </a:rPr>
              <a:t> </a:t>
            </a:r>
            <a:r>
              <a:rPr lang="en-GB" dirty="0" err="1" smtClean="0">
                <a:solidFill>
                  <a:schemeClr val="tx1">
                    <a:lumMod val="50000"/>
                  </a:schemeClr>
                </a:solidFill>
              </a:rPr>
              <a:t>gemäß</a:t>
            </a:r>
            <a:r>
              <a:rPr lang="en-GB" dirty="0" smtClean="0">
                <a:solidFill>
                  <a:schemeClr val="tx1">
                    <a:lumMod val="50000"/>
                  </a:schemeClr>
                </a:solidFill>
              </a:rPr>
              <a:t> der</a:t>
            </a:r>
            <a:br>
              <a:rPr lang="en-GB" dirty="0" smtClean="0">
                <a:solidFill>
                  <a:schemeClr val="tx1">
                    <a:lumMod val="50000"/>
                  </a:schemeClr>
                </a:solidFill>
              </a:rPr>
            </a:br>
            <a:r>
              <a:rPr lang="en-GB" dirty="0" err="1" smtClean="0">
                <a:solidFill>
                  <a:schemeClr val="tx1">
                    <a:lumMod val="50000"/>
                  </a:schemeClr>
                </a:solidFill>
              </a:rPr>
              <a:t>Abbildung</a:t>
            </a:r>
            <a:r>
              <a:rPr lang="en-GB" dirty="0" smtClean="0">
                <a:solidFill>
                  <a:schemeClr val="tx1">
                    <a:lumMod val="50000"/>
                  </a:schemeClr>
                </a:solidFill>
              </a:rPr>
              <a:t> </a:t>
            </a:r>
            <a:r>
              <a:rPr lang="en-GB" dirty="0" err="1" smtClean="0">
                <a:solidFill>
                  <a:schemeClr val="tx1">
                    <a:lumMod val="50000"/>
                  </a:schemeClr>
                </a:solidFill>
              </a:rPr>
              <a:t>erzeugt</a:t>
            </a:r>
            <a:endParaRPr lang="en-GB" dirty="0" smtClean="0">
              <a:solidFill>
                <a:schemeClr val="tx1">
                  <a:lumMod val="50000"/>
                </a:schemeClr>
              </a:solidFill>
            </a:endParaRPr>
          </a:p>
          <a:p>
            <a:endParaRPr lang="en-GB" dirty="0" smtClean="0">
              <a:solidFill>
                <a:schemeClr val="tx1">
                  <a:lumMod val="50000"/>
                </a:schemeClr>
              </a:solidFill>
            </a:endParaRPr>
          </a:p>
          <a:p>
            <a:endParaRPr lang="en-GB" dirty="0" smtClean="0">
              <a:solidFill>
                <a:schemeClr val="tx1">
                  <a:lumMod val="50000"/>
                </a:schemeClr>
              </a:solidFill>
            </a:endParaRPr>
          </a:p>
          <a:p>
            <a:endParaRPr lang="en-GB" dirty="0">
              <a:solidFill>
                <a:schemeClr val="tx1">
                  <a:lumMod val="50000"/>
                </a:schemeClr>
              </a:solidFill>
            </a:endParaRPr>
          </a:p>
          <a:p>
            <a:endParaRPr lang="en-GB" dirty="0">
              <a:solidFill>
                <a:schemeClr val="tx1">
                  <a:lumMod val="50000"/>
                </a:schemeClr>
              </a:solidFill>
            </a:endParaRPr>
          </a:p>
          <a:p>
            <a:endParaRPr lang="en-GB" b="1" dirty="0">
              <a:solidFill>
                <a:schemeClr val="tx1">
                  <a:lumMod val="50000"/>
                </a:schemeClr>
              </a:solidFill>
            </a:endParaRPr>
          </a:p>
        </p:txBody>
      </p:sp>
      <p:sp>
        <p:nvSpPr>
          <p:cNvPr id="20" name="Rechteck 19"/>
          <p:cNvSpPr/>
          <p:nvPr/>
        </p:nvSpPr>
        <p:spPr>
          <a:xfrm>
            <a:off x="6915373" y="3053180"/>
            <a:ext cx="260475" cy="288032"/>
          </a:xfrm>
          <a:prstGeom prst="rect">
            <a:avLst/>
          </a:prstGeom>
          <a:solidFill>
            <a:schemeClr val="tx2">
              <a:lumMod val="50000"/>
              <a:lumOff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hteck 20"/>
          <p:cNvSpPr/>
          <p:nvPr/>
        </p:nvSpPr>
        <p:spPr>
          <a:xfrm>
            <a:off x="6915373" y="3413221"/>
            <a:ext cx="260475" cy="288032"/>
          </a:xfrm>
          <a:prstGeom prst="rect">
            <a:avLst/>
          </a:prstGeom>
          <a:solidFill>
            <a:schemeClr val="accent5">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hteck 21"/>
          <p:cNvSpPr/>
          <p:nvPr/>
        </p:nvSpPr>
        <p:spPr>
          <a:xfrm>
            <a:off x="7133449" y="2996952"/>
            <a:ext cx="4572000" cy="338554"/>
          </a:xfrm>
          <a:prstGeom prst="rect">
            <a:avLst/>
          </a:prstGeom>
        </p:spPr>
        <p:txBody>
          <a:bodyPr>
            <a:spAutoFit/>
          </a:bodyPr>
          <a:lstStyle/>
          <a:p>
            <a:r>
              <a:rPr lang="en-GB" sz="1600" dirty="0" err="1" smtClean="0"/>
              <a:t>Werte</a:t>
            </a:r>
            <a:r>
              <a:rPr lang="en-GB" sz="1600" dirty="0" smtClean="0"/>
              <a:t> </a:t>
            </a:r>
            <a:r>
              <a:rPr lang="en-GB" sz="1600" dirty="0" err="1" smtClean="0"/>
              <a:t>zwischen</a:t>
            </a:r>
            <a:r>
              <a:rPr lang="en-GB" sz="1600" dirty="0" smtClean="0"/>
              <a:t> -1 und 0</a:t>
            </a:r>
            <a:endParaRPr lang="en-GB" sz="1600" dirty="0">
              <a:solidFill>
                <a:schemeClr val="accent1">
                  <a:lumMod val="75000"/>
                </a:schemeClr>
              </a:solidFill>
            </a:endParaRPr>
          </a:p>
        </p:txBody>
      </p:sp>
      <p:sp>
        <p:nvSpPr>
          <p:cNvPr id="23" name="Rechteck 22"/>
          <p:cNvSpPr/>
          <p:nvPr/>
        </p:nvSpPr>
        <p:spPr>
          <a:xfrm>
            <a:off x="7175848" y="3386028"/>
            <a:ext cx="4572000" cy="338554"/>
          </a:xfrm>
          <a:prstGeom prst="rect">
            <a:avLst/>
          </a:prstGeom>
        </p:spPr>
        <p:txBody>
          <a:bodyPr>
            <a:spAutoFit/>
          </a:bodyPr>
          <a:lstStyle/>
          <a:p>
            <a:r>
              <a:rPr lang="en-GB" sz="1600" dirty="0" err="1" smtClean="0"/>
              <a:t>Werte</a:t>
            </a:r>
            <a:r>
              <a:rPr lang="en-GB" sz="1600" dirty="0" smtClean="0"/>
              <a:t> </a:t>
            </a:r>
            <a:r>
              <a:rPr lang="en-GB" sz="1600" dirty="0" err="1" smtClean="0"/>
              <a:t>zwischen</a:t>
            </a:r>
            <a:r>
              <a:rPr lang="en-GB" sz="1600" dirty="0" smtClean="0"/>
              <a:t> 0 und 1</a:t>
            </a:r>
            <a:endParaRPr lang="en-GB" sz="1600" dirty="0">
              <a:solidFill>
                <a:schemeClr val="accent1">
                  <a:lumMod val="75000"/>
                </a:schemeClr>
              </a:solidFill>
            </a:endParaRPr>
          </a:p>
        </p:txBody>
      </p:sp>
      <p:sp>
        <p:nvSpPr>
          <p:cNvPr id="2" name="Gleichschenkliges Dreieck 1"/>
          <p:cNvSpPr/>
          <p:nvPr/>
        </p:nvSpPr>
        <p:spPr bwMode="auto">
          <a:xfrm rot="18916604">
            <a:off x="785400" y="1678250"/>
            <a:ext cx="5768470" cy="2880037"/>
          </a:xfrm>
          <a:prstGeom prst="triangle">
            <a:avLst/>
          </a:prstGeom>
          <a:solidFill>
            <a:srgbClr val="0070C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Gleichschenkliges Dreieck 16"/>
          <p:cNvSpPr/>
          <p:nvPr/>
        </p:nvSpPr>
        <p:spPr bwMode="auto">
          <a:xfrm rot="8104773">
            <a:off x="2800907" y="3757229"/>
            <a:ext cx="5768470" cy="2880037"/>
          </a:xfrm>
          <a:prstGeom prst="triangle">
            <a:avLst/>
          </a:prstGeom>
          <a:solidFill>
            <a:schemeClr val="accent5">
              <a:lumMod val="60000"/>
              <a:lumOff val="4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892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106</a:t>
            </a:fld>
            <a:endParaRPr lang="de-DE" sz="1800"/>
          </a:p>
        </p:txBody>
      </p:sp>
      <p:pic>
        <p:nvPicPr>
          <p:cNvPr id="9" name="Grafik 8"/>
          <p:cNvPicPr>
            <a:picLocks noChangeAspect="1"/>
          </p:cNvPicPr>
          <p:nvPr/>
        </p:nvPicPr>
        <p:blipFill>
          <a:blip r:embed="rId2"/>
          <a:stretch>
            <a:fillRect/>
          </a:stretch>
        </p:blipFill>
        <p:spPr>
          <a:xfrm>
            <a:off x="2173998" y="1994546"/>
            <a:ext cx="5494346" cy="4560064"/>
          </a:xfrm>
          <a:prstGeom prst="rect">
            <a:avLst/>
          </a:prstGeom>
        </p:spPr>
      </p:pic>
      <p:cxnSp>
        <p:nvCxnSpPr>
          <p:cNvPr id="12" name="Gerader Verbinder 11"/>
          <p:cNvCxnSpPr/>
          <p:nvPr/>
        </p:nvCxnSpPr>
        <p:spPr>
          <a:xfrm flipH="1">
            <a:off x="2627784" y="2138562"/>
            <a:ext cx="4070369" cy="4065475"/>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feld 14"/>
          <p:cNvSpPr txBox="1"/>
          <p:nvPr/>
        </p:nvSpPr>
        <p:spPr>
          <a:xfrm>
            <a:off x="2275450" y="4265757"/>
            <a:ext cx="432743" cy="246221"/>
          </a:xfrm>
          <a:prstGeom prst="rect">
            <a:avLst/>
          </a:prstGeom>
          <a:noFill/>
        </p:spPr>
        <p:txBody>
          <a:bodyPr wrap="square" rtlCol="0">
            <a:spAutoFit/>
          </a:bodyPr>
          <a:lstStyle/>
          <a:p>
            <a:r>
              <a:rPr lang="en-GB" sz="1000" dirty="0" smtClean="0"/>
              <a:t>0.54</a:t>
            </a:r>
            <a:endParaRPr lang="en-GB" sz="1000" dirty="0"/>
          </a:p>
        </p:txBody>
      </p:sp>
      <p:sp>
        <p:nvSpPr>
          <p:cNvPr id="16" name="Textfeld 15"/>
          <p:cNvSpPr txBox="1"/>
          <p:nvPr/>
        </p:nvSpPr>
        <p:spPr>
          <a:xfrm>
            <a:off x="3363965" y="6276045"/>
            <a:ext cx="432743" cy="246221"/>
          </a:xfrm>
          <a:prstGeom prst="rect">
            <a:avLst/>
          </a:prstGeom>
          <a:noFill/>
        </p:spPr>
        <p:txBody>
          <a:bodyPr wrap="square" rtlCol="0">
            <a:spAutoFit/>
          </a:bodyPr>
          <a:lstStyle/>
          <a:p>
            <a:r>
              <a:rPr lang="en-GB" sz="1000" dirty="0" smtClean="0"/>
              <a:t>0.29</a:t>
            </a:r>
            <a:endParaRPr lang="en-GB" sz="1000" dirty="0"/>
          </a:p>
        </p:txBody>
      </p:sp>
      <p:sp>
        <p:nvSpPr>
          <p:cNvPr id="19" name="Rechteck 18"/>
          <p:cNvSpPr/>
          <p:nvPr/>
        </p:nvSpPr>
        <p:spPr>
          <a:xfrm>
            <a:off x="51082" y="1124744"/>
            <a:ext cx="4572000" cy="1415772"/>
          </a:xfrm>
          <a:prstGeom prst="rect">
            <a:avLst/>
          </a:prstGeom>
        </p:spPr>
        <p:txBody>
          <a:bodyPr>
            <a:spAutoFit/>
          </a:bodyPr>
          <a:lstStyle/>
          <a:p>
            <a:r>
              <a:rPr lang="en-GB" b="1" dirty="0" err="1" smtClean="0"/>
              <a:t>Kandidat</a:t>
            </a:r>
            <a:r>
              <a:rPr lang="en-GB" b="1" dirty="0" smtClean="0"/>
              <a:t>?</a:t>
            </a:r>
          </a:p>
          <a:p>
            <a:endParaRPr lang="en-GB" sz="1050" dirty="0"/>
          </a:p>
          <a:p>
            <a:r>
              <a:rPr lang="en-GB" b="1" dirty="0" smtClean="0">
                <a:solidFill>
                  <a:schemeClr val="accent1">
                    <a:lumMod val="75000"/>
                  </a:schemeClr>
                </a:solidFill>
              </a:rPr>
              <a:t>f(</a:t>
            </a:r>
            <a:r>
              <a:rPr lang="de-DE" b="1" dirty="0">
                <a:solidFill>
                  <a:srgbClr val="FFC000"/>
                </a:solidFill>
              </a:rPr>
              <a:t>x</a:t>
            </a:r>
            <a:r>
              <a:rPr lang="de-DE" b="1" baseline="-25000" dirty="0">
                <a:solidFill>
                  <a:srgbClr val="FFC000"/>
                </a:solidFill>
              </a:rPr>
              <a:t>1</a:t>
            </a:r>
            <a:r>
              <a:rPr lang="de-DE" b="1" dirty="0">
                <a:solidFill>
                  <a:srgbClr val="FFC000"/>
                </a:solidFill>
              </a:rPr>
              <a:t> </a:t>
            </a:r>
            <a:r>
              <a:rPr lang="de-DE" b="1" dirty="0">
                <a:solidFill>
                  <a:schemeClr val="tx2">
                    <a:lumMod val="75000"/>
                    <a:lumOff val="25000"/>
                  </a:schemeClr>
                </a:solidFill>
              </a:rPr>
              <a:t>,</a:t>
            </a:r>
            <a:r>
              <a:rPr lang="de-DE" b="1" dirty="0">
                <a:solidFill>
                  <a:srgbClr val="FFC000"/>
                </a:solidFill>
              </a:rPr>
              <a:t> x</a:t>
            </a:r>
            <a:r>
              <a:rPr lang="de-DE" b="1" baseline="-25000" dirty="0">
                <a:solidFill>
                  <a:srgbClr val="FFC000"/>
                </a:solidFill>
              </a:rPr>
              <a:t>2</a:t>
            </a:r>
            <a:r>
              <a:rPr lang="en-GB" b="1" dirty="0" smtClean="0">
                <a:solidFill>
                  <a:schemeClr val="accent1">
                    <a:lumMod val="75000"/>
                  </a:schemeClr>
                </a:solidFill>
              </a:rPr>
              <a:t>) </a:t>
            </a:r>
            <a:r>
              <a:rPr lang="en-GB" dirty="0" smtClean="0">
                <a:solidFill>
                  <a:schemeClr val="accent1">
                    <a:lumMod val="75000"/>
                  </a:schemeClr>
                </a:solidFill>
              </a:rPr>
              <a:t>= </a:t>
            </a:r>
            <a:r>
              <a:rPr lang="en-GB" b="1" dirty="0" err="1" smtClean="0">
                <a:solidFill>
                  <a:schemeClr val="accent1">
                    <a:lumMod val="75000"/>
                  </a:schemeClr>
                </a:solidFill>
              </a:rPr>
              <a:t>tanh</a:t>
            </a:r>
            <a:r>
              <a:rPr lang="en-GB" b="1" dirty="0" smtClean="0">
                <a:solidFill>
                  <a:schemeClr val="accent1">
                    <a:lumMod val="75000"/>
                  </a:schemeClr>
                </a:solidFill>
              </a:rPr>
              <a:t>( a * </a:t>
            </a:r>
            <a:r>
              <a:rPr lang="de-DE" b="1" dirty="0" smtClean="0">
                <a:solidFill>
                  <a:srgbClr val="FFC000"/>
                </a:solidFill>
              </a:rPr>
              <a:t>x</a:t>
            </a:r>
            <a:r>
              <a:rPr lang="de-DE" b="1" baseline="-25000" dirty="0" smtClean="0">
                <a:solidFill>
                  <a:srgbClr val="FFC000"/>
                </a:solidFill>
              </a:rPr>
              <a:t>1</a:t>
            </a:r>
            <a:r>
              <a:rPr lang="de-DE" b="1" dirty="0" smtClean="0">
                <a:solidFill>
                  <a:srgbClr val="FFC000"/>
                </a:solidFill>
              </a:rPr>
              <a:t> </a:t>
            </a:r>
            <a:r>
              <a:rPr lang="en-GB" b="1" dirty="0" smtClean="0">
                <a:solidFill>
                  <a:schemeClr val="accent1">
                    <a:lumMod val="75000"/>
                  </a:schemeClr>
                </a:solidFill>
              </a:rPr>
              <a:t>+ </a:t>
            </a:r>
            <a:r>
              <a:rPr lang="en-GB" b="1" dirty="0">
                <a:solidFill>
                  <a:schemeClr val="accent1">
                    <a:lumMod val="75000"/>
                  </a:schemeClr>
                </a:solidFill>
              </a:rPr>
              <a:t>b</a:t>
            </a:r>
            <a:r>
              <a:rPr lang="en-GB" b="1" dirty="0" smtClean="0">
                <a:solidFill>
                  <a:schemeClr val="accent1">
                    <a:lumMod val="75000"/>
                  </a:schemeClr>
                </a:solidFill>
              </a:rPr>
              <a:t>* </a:t>
            </a:r>
            <a:r>
              <a:rPr lang="de-DE" b="1" dirty="0" smtClean="0">
                <a:solidFill>
                  <a:srgbClr val="FFC000"/>
                </a:solidFill>
              </a:rPr>
              <a:t>x</a:t>
            </a:r>
            <a:r>
              <a:rPr lang="de-DE" b="1" baseline="-25000" dirty="0" smtClean="0">
                <a:solidFill>
                  <a:srgbClr val="FFC000"/>
                </a:solidFill>
              </a:rPr>
              <a:t>2</a:t>
            </a:r>
            <a:r>
              <a:rPr lang="en-GB" b="1" dirty="0" smtClean="0">
                <a:solidFill>
                  <a:schemeClr val="accent1">
                    <a:lumMod val="75000"/>
                  </a:schemeClr>
                </a:solidFill>
              </a:rPr>
              <a:t>)</a:t>
            </a:r>
            <a:endParaRPr lang="en-GB" b="1" dirty="0">
              <a:solidFill>
                <a:schemeClr val="accent1">
                  <a:lumMod val="75000"/>
                </a:schemeClr>
              </a:solidFill>
            </a:endParaRPr>
          </a:p>
          <a:p>
            <a:endParaRPr lang="en-GB" dirty="0">
              <a:solidFill>
                <a:schemeClr val="tx1">
                  <a:lumMod val="50000"/>
                </a:schemeClr>
              </a:solidFill>
            </a:endParaRPr>
          </a:p>
          <a:p>
            <a:endParaRPr lang="en-GB" b="1" dirty="0">
              <a:solidFill>
                <a:schemeClr val="tx1">
                  <a:lumMod val="50000"/>
                </a:schemeClr>
              </a:solidFill>
            </a:endParaRPr>
          </a:p>
        </p:txBody>
      </p:sp>
      <p:sp>
        <p:nvSpPr>
          <p:cNvPr id="20" name="Rechteck 19"/>
          <p:cNvSpPr/>
          <p:nvPr/>
        </p:nvSpPr>
        <p:spPr>
          <a:xfrm>
            <a:off x="6915373" y="3053180"/>
            <a:ext cx="260475" cy="288032"/>
          </a:xfrm>
          <a:prstGeom prst="rect">
            <a:avLst/>
          </a:prstGeom>
          <a:solidFill>
            <a:schemeClr val="tx2">
              <a:lumMod val="50000"/>
              <a:lumOff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hteck 20"/>
          <p:cNvSpPr/>
          <p:nvPr/>
        </p:nvSpPr>
        <p:spPr>
          <a:xfrm>
            <a:off x="6915373" y="3413221"/>
            <a:ext cx="260475" cy="288032"/>
          </a:xfrm>
          <a:prstGeom prst="rect">
            <a:avLst/>
          </a:prstGeom>
          <a:solidFill>
            <a:schemeClr val="accent5">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hteck 21"/>
          <p:cNvSpPr/>
          <p:nvPr/>
        </p:nvSpPr>
        <p:spPr>
          <a:xfrm>
            <a:off x="7133449" y="3002658"/>
            <a:ext cx="4572000" cy="338554"/>
          </a:xfrm>
          <a:prstGeom prst="rect">
            <a:avLst/>
          </a:prstGeom>
        </p:spPr>
        <p:txBody>
          <a:bodyPr>
            <a:spAutoFit/>
          </a:bodyPr>
          <a:lstStyle/>
          <a:p>
            <a:r>
              <a:rPr lang="en-GB" sz="1600" dirty="0" err="1" smtClean="0"/>
              <a:t>Werte</a:t>
            </a:r>
            <a:r>
              <a:rPr lang="en-GB" sz="1600" dirty="0" smtClean="0"/>
              <a:t> </a:t>
            </a:r>
            <a:r>
              <a:rPr lang="en-GB" sz="1600" dirty="0" err="1" smtClean="0"/>
              <a:t>zwischen</a:t>
            </a:r>
            <a:r>
              <a:rPr lang="en-GB" sz="1600" dirty="0" smtClean="0"/>
              <a:t> -1 und 0</a:t>
            </a:r>
            <a:endParaRPr lang="en-GB" sz="1600" dirty="0">
              <a:solidFill>
                <a:schemeClr val="accent1">
                  <a:lumMod val="75000"/>
                </a:schemeClr>
              </a:solidFill>
            </a:endParaRPr>
          </a:p>
        </p:txBody>
      </p:sp>
      <p:sp>
        <p:nvSpPr>
          <p:cNvPr id="23" name="Rechteck 22"/>
          <p:cNvSpPr/>
          <p:nvPr/>
        </p:nvSpPr>
        <p:spPr>
          <a:xfrm>
            <a:off x="7175848" y="3391734"/>
            <a:ext cx="4572000" cy="338554"/>
          </a:xfrm>
          <a:prstGeom prst="rect">
            <a:avLst/>
          </a:prstGeom>
        </p:spPr>
        <p:txBody>
          <a:bodyPr>
            <a:spAutoFit/>
          </a:bodyPr>
          <a:lstStyle/>
          <a:p>
            <a:r>
              <a:rPr lang="en-GB" sz="1600" dirty="0" err="1" smtClean="0"/>
              <a:t>Werte</a:t>
            </a:r>
            <a:r>
              <a:rPr lang="en-GB" sz="1600" dirty="0" smtClean="0"/>
              <a:t> </a:t>
            </a:r>
            <a:r>
              <a:rPr lang="en-GB" sz="1600" dirty="0" err="1" smtClean="0"/>
              <a:t>zwischen</a:t>
            </a:r>
            <a:r>
              <a:rPr lang="en-GB" sz="1600" dirty="0" smtClean="0"/>
              <a:t> 0 und 1</a:t>
            </a:r>
            <a:endParaRPr lang="en-GB" sz="1600" dirty="0">
              <a:solidFill>
                <a:schemeClr val="accent1">
                  <a:lumMod val="75000"/>
                </a:schemeClr>
              </a:solidFill>
            </a:endParaRPr>
          </a:p>
        </p:txBody>
      </p:sp>
      <p:sp>
        <p:nvSpPr>
          <p:cNvPr id="2" name="Gleichschenkliges Dreieck 1"/>
          <p:cNvSpPr/>
          <p:nvPr/>
        </p:nvSpPr>
        <p:spPr bwMode="auto">
          <a:xfrm rot="18916604">
            <a:off x="785400" y="1678250"/>
            <a:ext cx="5768470" cy="2880037"/>
          </a:xfrm>
          <a:prstGeom prst="triangle">
            <a:avLst/>
          </a:prstGeom>
          <a:solidFill>
            <a:srgbClr val="0070C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Gleichschenkliges Dreieck 16"/>
          <p:cNvSpPr/>
          <p:nvPr/>
        </p:nvSpPr>
        <p:spPr bwMode="auto">
          <a:xfrm rot="8104773">
            <a:off x="2800907" y="3757229"/>
            <a:ext cx="5768470" cy="2880037"/>
          </a:xfrm>
          <a:prstGeom prst="triangle">
            <a:avLst/>
          </a:prstGeom>
          <a:solidFill>
            <a:schemeClr val="accent5">
              <a:lumMod val="60000"/>
              <a:lumOff val="4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2168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3393112"/>
            <a:ext cx="8243887" cy="1044000"/>
          </a:xfrm>
        </p:spPr>
        <p:txBody>
          <a:bodyPr/>
          <a:lstStyle/>
          <a:p>
            <a:pPr algn="ctr"/>
            <a:r>
              <a:rPr lang="en-GB" dirty="0" smtClean="0"/>
              <a:t>Demonstration </a:t>
            </a:r>
            <a:r>
              <a:rPr lang="en-GB" dirty="0" err="1" smtClean="0"/>
              <a:t>Jupyter</a:t>
            </a:r>
            <a:endParaRPr lang="en-GB" dirty="0"/>
          </a:p>
        </p:txBody>
      </p:sp>
      <p:sp>
        <p:nvSpPr>
          <p:cNvPr id="5" name="Foliennummernplatzhalter 4"/>
          <p:cNvSpPr>
            <a:spLocks noGrp="1"/>
          </p:cNvSpPr>
          <p:nvPr>
            <p:ph type="sldNum" sz="quarter" idx="11"/>
          </p:nvPr>
        </p:nvSpPr>
        <p:spPr/>
        <p:txBody>
          <a:bodyPr/>
          <a:lstStyle/>
          <a:p>
            <a:pPr>
              <a:defRPr/>
            </a:pPr>
            <a:fld id="{C0BC624C-2554-4659-A1D8-66347873820C}" type="slidenum">
              <a:rPr lang="de-DE" smtClean="0"/>
              <a:t>107</a:t>
            </a:fld>
            <a:endParaRPr lang="de-DE" sz="1800"/>
          </a:p>
        </p:txBody>
      </p:sp>
    </p:spTree>
    <p:extLst>
      <p:ext uri="{BB962C8B-B14F-4D97-AF65-F5344CB8AC3E}">
        <p14:creationId xmlns:p14="http://schemas.microsoft.com/office/powerpoint/2010/main" val="1103340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108</a:t>
            </a:fld>
            <a:endParaRPr lang="de-DE" sz="1800"/>
          </a:p>
        </p:txBody>
      </p:sp>
      <p:pic>
        <p:nvPicPr>
          <p:cNvPr id="9" name="Grafik 8"/>
          <p:cNvPicPr>
            <a:picLocks noChangeAspect="1"/>
          </p:cNvPicPr>
          <p:nvPr/>
        </p:nvPicPr>
        <p:blipFill>
          <a:blip r:embed="rId2"/>
          <a:stretch>
            <a:fillRect/>
          </a:stretch>
        </p:blipFill>
        <p:spPr>
          <a:xfrm>
            <a:off x="2173998" y="1994546"/>
            <a:ext cx="5494346" cy="4560064"/>
          </a:xfrm>
          <a:prstGeom prst="rect">
            <a:avLst/>
          </a:prstGeom>
        </p:spPr>
      </p:pic>
      <p:cxnSp>
        <p:nvCxnSpPr>
          <p:cNvPr id="12" name="Gerader Verbinder 11"/>
          <p:cNvCxnSpPr/>
          <p:nvPr/>
        </p:nvCxnSpPr>
        <p:spPr>
          <a:xfrm flipH="1">
            <a:off x="2627784" y="2138562"/>
            <a:ext cx="4070369" cy="4065475"/>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feld 14"/>
          <p:cNvSpPr txBox="1"/>
          <p:nvPr/>
        </p:nvSpPr>
        <p:spPr>
          <a:xfrm>
            <a:off x="2275450" y="4265757"/>
            <a:ext cx="432743" cy="246221"/>
          </a:xfrm>
          <a:prstGeom prst="rect">
            <a:avLst/>
          </a:prstGeom>
          <a:noFill/>
        </p:spPr>
        <p:txBody>
          <a:bodyPr wrap="square" rtlCol="0">
            <a:spAutoFit/>
          </a:bodyPr>
          <a:lstStyle/>
          <a:p>
            <a:r>
              <a:rPr lang="en-GB" sz="1000" dirty="0" smtClean="0"/>
              <a:t>0.54</a:t>
            </a:r>
            <a:endParaRPr lang="en-GB" sz="1000" dirty="0"/>
          </a:p>
        </p:txBody>
      </p:sp>
      <p:sp>
        <p:nvSpPr>
          <p:cNvPr id="16" name="Textfeld 15"/>
          <p:cNvSpPr txBox="1"/>
          <p:nvPr/>
        </p:nvSpPr>
        <p:spPr>
          <a:xfrm>
            <a:off x="3363965" y="6276045"/>
            <a:ext cx="432743" cy="246221"/>
          </a:xfrm>
          <a:prstGeom prst="rect">
            <a:avLst/>
          </a:prstGeom>
          <a:noFill/>
        </p:spPr>
        <p:txBody>
          <a:bodyPr wrap="square" rtlCol="0">
            <a:spAutoFit/>
          </a:bodyPr>
          <a:lstStyle/>
          <a:p>
            <a:r>
              <a:rPr lang="en-GB" sz="1000" dirty="0" smtClean="0"/>
              <a:t>0.29</a:t>
            </a:r>
            <a:endParaRPr lang="en-GB" sz="1000" dirty="0"/>
          </a:p>
        </p:txBody>
      </p:sp>
      <p:sp>
        <p:nvSpPr>
          <p:cNvPr id="19" name="Rechteck 18"/>
          <p:cNvSpPr/>
          <p:nvPr/>
        </p:nvSpPr>
        <p:spPr>
          <a:xfrm>
            <a:off x="51082" y="1124744"/>
            <a:ext cx="4572000" cy="3854901"/>
          </a:xfrm>
          <a:prstGeom prst="rect">
            <a:avLst/>
          </a:prstGeom>
        </p:spPr>
        <p:txBody>
          <a:bodyPr>
            <a:spAutoFit/>
          </a:bodyPr>
          <a:lstStyle/>
          <a:p>
            <a:r>
              <a:rPr lang="en-GB" b="1" dirty="0" err="1" smtClean="0"/>
              <a:t>Lösung</a:t>
            </a:r>
            <a:r>
              <a:rPr lang="en-GB" b="1" dirty="0" smtClean="0"/>
              <a:t>:</a:t>
            </a:r>
          </a:p>
          <a:p>
            <a:endParaRPr lang="en-GB" sz="1050" dirty="0"/>
          </a:p>
          <a:p>
            <a:r>
              <a:rPr lang="en-GB" b="1" dirty="0" smtClean="0">
                <a:solidFill>
                  <a:schemeClr val="accent1">
                    <a:lumMod val="75000"/>
                  </a:schemeClr>
                </a:solidFill>
              </a:rPr>
              <a:t>f(</a:t>
            </a:r>
            <a:r>
              <a:rPr lang="de-DE" b="1" dirty="0">
                <a:solidFill>
                  <a:srgbClr val="FFC000"/>
                </a:solidFill>
              </a:rPr>
              <a:t>x</a:t>
            </a:r>
            <a:r>
              <a:rPr lang="de-DE" b="1" baseline="-25000" dirty="0">
                <a:solidFill>
                  <a:srgbClr val="FFC000"/>
                </a:solidFill>
              </a:rPr>
              <a:t>1</a:t>
            </a:r>
            <a:r>
              <a:rPr lang="de-DE" b="1" dirty="0">
                <a:solidFill>
                  <a:srgbClr val="FFC000"/>
                </a:solidFill>
              </a:rPr>
              <a:t> </a:t>
            </a:r>
            <a:r>
              <a:rPr lang="de-DE" b="1" dirty="0">
                <a:solidFill>
                  <a:schemeClr val="tx2">
                    <a:lumMod val="75000"/>
                    <a:lumOff val="25000"/>
                  </a:schemeClr>
                </a:solidFill>
              </a:rPr>
              <a:t>,</a:t>
            </a:r>
            <a:r>
              <a:rPr lang="de-DE" b="1" dirty="0">
                <a:solidFill>
                  <a:srgbClr val="FFC000"/>
                </a:solidFill>
              </a:rPr>
              <a:t> x</a:t>
            </a:r>
            <a:r>
              <a:rPr lang="de-DE" b="1" baseline="-25000" dirty="0">
                <a:solidFill>
                  <a:srgbClr val="FFC000"/>
                </a:solidFill>
              </a:rPr>
              <a:t>2</a:t>
            </a:r>
            <a:r>
              <a:rPr lang="en-GB" b="1" dirty="0" smtClean="0">
                <a:solidFill>
                  <a:schemeClr val="accent1">
                    <a:lumMod val="75000"/>
                  </a:schemeClr>
                </a:solidFill>
              </a:rPr>
              <a:t>) </a:t>
            </a:r>
            <a:r>
              <a:rPr lang="en-GB" dirty="0" smtClean="0">
                <a:solidFill>
                  <a:schemeClr val="accent1">
                    <a:lumMod val="75000"/>
                  </a:schemeClr>
                </a:solidFill>
              </a:rPr>
              <a:t>= </a:t>
            </a:r>
            <a:r>
              <a:rPr lang="en-GB" b="1" dirty="0" err="1" smtClean="0">
                <a:solidFill>
                  <a:schemeClr val="accent1">
                    <a:lumMod val="75000"/>
                  </a:schemeClr>
                </a:solidFill>
              </a:rPr>
              <a:t>tanh</a:t>
            </a:r>
            <a:r>
              <a:rPr lang="en-GB" b="1" dirty="0" smtClean="0">
                <a:solidFill>
                  <a:schemeClr val="accent1">
                    <a:lumMod val="75000"/>
                  </a:schemeClr>
                </a:solidFill>
              </a:rPr>
              <a:t>( 3,6 * </a:t>
            </a:r>
            <a:r>
              <a:rPr lang="de-DE" b="1" dirty="0">
                <a:solidFill>
                  <a:srgbClr val="FFC000"/>
                </a:solidFill>
              </a:rPr>
              <a:t>x</a:t>
            </a:r>
            <a:r>
              <a:rPr lang="de-DE" b="1" baseline="-25000" dirty="0">
                <a:solidFill>
                  <a:srgbClr val="FFC000"/>
                </a:solidFill>
              </a:rPr>
              <a:t>1</a:t>
            </a:r>
            <a:r>
              <a:rPr lang="de-DE" b="1" dirty="0">
                <a:solidFill>
                  <a:srgbClr val="FFC000"/>
                </a:solidFill>
              </a:rPr>
              <a:t> </a:t>
            </a:r>
            <a:r>
              <a:rPr lang="de-DE" b="1" dirty="0">
                <a:solidFill>
                  <a:schemeClr val="accent1">
                    <a:lumMod val="75000"/>
                  </a:schemeClr>
                </a:solidFill>
              </a:rPr>
              <a:t>–</a:t>
            </a:r>
            <a:r>
              <a:rPr lang="en-GB" b="1" dirty="0">
                <a:solidFill>
                  <a:schemeClr val="accent1">
                    <a:lumMod val="75000"/>
                  </a:schemeClr>
                </a:solidFill>
              </a:rPr>
              <a:t> </a:t>
            </a:r>
            <a:r>
              <a:rPr lang="en-GB" b="1" dirty="0" smtClean="0">
                <a:solidFill>
                  <a:schemeClr val="accent1">
                    <a:lumMod val="75000"/>
                  </a:schemeClr>
                </a:solidFill>
              </a:rPr>
              <a:t>3,7 * </a:t>
            </a:r>
            <a:r>
              <a:rPr lang="de-DE" b="1" dirty="0" smtClean="0">
                <a:solidFill>
                  <a:srgbClr val="FFC000"/>
                </a:solidFill>
              </a:rPr>
              <a:t>x</a:t>
            </a:r>
            <a:r>
              <a:rPr lang="de-DE" b="1" baseline="-25000" dirty="0" smtClean="0">
                <a:solidFill>
                  <a:srgbClr val="FFC000"/>
                </a:solidFill>
              </a:rPr>
              <a:t>2</a:t>
            </a:r>
            <a:r>
              <a:rPr lang="en-GB" b="1" dirty="0" smtClean="0">
                <a:solidFill>
                  <a:schemeClr val="accent1">
                    <a:lumMod val="75000"/>
                  </a:schemeClr>
                </a:solidFill>
              </a:rPr>
              <a:t>)</a:t>
            </a:r>
            <a:endParaRPr lang="en-GB" b="1" dirty="0">
              <a:solidFill>
                <a:schemeClr val="accent1">
                  <a:lumMod val="75000"/>
                </a:schemeClr>
              </a:solidFill>
            </a:endParaRPr>
          </a:p>
          <a:p>
            <a:endParaRPr lang="en-GB" dirty="0">
              <a:solidFill>
                <a:schemeClr val="tx1">
                  <a:lumMod val="50000"/>
                </a:schemeClr>
              </a:solidFill>
            </a:endParaRPr>
          </a:p>
          <a:p>
            <a:endParaRPr lang="en-GB" b="1" dirty="0" smtClean="0">
              <a:solidFill>
                <a:schemeClr val="tx1">
                  <a:lumMod val="50000"/>
                </a:schemeClr>
              </a:solidFill>
            </a:endParaRPr>
          </a:p>
          <a:p>
            <a:endParaRPr lang="en-GB" b="1" dirty="0">
              <a:solidFill>
                <a:schemeClr val="tx1">
                  <a:lumMod val="50000"/>
                </a:schemeClr>
              </a:solidFill>
            </a:endParaRPr>
          </a:p>
          <a:p>
            <a:r>
              <a:rPr lang="en-GB" dirty="0" err="1">
                <a:solidFill>
                  <a:schemeClr val="tx1">
                    <a:lumMod val="50000"/>
                  </a:schemeClr>
                </a:solidFill>
              </a:rPr>
              <a:t>Diese</a:t>
            </a:r>
            <a:r>
              <a:rPr lang="en-GB" dirty="0">
                <a:solidFill>
                  <a:schemeClr val="tx1">
                    <a:lumMod val="50000"/>
                  </a:schemeClr>
                </a:solidFill>
              </a:rPr>
              <a:t> </a:t>
            </a:r>
            <a:r>
              <a:rPr lang="en-GB" dirty="0" err="1">
                <a:solidFill>
                  <a:schemeClr val="tx1">
                    <a:lumMod val="50000"/>
                  </a:schemeClr>
                </a:solidFill>
              </a:rPr>
              <a:t>Funktion</a:t>
            </a:r>
            <a:r>
              <a:rPr lang="en-GB" dirty="0">
                <a:solidFill>
                  <a:schemeClr val="tx1">
                    <a:lumMod val="50000"/>
                  </a:schemeClr>
                </a:solidFill>
              </a:rPr>
              <a:t> </a:t>
            </a:r>
            <a:r>
              <a:rPr lang="en-GB" dirty="0" err="1">
                <a:solidFill>
                  <a:schemeClr val="tx1">
                    <a:lumMod val="50000"/>
                  </a:schemeClr>
                </a:solidFill>
              </a:rPr>
              <a:t>stellt</a:t>
            </a:r>
            <a:r>
              <a:rPr lang="en-GB" dirty="0">
                <a:solidFill>
                  <a:schemeClr val="tx1">
                    <a:lumMod val="50000"/>
                  </a:schemeClr>
                </a:solidFill>
              </a:rPr>
              <a:t> die</a:t>
            </a:r>
          </a:p>
          <a:p>
            <a:r>
              <a:rPr lang="en-GB" dirty="0" err="1">
                <a:solidFill>
                  <a:schemeClr val="tx1">
                    <a:lumMod val="50000"/>
                  </a:schemeClr>
                </a:solidFill>
              </a:rPr>
              <a:t>einfachste</a:t>
            </a:r>
            <a:r>
              <a:rPr lang="en-GB" dirty="0">
                <a:solidFill>
                  <a:schemeClr val="tx1">
                    <a:lumMod val="50000"/>
                  </a:schemeClr>
                </a:solidFill>
              </a:rPr>
              <a:t> Form </a:t>
            </a:r>
            <a:r>
              <a:rPr lang="en-GB" dirty="0" err="1">
                <a:solidFill>
                  <a:schemeClr val="tx1">
                    <a:lumMod val="50000"/>
                  </a:schemeClr>
                </a:solidFill>
              </a:rPr>
              <a:t>eines</a:t>
            </a:r>
            <a:r>
              <a:rPr lang="en-GB" dirty="0">
                <a:solidFill>
                  <a:schemeClr val="tx1">
                    <a:lumMod val="50000"/>
                  </a:schemeClr>
                </a:solidFill>
              </a:rPr>
              <a:t> </a:t>
            </a:r>
          </a:p>
          <a:p>
            <a:r>
              <a:rPr lang="en-GB" dirty="0" err="1">
                <a:solidFill>
                  <a:schemeClr val="tx1">
                    <a:lumMod val="50000"/>
                  </a:schemeClr>
                </a:solidFill>
              </a:rPr>
              <a:t>neuronalen</a:t>
            </a:r>
            <a:r>
              <a:rPr lang="en-GB" dirty="0">
                <a:solidFill>
                  <a:schemeClr val="tx1">
                    <a:lumMod val="50000"/>
                  </a:schemeClr>
                </a:solidFill>
              </a:rPr>
              <a:t> </a:t>
            </a:r>
            <a:r>
              <a:rPr lang="en-GB" dirty="0" err="1">
                <a:solidFill>
                  <a:schemeClr val="tx1">
                    <a:lumMod val="50000"/>
                  </a:schemeClr>
                </a:solidFill>
              </a:rPr>
              <a:t>Netzes</a:t>
            </a:r>
            <a:r>
              <a:rPr lang="en-GB" dirty="0">
                <a:solidFill>
                  <a:schemeClr val="tx1">
                    <a:lumMod val="50000"/>
                  </a:schemeClr>
                </a:solidFill>
              </a:rPr>
              <a:t> </a:t>
            </a:r>
            <a:r>
              <a:rPr lang="en-GB" dirty="0" err="1">
                <a:solidFill>
                  <a:schemeClr val="tx1">
                    <a:lumMod val="50000"/>
                  </a:schemeClr>
                </a:solidFill>
              </a:rPr>
              <a:t>dar</a:t>
            </a:r>
            <a:r>
              <a:rPr lang="en-GB" b="1" dirty="0" smtClean="0">
                <a:solidFill>
                  <a:schemeClr val="tx1">
                    <a:lumMod val="50000"/>
                  </a:schemeClr>
                </a:solidFill>
              </a:rPr>
              <a:t>  </a:t>
            </a:r>
          </a:p>
          <a:p>
            <a:endParaRPr lang="en-GB" b="1" dirty="0" smtClean="0">
              <a:solidFill>
                <a:schemeClr val="tx1">
                  <a:lumMod val="50000"/>
                </a:schemeClr>
              </a:solidFill>
            </a:endParaRPr>
          </a:p>
          <a:p>
            <a:endParaRPr lang="en-GB" b="1" dirty="0">
              <a:solidFill>
                <a:schemeClr val="tx1">
                  <a:lumMod val="50000"/>
                </a:schemeClr>
              </a:solidFill>
            </a:endParaRPr>
          </a:p>
          <a:p>
            <a:endParaRPr lang="en-GB" b="1" dirty="0" smtClean="0">
              <a:solidFill>
                <a:schemeClr val="tx1">
                  <a:lumMod val="50000"/>
                </a:schemeClr>
              </a:solidFill>
            </a:endParaRPr>
          </a:p>
          <a:p>
            <a:r>
              <a:rPr lang="en-GB" dirty="0">
                <a:solidFill>
                  <a:schemeClr val="tx1">
                    <a:lumMod val="50000"/>
                  </a:schemeClr>
                </a:solidFill>
              </a:rPr>
              <a:t>Das </a:t>
            </a:r>
            <a:r>
              <a:rPr lang="en-GB" dirty="0" err="1">
                <a:solidFill>
                  <a:schemeClr val="tx1">
                    <a:lumMod val="50000"/>
                  </a:schemeClr>
                </a:solidFill>
              </a:rPr>
              <a:t>soll</a:t>
            </a:r>
            <a:r>
              <a:rPr lang="en-GB" dirty="0">
                <a:solidFill>
                  <a:schemeClr val="tx1">
                    <a:lumMod val="50000"/>
                  </a:schemeClr>
                </a:solidFill>
              </a:rPr>
              <a:t> </a:t>
            </a:r>
            <a:r>
              <a:rPr lang="en-GB" dirty="0" err="1">
                <a:solidFill>
                  <a:schemeClr val="tx1">
                    <a:lumMod val="50000"/>
                  </a:schemeClr>
                </a:solidFill>
              </a:rPr>
              <a:t>ein</a:t>
            </a:r>
            <a:r>
              <a:rPr lang="en-GB" dirty="0">
                <a:solidFill>
                  <a:schemeClr val="tx1">
                    <a:lumMod val="50000"/>
                  </a:schemeClr>
                </a:solidFill>
              </a:rPr>
              <a:t> </a:t>
            </a:r>
          </a:p>
          <a:p>
            <a:r>
              <a:rPr lang="en-GB" dirty="0" err="1">
                <a:solidFill>
                  <a:schemeClr val="tx1">
                    <a:lumMod val="50000"/>
                  </a:schemeClr>
                </a:solidFill>
              </a:rPr>
              <a:t>neuronales</a:t>
            </a:r>
            <a:r>
              <a:rPr lang="en-GB" dirty="0">
                <a:solidFill>
                  <a:schemeClr val="tx1">
                    <a:lumMod val="50000"/>
                  </a:schemeClr>
                </a:solidFill>
              </a:rPr>
              <a:t> </a:t>
            </a:r>
            <a:r>
              <a:rPr lang="en-GB" dirty="0" err="1">
                <a:solidFill>
                  <a:schemeClr val="tx1">
                    <a:lumMod val="50000"/>
                  </a:schemeClr>
                </a:solidFill>
              </a:rPr>
              <a:t>Netz</a:t>
            </a:r>
            <a:r>
              <a:rPr lang="en-GB" dirty="0">
                <a:solidFill>
                  <a:schemeClr val="tx1">
                    <a:lumMod val="50000"/>
                  </a:schemeClr>
                </a:solidFill>
              </a:rPr>
              <a:t> sein?</a:t>
            </a:r>
          </a:p>
        </p:txBody>
      </p:sp>
      <p:sp>
        <p:nvSpPr>
          <p:cNvPr id="20" name="Rechteck 19"/>
          <p:cNvSpPr/>
          <p:nvPr/>
        </p:nvSpPr>
        <p:spPr>
          <a:xfrm>
            <a:off x="6915373" y="3053180"/>
            <a:ext cx="260475" cy="288032"/>
          </a:xfrm>
          <a:prstGeom prst="rect">
            <a:avLst/>
          </a:prstGeom>
          <a:solidFill>
            <a:schemeClr val="tx2">
              <a:lumMod val="50000"/>
              <a:lumOff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hteck 20"/>
          <p:cNvSpPr/>
          <p:nvPr/>
        </p:nvSpPr>
        <p:spPr>
          <a:xfrm>
            <a:off x="6915373" y="3413221"/>
            <a:ext cx="260475" cy="288032"/>
          </a:xfrm>
          <a:prstGeom prst="rect">
            <a:avLst/>
          </a:prstGeom>
          <a:solidFill>
            <a:schemeClr val="accent5">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hteck 21"/>
          <p:cNvSpPr/>
          <p:nvPr/>
        </p:nvSpPr>
        <p:spPr>
          <a:xfrm>
            <a:off x="7133449" y="3002658"/>
            <a:ext cx="4572000" cy="338554"/>
          </a:xfrm>
          <a:prstGeom prst="rect">
            <a:avLst/>
          </a:prstGeom>
        </p:spPr>
        <p:txBody>
          <a:bodyPr>
            <a:spAutoFit/>
          </a:bodyPr>
          <a:lstStyle/>
          <a:p>
            <a:r>
              <a:rPr lang="en-GB" sz="1600" dirty="0" err="1" smtClean="0"/>
              <a:t>Werte</a:t>
            </a:r>
            <a:r>
              <a:rPr lang="en-GB" sz="1600" dirty="0" smtClean="0"/>
              <a:t> </a:t>
            </a:r>
            <a:r>
              <a:rPr lang="en-GB" sz="1600" dirty="0" err="1" smtClean="0"/>
              <a:t>zwischen</a:t>
            </a:r>
            <a:r>
              <a:rPr lang="en-GB" sz="1600" dirty="0" smtClean="0"/>
              <a:t> -1 und 0</a:t>
            </a:r>
            <a:endParaRPr lang="en-GB" sz="1600" dirty="0">
              <a:solidFill>
                <a:schemeClr val="accent1">
                  <a:lumMod val="75000"/>
                </a:schemeClr>
              </a:solidFill>
            </a:endParaRPr>
          </a:p>
        </p:txBody>
      </p:sp>
      <p:sp>
        <p:nvSpPr>
          <p:cNvPr id="23" name="Rechteck 22"/>
          <p:cNvSpPr/>
          <p:nvPr/>
        </p:nvSpPr>
        <p:spPr>
          <a:xfrm>
            <a:off x="7175848" y="3391734"/>
            <a:ext cx="4572000" cy="338554"/>
          </a:xfrm>
          <a:prstGeom prst="rect">
            <a:avLst/>
          </a:prstGeom>
        </p:spPr>
        <p:txBody>
          <a:bodyPr>
            <a:spAutoFit/>
          </a:bodyPr>
          <a:lstStyle/>
          <a:p>
            <a:r>
              <a:rPr lang="en-GB" sz="1600" dirty="0" err="1" smtClean="0"/>
              <a:t>Werte</a:t>
            </a:r>
            <a:r>
              <a:rPr lang="en-GB" sz="1600" dirty="0" smtClean="0"/>
              <a:t> </a:t>
            </a:r>
            <a:r>
              <a:rPr lang="en-GB" sz="1600" dirty="0" err="1" smtClean="0"/>
              <a:t>zwischen</a:t>
            </a:r>
            <a:r>
              <a:rPr lang="en-GB" sz="1600" dirty="0" smtClean="0"/>
              <a:t> 0 und 1</a:t>
            </a:r>
            <a:endParaRPr lang="en-GB" sz="1600" dirty="0">
              <a:solidFill>
                <a:schemeClr val="accent1">
                  <a:lumMod val="75000"/>
                </a:schemeClr>
              </a:solidFill>
            </a:endParaRPr>
          </a:p>
        </p:txBody>
      </p:sp>
      <p:sp>
        <p:nvSpPr>
          <p:cNvPr id="2" name="Gleichschenkliges Dreieck 1"/>
          <p:cNvSpPr/>
          <p:nvPr/>
        </p:nvSpPr>
        <p:spPr bwMode="auto">
          <a:xfrm rot="18916604">
            <a:off x="785400" y="1678250"/>
            <a:ext cx="5768470" cy="2880037"/>
          </a:xfrm>
          <a:prstGeom prst="triangle">
            <a:avLst/>
          </a:prstGeom>
          <a:solidFill>
            <a:srgbClr val="0070C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Gleichschenkliges Dreieck 16"/>
          <p:cNvSpPr/>
          <p:nvPr/>
        </p:nvSpPr>
        <p:spPr bwMode="auto">
          <a:xfrm rot="8104773">
            <a:off x="2800907" y="3757229"/>
            <a:ext cx="5768470" cy="2880037"/>
          </a:xfrm>
          <a:prstGeom prst="triangle">
            <a:avLst/>
          </a:prstGeom>
          <a:solidFill>
            <a:schemeClr val="accent5">
              <a:lumMod val="60000"/>
              <a:lumOff val="4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3034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feld 27"/>
          <p:cNvSpPr txBox="1"/>
          <p:nvPr/>
        </p:nvSpPr>
        <p:spPr>
          <a:xfrm>
            <a:off x="5188869" y="3634651"/>
            <a:ext cx="550151" cy="369332"/>
          </a:xfrm>
          <a:prstGeom prst="rect">
            <a:avLst/>
          </a:prstGeom>
          <a:noFill/>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-3.7</a:t>
            </a:r>
            <a:endParaRPr lang="en-GB"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8" name="Ellipse 7"/>
          <p:cNvSpPr/>
          <p:nvPr/>
        </p:nvSpPr>
        <p:spPr bwMode="auto">
          <a:xfrm>
            <a:off x="3995936" y="4290678"/>
            <a:ext cx="1080120" cy="1135632"/>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0" name="Gerade Verbindung mit Pfeil 9"/>
          <p:cNvCxnSpPr>
            <a:endCxn id="8" idx="7"/>
          </p:cNvCxnSpPr>
          <p:nvPr/>
        </p:nvCxnSpPr>
        <p:spPr>
          <a:xfrm flipH="1">
            <a:off x="4917876" y="3448606"/>
            <a:ext cx="354287" cy="100838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p:cNvCxnSpPr>
            <a:endCxn id="8" idx="1"/>
          </p:cNvCxnSpPr>
          <p:nvPr/>
        </p:nvCxnSpPr>
        <p:spPr>
          <a:xfrm>
            <a:off x="3738998" y="3436657"/>
            <a:ext cx="415118" cy="102033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3275856" y="2636912"/>
            <a:ext cx="2246128" cy="584775"/>
          </a:xfrm>
          <a:prstGeom prst="rect">
            <a:avLst/>
          </a:prstGeom>
          <a:noFill/>
        </p:spPr>
        <p:txBody>
          <a:bodyPr wrap="none" rtlCol="0">
            <a:spAutoFit/>
          </a:bodyPr>
          <a:lstStyle/>
          <a:p>
            <a:r>
              <a:rPr lang="de-DE" sz="3200" b="1" dirty="0" smtClean="0">
                <a:solidFill>
                  <a:srgbClr val="FFC000"/>
                </a:solidFill>
              </a:rPr>
              <a:t>  x</a:t>
            </a:r>
            <a:r>
              <a:rPr lang="de-DE" sz="3200" b="1" baseline="-25000" dirty="0" smtClean="0">
                <a:solidFill>
                  <a:srgbClr val="FFC000"/>
                </a:solidFill>
              </a:rPr>
              <a:t>1</a:t>
            </a:r>
            <a:r>
              <a:rPr lang="en-GB" sz="3000" b="1" dirty="0" smtClean="0">
                <a:solidFill>
                  <a:schemeClr val="accent1"/>
                </a:solidFill>
                <a:latin typeface="Times New Roman" panose="02020603050405020304" pitchFamily="18" charset="0"/>
                <a:cs typeface="Times New Roman" panose="02020603050405020304" pitchFamily="18" charset="0"/>
              </a:rPr>
              <a:t>             </a:t>
            </a:r>
            <a:r>
              <a:rPr lang="de-DE" sz="3200" b="1" dirty="0" smtClean="0">
                <a:solidFill>
                  <a:srgbClr val="FFC000"/>
                </a:solidFill>
              </a:rPr>
              <a:t>x</a:t>
            </a:r>
            <a:r>
              <a:rPr lang="de-DE" sz="3200" b="1" baseline="-25000" dirty="0" smtClean="0">
                <a:solidFill>
                  <a:srgbClr val="FFC000"/>
                </a:solidFill>
              </a:rPr>
              <a:t>2</a:t>
            </a:r>
            <a:endParaRPr lang="en-GB" sz="3000" b="1" dirty="0">
              <a:solidFill>
                <a:schemeClr val="accent1"/>
              </a:solidFill>
              <a:latin typeface="Times New Roman" panose="02020603050405020304" pitchFamily="18" charset="0"/>
              <a:cs typeface="Times New Roman" panose="02020603050405020304" pitchFamily="18" charset="0"/>
            </a:endParaRPr>
          </a:p>
        </p:txBody>
      </p:sp>
      <p:sp>
        <p:nvSpPr>
          <p:cNvPr id="21" name="Textfeld 20"/>
          <p:cNvSpPr txBox="1"/>
          <p:nvPr/>
        </p:nvSpPr>
        <p:spPr>
          <a:xfrm>
            <a:off x="3917513" y="3634651"/>
            <a:ext cx="473206" cy="369332"/>
          </a:xfrm>
          <a:prstGeom prst="rect">
            <a:avLst/>
          </a:prstGeom>
          <a:noFill/>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3.6</a:t>
            </a:r>
            <a:endParaRPr lang="en-GB"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33" name="Textfeld 32"/>
          <p:cNvSpPr txBox="1"/>
          <p:nvPr/>
        </p:nvSpPr>
        <p:spPr>
          <a:xfrm>
            <a:off x="5188869" y="3627142"/>
            <a:ext cx="550151" cy="369332"/>
          </a:xfrm>
          <a:prstGeom prst="rect">
            <a:avLst/>
          </a:prstGeom>
          <a:noFill/>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a:t>
            </a:r>
            <a:r>
              <a:rPr lang="en-GB" b="1" dirty="0">
                <a:solidFill>
                  <a:schemeClr val="tx1">
                    <a:lumMod val="50000"/>
                  </a:schemeClr>
                </a:solidFill>
                <a:latin typeface="Times New Roman" panose="02020603050405020304" pitchFamily="18" charset="0"/>
                <a:cs typeface="Times New Roman" panose="02020603050405020304" pitchFamily="18" charset="0"/>
              </a:rPr>
              <a:t>3.7</a:t>
            </a:r>
          </a:p>
        </p:txBody>
      </p:sp>
      <p:sp>
        <p:nvSpPr>
          <p:cNvPr id="2" name="Rechteck 1"/>
          <p:cNvSpPr/>
          <p:nvPr/>
        </p:nvSpPr>
        <p:spPr>
          <a:xfrm>
            <a:off x="395536" y="1340768"/>
            <a:ext cx="4607352" cy="923330"/>
          </a:xfrm>
          <a:prstGeom prst="rect">
            <a:avLst/>
          </a:prstGeom>
        </p:spPr>
        <p:txBody>
          <a:bodyPr wrap="none">
            <a:spAutoFit/>
          </a:bodyPr>
          <a:lstStyle/>
          <a:p>
            <a:r>
              <a:rPr lang="en-GB" b="1" dirty="0" err="1" smtClean="0"/>
              <a:t>Darstellung</a:t>
            </a:r>
            <a:r>
              <a:rPr lang="en-GB" b="1" dirty="0" smtClean="0"/>
              <a:t> der </a:t>
            </a:r>
            <a:r>
              <a:rPr lang="en-GB" b="1" dirty="0" err="1" smtClean="0"/>
              <a:t>Funktion</a:t>
            </a:r>
            <a:r>
              <a:rPr lang="en-GB" b="1" dirty="0" smtClean="0"/>
              <a:t> </a:t>
            </a:r>
            <a:r>
              <a:rPr lang="en-GB" b="1" dirty="0" err="1" smtClean="0"/>
              <a:t>als</a:t>
            </a:r>
            <a:r>
              <a:rPr lang="en-GB" b="1" dirty="0" smtClean="0"/>
              <a:t> </a:t>
            </a:r>
            <a:r>
              <a:rPr lang="en-GB" b="1" dirty="0" err="1" smtClean="0"/>
              <a:t>künstliches</a:t>
            </a:r>
            <a:r>
              <a:rPr lang="en-GB" b="1" dirty="0" smtClean="0"/>
              <a:t> Neuron</a:t>
            </a:r>
            <a:endParaRPr lang="en-GB" b="1" dirty="0"/>
          </a:p>
          <a:p>
            <a:endParaRPr lang="en-GB" b="1" dirty="0">
              <a:solidFill>
                <a:schemeClr val="accent1">
                  <a:lumMod val="75000"/>
                </a:schemeClr>
              </a:solidFill>
            </a:endParaRPr>
          </a:p>
          <a:p>
            <a:r>
              <a:rPr lang="en-GB" b="1" dirty="0" smtClean="0">
                <a:solidFill>
                  <a:schemeClr val="accent1">
                    <a:lumMod val="75000"/>
                  </a:schemeClr>
                </a:solidFill>
              </a:rPr>
              <a:t>f(</a:t>
            </a:r>
            <a:r>
              <a:rPr lang="de-DE" b="1" dirty="0">
                <a:solidFill>
                  <a:srgbClr val="FFC000"/>
                </a:solidFill>
              </a:rPr>
              <a:t>x</a:t>
            </a:r>
            <a:r>
              <a:rPr lang="de-DE" b="1" baseline="-25000" dirty="0">
                <a:solidFill>
                  <a:srgbClr val="FFC000"/>
                </a:solidFill>
              </a:rPr>
              <a:t>1</a:t>
            </a:r>
            <a:r>
              <a:rPr lang="de-DE" b="1" dirty="0">
                <a:solidFill>
                  <a:srgbClr val="FFC000"/>
                </a:solidFill>
              </a:rPr>
              <a:t> </a:t>
            </a:r>
            <a:r>
              <a:rPr lang="de-DE" b="1" dirty="0">
                <a:solidFill>
                  <a:schemeClr val="tx2">
                    <a:lumMod val="75000"/>
                    <a:lumOff val="25000"/>
                  </a:schemeClr>
                </a:solidFill>
              </a:rPr>
              <a:t>,</a:t>
            </a:r>
            <a:r>
              <a:rPr lang="de-DE" b="1" dirty="0">
                <a:solidFill>
                  <a:srgbClr val="FFC000"/>
                </a:solidFill>
              </a:rPr>
              <a:t> x</a:t>
            </a:r>
            <a:r>
              <a:rPr lang="de-DE" b="1" baseline="-25000" dirty="0">
                <a:solidFill>
                  <a:srgbClr val="FFC000"/>
                </a:solidFill>
              </a:rPr>
              <a:t>2</a:t>
            </a:r>
            <a:r>
              <a:rPr lang="en-GB" b="1" dirty="0">
                <a:solidFill>
                  <a:schemeClr val="accent1">
                    <a:lumMod val="75000"/>
                  </a:schemeClr>
                </a:solidFill>
              </a:rPr>
              <a:t>) </a:t>
            </a:r>
            <a:r>
              <a:rPr lang="en-GB" dirty="0">
                <a:solidFill>
                  <a:schemeClr val="accent1">
                    <a:lumMod val="75000"/>
                  </a:schemeClr>
                </a:solidFill>
              </a:rPr>
              <a:t>= </a:t>
            </a:r>
            <a:r>
              <a:rPr lang="en-GB" b="1" dirty="0" err="1">
                <a:solidFill>
                  <a:schemeClr val="accent1">
                    <a:lumMod val="75000"/>
                  </a:schemeClr>
                </a:solidFill>
              </a:rPr>
              <a:t>tanh</a:t>
            </a:r>
            <a:r>
              <a:rPr lang="en-GB" b="1" dirty="0">
                <a:solidFill>
                  <a:schemeClr val="accent1">
                    <a:lumMod val="75000"/>
                  </a:schemeClr>
                </a:solidFill>
              </a:rPr>
              <a:t>( 3,6 * </a:t>
            </a:r>
            <a:r>
              <a:rPr lang="de-DE" b="1" dirty="0">
                <a:solidFill>
                  <a:srgbClr val="FFC000"/>
                </a:solidFill>
              </a:rPr>
              <a:t>x</a:t>
            </a:r>
            <a:r>
              <a:rPr lang="de-DE" b="1" baseline="-25000" dirty="0">
                <a:solidFill>
                  <a:srgbClr val="FFC000"/>
                </a:solidFill>
              </a:rPr>
              <a:t>1</a:t>
            </a:r>
            <a:r>
              <a:rPr lang="de-DE" b="1" dirty="0">
                <a:solidFill>
                  <a:srgbClr val="FFC000"/>
                </a:solidFill>
              </a:rPr>
              <a:t> </a:t>
            </a:r>
            <a:r>
              <a:rPr lang="de-DE" b="1" dirty="0">
                <a:solidFill>
                  <a:schemeClr val="accent1">
                    <a:lumMod val="75000"/>
                  </a:schemeClr>
                </a:solidFill>
              </a:rPr>
              <a:t>–</a:t>
            </a:r>
            <a:r>
              <a:rPr lang="en-GB" b="1" dirty="0">
                <a:solidFill>
                  <a:schemeClr val="accent1">
                    <a:lumMod val="75000"/>
                  </a:schemeClr>
                </a:solidFill>
              </a:rPr>
              <a:t> 3,7 * </a:t>
            </a:r>
            <a:r>
              <a:rPr lang="de-DE" b="1" dirty="0">
                <a:solidFill>
                  <a:srgbClr val="FFC000"/>
                </a:solidFill>
              </a:rPr>
              <a:t>x</a:t>
            </a:r>
            <a:r>
              <a:rPr lang="de-DE" b="1" baseline="-25000" dirty="0">
                <a:solidFill>
                  <a:srgbClr val="FFC000"/>
                </a:solidFill>
              </a:rPr>
              <a:t>2</a:t>
            </a:r>
            <a:r>
              <a:rPr lang="en-GB" b="1" dirty="0">
                <a:solidFill>
                  <a:schemeClr val="accent1">
                    <a:lumMod val="75000"/>
                  </a:schemeClr>
                </a:solidFill>
              </a:rPr>
              <a:t>)</a:t>
            </a:r>
          </a:p>
        </p:txBody>
      </p:sp>
    </p:spTree>
    <p:extLst>
      <p:ext uri="{BB962C8B-B14F-4D97-AF65-F5344CB8AC3E}">
        <p14:creationId xmlns:p14="http://schemas.microsoft.com/office/powerpoint/2010/main" val="4180317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leichschenkliges Dreieck 16"/>
          <p:cNvSpPr/>
          <p:nvPr/>
        </p:nvSpPr>
        <p:spPr>
          <a:xfrm rot="16200000">
            <a:off x="5094460" y="2836631"/>
            <a:ext cx="517816" cy="30874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Gleichschenkliges Dreieck 15"/>
          <p:cNvSpPr/>
          <p:nvPr/>
        </p:nvSpPr>
        <p:spPr>
          <a:xfrm rot="5400000">
            <a:off x="4019929" y="3216950"/>
            <a:ext cx="517816" cy="30874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Gleichschenkliges Dreieck 10"/>
          <p:cNvSpPr/>
          <p:nvPr/>
        </p:nvSpPr>
        <p:spPr>
          <a:xfrm rot="5400000">
            <a:off x="4015177" y="2569026"/>
            <a:ext cx="517816" cy="30874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liennummernplatzhalter 3"/>
          <p:cNvSpPr>
            <a:spLocks noGrp="1"/>
          </p:cNvSpPr>
          <p:nvPr>
            <p:ph type="sldNum" sz="quarter" idx="11"/>
          </p:nvPr>
        </p:nvSpPr>
        <p:spPr/>
        <p:txBody>
          <a:bodyPr/>
          <a:lstStyle/>
          <a:p>
            <a:fld id="{C0BC624C-2554-4659-A1D8-66347873820C}" type="slidenum">
              <a:rPr lang="de-DE" smtClean="0"/>
              <a:pPr/>
              <a:t>11</a:t>
            </a:fld>
            <a:endParaRPr lang="de-DE" sz="1800" dirty="0"/>
          </a:p>
        </p:txBody>
      </p:sp>
      <p:sp>
        <p:nvSpPr>
          <p:cNvPr id="8" name="Titel 1"/>
          <p:cNvSpPr txBox="1">
            <a:spLocks/>
          </p:cNvSpPr>
          <p:nvPr/>
        </p:nvSpPr>
        <p:spPr>
          <a:xfrm>
            <a:off x="449261" y="1026008"/>
            <a:ext cx="8243887" cy="1044000"/>
          </a:xfrm>
          <a:prstGeom prst="rect">
            <a:avLst/>
          </a:prstGeom>
        </p:spPr>
        <p:txBody>
          <a:bodyPr vert="horz" lIns="0" tIns="0" rIns="0" bIns="0" rtlCol="0" anchor="t" anchorCtr="0">
            <a:noAutofit/>
          </a:bodyPr>
          <a:lstStyle>
            <a:lvl1pPr marL="0" indent="0" algn="l" defTabSz="685800" rtl="0" eaLnBrk="1" latinLnBrk="0" hangingPunct="1">
              <a:lnSpc>
                <a:spcPct val="93000"/>
              </a:lnSpc>
              <a:spcBef>
                <a:spcPts val="0"/>
              </a:spcBef>
              <a:buFont typeface="Arial" panose="020B0604020202020204" pitchFamily="34" charset="0"/>
              <a:buNone/>
              <a:defRPr sz="3200" b="1" kern="1200">
                <a:solidFill>
                  <a:schemeClr val="accent1"/>
                </a:solidFill>
                <a:latin typeface="+mj-lt"/>
                <a:ea typeface="+mj-ea"/>
                <a:cs typeface="+mj-cs"/>
              </a:defRPr>
            </a:lvl1pPr>
          </a:lstStyle>
          <a:p>
            <a:r>
              <a:rPr lang="en-GB" dirty="0" err="1" smtClean="0"/>
              <a:t>Maschinelles</a:t>
            </a:r>
            <a:r>
              <a:rPr lang="en-GB" dirty="0" smtClean="0"/>
              <a:t> </a:t>
            </a:r>
            <a:r>
              <a:rPr lang="en-GB" dirty="0" err="1" smtClean="0"/>
              <a:t>Lernen</a:t>
            </a:r>
            <a:r>
              <a:rPr lang="en-GB" dirty="0" smtClean="0"/>
              <a:t> – </a:t>
            </a:r>
            <a:r>
              <a:rPr lang="de-DE" dirty="0" smtClean="0"/>
              <a:t>Ein</a:t>
            </a:r>
            <a:r>
              <a:rPr lang="en-GB" dirty="0" smtClean="0"/>
              <a:t> </a:t>
            </a:r>
            <a:r>
              <a:rPr lang="de-DE" dirty="0" smtClean="0"/>
              <a:t>Klassifikationsproblem</a:t>
            </a:r>
            <a:endParaRPr lang="de-DE" dirty="0"/>
          </a:p>
        </p:txBody>
      </p:sp>
      <p:sp>
        <p:nvSpPr>
          <p:cNvPr id="10" name="Textfeld 9"/>
          <p:cNvSpPr txBox="1"/>
          <p:nvPr/>
        </p:nvSpPr>
        <p:spPr>
          <a:xfrm>
            <a:off x="385650" y="1508693"/>
            <a:ext cx="7974042" cy="923330"/>
          </a:xfrm>
          <a:prstGeom prst="rect">
            <a:avLst/>
          </a:prstGeom>
          <a:noFill/>
        </p:spPr>
        <p:txBody>
          <a:bodyPr wrap="none" rtlCol="0">
            <a:spAutoFit/>
          </a:bodyPr>
          <a:lstStyle/>
          <a:p>
            <a:r>
              <a:rPr lang="de-DE" b="1" u="sng" dirty="0" smtClean="0">
                <a:solidFill>
                  <a:srgbClr val="000000"/>
                </a:solidFill>
              </a:rPr>
              <a:t>Aufgabe:</a:t>
            </a:r>
            <a:r>
              <a:rPr lang="de-DE" b="1" dirty="0" smtClean="0">
                <a:solidFill>
                  <a:srgbClr val="000000"/>
                </a:solidFill>
              </a:rPr>
              <a:t> </a:t>
            </a:r>
          </a:p>
          <a:p>
            <a:r>
              <a:rPr lang="de-DE" b="1" dirty="0" smtClean="0">
                <a:solidFill>
                  <a:srgbClr val="000000"/>
                </a:solidFill>
              </a:rPr>
              <a:t>Finde einen </a:t>
            </a:r>
            <a:r>
              <a:rPr lang="de-DE" b="1" dirty="0" err="1" smtClean="0">
                <a:solidFill>
                  <a:schemeClr val="accent1">
                    <a:lumMod val="75000"/>
                  </a:schemeClr>
                </a:solidFill>
              </a:rPr>
              <a:t>Klassifikator</a:t>
            </a:r>
            <a:r>
              <a:rPr lang="de-DE" b="1" dirty="0" smtClean="0">
                <a:solidFill>
                  <a:schemeClr val="accent1">
                    <a:lumMod val="75000"/>
                  </a:schemeClr>
                </a:solidFill>
              </a:rPr>
              <a:t>, </a:t>
            </a:r>
            <a:r>
              <a:rPr lang="de-DE" b="1" dirty="0" smtClean="0">
                <a:solidFill>
                  <a:srgbClr val="000000"/>
                </a:solidFill>
              </a:rPr>
              <a:t>der für alle möglichen Ausprägungen der</a:t>
            </a:r>
            <a:r>
              <a:rPr lang="en-GB" b="1" dirty="0" smtClean="0">
                <a:solidFill>
                  <a:srgbClr val="000000"/>
                </a:solidFill>
              </a:rPr>
              <a:t> </a:t>
            </a:r>
            <a:r>
              <a:rPr lang="de-DE" b="1" dirty="0" smtClean="0">
                <a:solidFill>
                  <a:srgbClr val="FFC000"/>
                </a:solidFill>
              </a:rPr>
              <a:t>Prädiktorvariablen </a:t>
            </a:r>
          </a:p>
          <a:p>
            <a:r>
              <a:rPr lang="de-DE" b="1" dirty="0" smtClean="0">
                <a:solidFill>
                  <a:srgbClr val="000000"/>
                </a:solidFill>
              </a:rPr>
              <a:t>die</a:t>
            </a:r>
            <a:r>
              <a:rPr lang="de-DE" b="1" dirty="0" smtClean="0">
                <a:solidFill>
                  <a:srgbClr val="FFC000"/>
                </a:solidFill>
              </a:rPr>
              <a:t> </a:t>
            </a:r>
            <a:r>
              <a:rPr lang="de-DE" b="1" dirty="0" smtClean="0">
                <a:solidFill>
                  <a:srgbClr val="00B050"/>
                </a:solidFill>
              </a:rPr>
              <a:t>Zielvariable</a:t>
            </a:r>
            <a:r>
              <a:rPr lang="de-DE" b="1" dirty="0" smtClean="0">
                <a:solidFill>
                  <a:srgbClr val="FFC000"/>
                </a:solidFill>
              </a:rPr>
              <a:t> </a:t>
            </a:r>
            <a:r>
              <a:rPr lang="de-DE" b="1" dirty="0" smtClean="0">
                <a:solidFill>
                  <a:srgbClr val="000000"/>
                </a:solidFill>
              </a:rPr>
              <a:t>vorhersagt</a:t>
            </a:r>
            <a:endParaRPr lang="de-DE" b="1" dirty="0">
              <a:solidFill>
                <a:srgbClr val="000000"/>
              </a:solidFill>
            </a:endParaRPr>
          </a:p>
        </p:txBody>
      </p:sp>
      <p:pic>
        <p:nvPicPr>
          <p:cNvPr id="7" name="Grafik 6"/>
          <p:cNvPicPr>
            <a:picLocks noChangeAspect="1"/>
          </p:cNvPicPr>
          <p:nvPr/>
        </p:nvPicPr>
        <p:blipFill>
          <a:blip r:embed="rId2"/>
          <a:stretch>
            <a:fillRect/>
          </a:stretch>
        </p:blipFill>
        <p:spPr>
          <a:xfrm>
            <a:off x="4274085" y="2379182"/>
            <a:ext cx="1056577" cy="1206244"/>
          </a:xfrm>
          <a:prstGeom prst="rect">
            <a:avLst/>
          </a:prstGeom>
        </p:spPr>
      </p:pic>
      <p:sp>
        <p:nvSpPr>
          <p:cNvPr id="12" name="Textfeld 11"/>
          <p:cNvSpPr txBox="1"/>
          <p:nvPr/>
        </p:nvSpPr>
        <p:spPr>
          <a:xfrm>
            <a:off x="2231493" y="2428306"/>
            <a:ext cx="1653017" cy="1200329"/>
          </a:xfrm>
          <a:prstGeom prst="rect">
            <a:avLst/>
          </a:prstGeom>
          <a:noFill/>
        </p:spPr>
        <p:txBody>
          <a:bodyPr wrap="none" rtlCol="0">
            <a:spAutoFit/>
          </a:bodyPr>
          <a:lstStyle/>
          <a:p>
            <a:r>
              <a:rPr lang="de-DE" sz="2400" b="1" dirty="0" smtClean="0">
                <a:solidFill>
                  <a:srgbClr val="FFC000"/>
                </a:solidFill>
              </a:rPr>
              <a:t>Breite      </a:t>
            </a:r>
            <a:r>
              <a:rPr lang="de-DE" sz="2400" b="1" dirty="0" smtClean="0">
                <a:solidFill>
                  <a:srgbClr val="000000"/>
                </a:solidFill>
                <a:sym typeface="Wingdings" panose="05000000000000000000" pitchFamily="2" charset="2"/>
              </a:rPr>
              <a:t></a:t>
            </a:r>
            <a:endParaRPr lang="de-DE" sz="2400" b="1" dirty="0" smtClean="0">
              <a:solidFill>
                <a:srgbClr val="000000"/>
              </a:solidFill>
            </a:endParaRPr>
          </a:p>
          <a:p>
            <a:endParaRPr lang="de-DE" sz="2400" b="1" dirty="0" smtClean="0">
              <a:solidFill>
                <a:srgbClr val="FFC000"/>
              </a:solidFill>
            </a:endParaRPr>
          </a:p>
          <a:p>
            <a:r>
              <a:rPr lang="de-DE" sz="2400" b="1" dirty="0" smtClean="0">
                <a:solidFill>
                  <a:srgbClr val="FFC000"/>
                </a:solidFill>
              </a:rPr>
              <a:t>Länge      </a:t>
            </a:r>
            <a:r>
              <a:rPr lang="de-DE" sz="2400" b="1" dirty="0" smtClean="0">
                <a:solidFill>
                  <a:srgbClr val="000000"/>
                </a:solidFill>
                <a:sym typeface="Wingdings" panose="05000000000000000000" pitchFamily="2" charset="2"/>
              </a:rPr>
              <a:t></a:t>
            </a:r>
            <a:endParaRPr lang="de-DE" sz="2400" b="1" dirty="0" smtClean="0">
              <a:solidFill>
                <a:srgbClr val="000000"/>
              </a:solidFill>
            </a:endParaRPr>
          </a:p>
        </p:txBody>
      </p:sp>
      <p:sp>
        <p:nvSpPr>
          <p:cNvPr id="14" name="Textfeld 13"/>
          <p:cNvSpPr txBox="1"/>
          <p:nvPr/>
        </p:nvSpPr>
        <p:spPr>
          <a:xfrm>
            <a:off x="5718353" y="2723396"/>
            <a:ext cx="1428596" cy="738664"/>
          </a:xfrm>
          <a:prstGeom prst="rect">
            <a:avLst/>
          </a:prstGeom>
          <a:noFill/>
        </p:spPr>
        <p:txBody>
          <a:bodyPr wrap="none" rtlCol="0">
            <a:spAutoFit/>
          </a:bodyPr>
          <a:lstStyle/>
          <a:p>
            <a:r>
              <a:rPr lang="en-GB" sz="2400" b="1" dirty="0" smtClean="0">
                <a:solidFill>
                  <a:srgbClr val="000000"/>
                </a:solidFill>
                <a:sym typeface="Wingdings" panose="05000000000000000000" pitchFamily="2" charset="2"/>
              </a:rPr>
              <a:t></a:t>
            </a:r>
            <a:r>
              <a:rPr lang="en-GB" sz="2400" b="1" dirty="0" smtClean="0">
                <a:solidFill>
                  <a:srgbClr val="00B050"/>
                </a:solidFill>
              </a:rPr>
              <a:t>   </a:t>
            </a:r>
            <a:r>
              <a:rPr lang="en-GB" sz="2400" b="1" dirty="0" err="1" smtClean="0">
                <a:solidFill>
                  <a:srgbClr val="00B050"/>
                </a:solidFill>
              </a:rPr>
              <a:t>Insekt</a:t>
            </a:r>
            <a:endParaRPr lang="en-GB" sz="2400" b="1" dirty="0" smtClean="0">
              <a:solidFill>
                <a:srgbClr val="00B050"/>
              </a:solidFill>
            </a:endParaRPr>
          </a:p>
          <a:p>
            <a:endParaRPr lang="en-GB" b="1" dirty="0">
              <a:solidFill>
                <a:srgbClr val="000000"/>
              </a:solidFill>
            </a:endParaRPr>
          </a:p>
        </p:txBody>
      </p:sp>
      <p:pic>
        <p:nvPicPr>
          <p:cNvPr id="5" name="Grafik 4"/>
          <p:cNvPicPr>
            <a:picLocks noChangeAspect="1"/>
          </p:cNvPicPr>
          <p:nvPr/>
        </p:nvPicPr>
        <p:blipFill>
          <a:blip r:embed="rId3"/>
          <a:stretch>
            <a:fillRect/>
          </a:stretch>
        </p:blipFill>
        <p:spPr>
          <a:xfrm>
            <a:off x="4018392" y="2283778"/>
            <a:ext cx="1567899" cy="1809114"/>
          </a:xfrm>
          <a:prstGeom prst="rect">
            <a:avLst/>
          </a:prstGeom>
        </p:spPr>
      </p:pic>
      <p:sp>
        <p:nvSpPr>
          <p:cNvPr id="13" name="Wolkenförmige Legende 12"/>
          <p:cNvSpPr/>
          <p:nvPr/>
        </p:nvSpPr>
        <p:spPr>
          <a:xfrm rot="17172658">
            <a:off x="1001670" y="4037521"/>
            <a:ext cx="2997642" cy="2453729"/>
          </a:xfrm>
          <a:prstGeom prst="cloudCallout">
            <a:avLst>
              <a:gd name="adj1" fmla="val 85923"/>
              <a:gd name="adj2" fmla="val 52593"/>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Grafik 18"/>
          <p:cNvPicPr>
            <a:picLocks noChangeAspect="1"/>
          </p:cNvPicPr>
          <p:nvPr/>
        </p:nvPicPr>
        <p:blipFill>
          <a:blip r:embed="rId4"/>
          <a:stretch>
            <a:fillRect/>
          </a:stretch>
        </p:blipFill>
        <p:spPr>
          <a:xfrm>
            <a:off x="4407344" y="3922640"/>
            <a:ext cx="1512691" cy="2648905"/>
          </a:xfrm>
          <a:prstGeom prst="rect">
            <a:avLst/>
          </a:prstGeom>
        </p:spPr>
      </p:pic>
      <p:sp>
        <p:nvSpPr>
          <p:cNvPr id="20" name="Wolkenförmige Legende 19"/>
          <p:cNvSpPr/>
          <p:nvPr/>
        </p:nvSpPr>
        <p:spPr>
          <a:xfrm rot="17172658">
            <a:off x="3664868" y="4105549"/>
            <a:ext cx="2997642" cy="2453729"/>
          </a:xfrm>
          <a:prstGeom prst="cloudCallout">
            <a:avLst>
              <a:gd name="adj1" fmla="val 66050"/>
              <a:gd name="adj2" fmla="val -37877"/>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Wolkenförmige Legende 21"/>
          <p:cNvSpPr/>
          <p:nvPr/>
        </p:nvSpPr>
        <p:spPr>
          <a:xfrm rot="17172658">
            <a:off x="6235537" y="4230861"/>
            <a:ext cx="2724176" cy="2067047"/>
          </a:xfrm>
          <a:prstGeom prst="cloudCallout">
            <a:avLst>
              <a:gd name="adj1" fmla="val 54133"/>
              <a:gd name="adj2" fmla="val -115693"/>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t>
            </a:r>
            <a:endParaRPr lang="en-GB" dirty="0"/>
          </a:p>
        </p:txBody>
      </p:sp>
      <p:sp>
        <p:nvSpPr>
          <p:cNvPr id="23" name="Textfeld 22"/>
          <p:cNvSpPr txBox="1"/>
          <p:nvPr/>
        </p:nvSpPr>
        <p:spPr>
          <a:xfrm>
            <a:off x="7347396" y="4685670"/>
            <a:ext cx="500458" cy="553998"/>
          </a:xfrm>
          <a:prstGeom prst="rect">
            <a:avLst/>
          </a:prstGeom>
          <a:noFill/>
        </p:spPr>
        <p:txBody>
          <a:bodyPr wrap="none" rtlCol="0">
            <a:spAutoFit/>
          </a:bodyPr>
          <a:lstStyle/>
          <a:p>
            <a:r>
              <a:rPr lang="en-GB" sz="3000" dirty="0" smtClean="0"/>
              <a:t>…</a:t>
            </a:r>
            <a:endParaRPr lang="en-GB" sz="3000" dirty="0"/>
          </a:p>
        </p:txBody>
      </p:sp>
    </p:spTree>
    <p:extLst>
      <p:ext uri="{BB962C8B-B14F-4D97-AF65-F5344CB8AC3E}">
        <p14:creationId xmlns:p14="http://schemas.microsoft.com/office/powerpoint/2010/main" val="165603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61111E-6 -4.81481E-6 L -0.27378 0.28565 " pathEditMode="relative" rAng="0" ptsTypes="AA">
                                      <p:cBhvr>
                                        <p:cTn id="10" dur="2000" fill="hold"/>
                                        <p:tgtEl>
                                          <p:spTgt spid="5"/>
                                        </p:tgtEl>
                                        <p:attrNameLst>
                                          <p:attrName>ppt_x</p:attrName>
                                          <p:attrName>ppt_y</p:attrName>
                                        </p:attrNameLst>
                                      </p:cBhvr>
                                      <p:rCtr x="-13698" y="14282"/>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2" grpId="0" animBg="1"/>
      <p:bldP spid="2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Textfeld 27"/>
              <p:cNvSpPr txBox="1"/>
              <p:nvPr/>
            </p:nvSpPr>
            <p:spPr>
              <a:xfrm>
                <a:off x="5116861" y="3022441"/>
                <a:ext cx="1135247" cy="369332"/>
              </a:xfrm>
              <a:prstGeom prst="rect">
                <a:avLst/>
              </a:prstGeom>
              <a:noFill/>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-3.7 </a:t>
                </a:r>
                <a14:m>
                  <m:oMath xmlns:m="http://schemas.openxmlformats.org/officeDocument/2006/math">
                    <m:r>
                      <a:rPr lang="de-DE" b="1" i="1">
                        <a:solidFill>
                          <a:schemeClr val="tx1">
                            <a:lumMod val="50000"/>
                          </a:schemeClr>
                        </a:solidFill>
                        <a:latin typeface="Cambria Math" panose="02040503050406030204" pitchFamily="18" charset="0"/>
                        <a:cs typeface="Times New Roman" panose="02020603050405020304" pitchFamily="18" charset="0"/>
                      </a:rPr>
                      <m:t>⋅</m:t>
                    </m:r>
                  </m:oMath>
                </a14:m>
                <a:r>
                  <a:rPr lang="en-GB" b="1" dirty="0">
                    <a:solidFill>
                      <a:schemeClr val="tx1">
                        <a:lumMod val="50000"/>
                      </a:schemeClr>
                    </a:solidFill>
                    <a:latin typeface="Times New Roman" panose="02020603050405020304" pitchFamily="18" charset="0"/>
                    <a:cs typeface="Times New Roman" panose="02020603050405020304" pitchFamily="18" charset="0"/>
                  </a:rPr>
                  <a:t> </a:t>
                </a:r>
                <a:r>
                  <a:rPr lang="en-GB" b="1" dirty="0" smtClean="0">
                    <a:solidFill>
                      <a:schemeClr val="accent1"/>
                    </a:solidFill>
                    <a:latin typeface="Times New Roman" panose="02020603050405020304" pitchFamily="18" charset="0"/>
                    <a:cs typeface="Times New Roman" panose="02020603050405020304" pitchFamily="18" charset="0"/>
                  </a:rPr>
                  <a:t>0.93</a:t>
                </a:r>
                <a:endParaRPr lang="en-GB" b="1" dirty="0">
                  <a:solidFill>
                    <a:schemeClr val="tx1">
                      <a:lumMod val="50000"/>
                    </a:schemeClr>
                  </a:solidFill>
                  <a:latin typeface="Times New Roman" panose="02020603050405020304" pitchFamily="18" charset="0"/>
                  <a:cs typeface="Times New Roman" panose="02020603050405020304" pitchFamily="18" charset="0"/>
                </a:endParaRPr>
              </a:p>
            </p:txBody>
          </p:sp>
        </mc:Choice>
        <mc:Fallback xmlns="">
          <p:sp>
            <p:nvSpPr>
              <p:cNvPr id="28" name="Textfeld 27"/>
              <p:cNvSpPr txBox="1">
                <a:spLocks noRot="1" noChangeAspect="1" noMove="1" noResize="1" noEditPoints="1" noAdjustHandles="1" noChangeArrowheads="1" noChangeShapeType="1" noTextEdit="1"/>
              </p:cNvSpPr>
              <p:nvPr/>
            </p:nvSpPr>
            <p:spPr>
              <a:xfrm>
                <a:off x="5116861" y="3022441"/>
                <a:ext cx="1135247" cy="369332"/>
              </a:xfrm>
              <a:prstGeom prst="rect">
                <a:avLst/>
              </a:prstGeom>
              <a:blipFill>
                <a:blip r:embed="rId2"/>
                <a:stretch>
                  <a:fillRect l="-4278" t="-10000" r="-4813" b="-26667"/>
                </a:stretch>
              </a:blipFill>
            </p:spPr>
            <p:txBody>
              <a:bodyPr/>
              <a:lstStyle/>
              <a:p>
                <a:r>
                  <a:rPr lang="en-GB">
                    <a:noFill/>
                  </a:rPr>
                  <a:t> </a:t>
                </a:r>
              </a:p>
            </p:txBody>
          </p:sp>
        </mc:Fallback>
      </mc:AlternateContent>
      <p:sp>
        <p:nvSpPr>
          <p:cNvPr id="8" name="Ellipse 7"/>
          <p:cNvSpPr/>
          <p:nvPr/>
        </p:nvSpPr>
        <p:spPr bwMode="auto">
          <a:xfrm>
            <a:off x="3923928" y="3678468"/>
            <a:ext cx="1080120" cy="1135632"/>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0" name="Gerade Verbindung mit Pfeil 9"/>
          <p:cNvCxnSpPr>
            <a:stCxn id="7" idx="4"/>
            <a:endCxn id="8" idx="7"/>
          </p:cNvCxnSpPr>
          <p:nvPr/>
        </p:nvCxnSpPr>
        <p:spPr>
          <a:xfrm flipH="1">
            <a:off x="4845868" y="2836396"/>
            <a:ext cx="354287" cy="100838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Gleichschenkliges Dreieck 17"/>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Gerade Verbindung mit Pfeil 8"/>
          <p:cNvCxnSpPr>
            <a:stCxn id="6" idx="4"/>
            <a:endCxn id="8" idx="1"/>
          </p:cNvCxnSpPr>
          <p:nvPr/>
        </p:nvCxnSpPr>
        <p:spPr>
          <a:xfrm>
            <a:off x="3666990" y="2824447"/>
            <a:ext cx="415118" cy="102033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3203848" y="2024702"/>
            <a:ext cx="2589170" cy="553998"/>
          </a:xfrm>
          <a:prstGeom prst="rect">
            <a:avLst/>
          </a:prstGeom>
          <a:noFill/>
        </p:spPr>
        <p:txBody>
          <a:bodyPr wrap="none" rtlCol="0">
            <a:spAutoFit/>
          </a:bodyPr>
          <a:lstStyle/>
          <a:p>
            <a:r>
              <a:rPr lang="en-GB" sz="3000" b="1" dirty="0" smtClean="0">
                <a:solidFill>
                  <a:schemeClr val="accent1"/>
                </a:solidFill>
                <a:latin typeface="Times New Roman" panose="02020603050405020304" pitchFamily="18" charset="0"/>
                <a:cs typeface="Times New Roman" panose="02020603050405020304" pitchFamily="18" charset="0"/>
              </a:rPr>
              <a:t>0.38          0.93 </a:t>
            </a:r>
            <a:endParaRPr lang="en-GB" sz="3000" b="1" dirty="0">
              <a:solidFill>
                <a:schemeClr val="accent1"/>
              </a:solidFill>
              <a:latin typeface="Times New Roman" panose="02020603050405020304" pitchFamily="18" charset="0"/>
              <a:cs typeface="Times New Roman" panose="02020603050405020304" pitchFamily="18" charset="0"/>
            </a:endParaRPr>
          </a:p>
        </p:txBody>
      </p:sp>
      <p:sp>
        <p:nvSpPr>
          <p:cNvPr id="21" name="Textfeld 20"/>
          <p:cNvSpPr txBox="1"/>
          <p:nvPr/>
        </p:nvSpPr>
        <p:spPr>
          <a:xfrm>
            <a:off x="3845505" y="3022441"/>
            <a:ext cx="473206" cy="369332"/>
          </a:xfrm>
          <a:prstGeom prst="rect">
            <a:avLst/>
          </a:prstGeom>
          <a:noFill/>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3.6</a:t>
            </a:r>
            <a:endParaRPr lang="en-GB"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30" name="Textfeld 29"/>
          <p:cNvSpPr txBox="1"/>
          <p:nvPr/>
        </p:nvSpPr>
        <p:spPr>
          <a:xfrm>
            <a:off x="3953998" y="3006824"/>
            <a:ext cx="1281120" cy="369332"/>
          </a:xfrm>
          <a:prstGeom prst="rect">
            <a:avLst/>
          </a:prstGeom>
          <a:noFill/>
        </p:spPr>
        <p:txBody>
          <a:bodyPr wrap="none" rtlCol="0">
            <a:spAutoFit/>
          </a:bodyPr>
          <a:lstStyle/>
          <a:p>
            <a:r>
              <a:rPr lang="en-GB" b="1" dirty="0" smtClean="0">
                <a:solidFill>
                  <a:schemeClr val="accent1"/>
                </a:solidFill>
                <a:latin typeface="Times New Roman" panose="02020603050405020304" pitchFamily="18" charset="0"/>
                <a:cs typeface="Times New Roman" panose="02020603050405020304" pitchFamily="18" charset="0"/>
              </a:rPr>
              <a:t>1.37</a:t>
            </a:r>
            <a:r>
              <a:rPr lang="en-GB" b="1" dirty="0" smtClean="0">
                <a:solidFill>
                  <a:schemeClr val="tx1">
                    <a:lumMod val="50000"/>
                  </a:schemeClr>
                </a:solidFill>
                <a:latin typeface="Times New Roman" panose="02020603050405020304" pitchFamily="18" charset="0"/>
                <a:cs typeface="Times New Roman" panose="02020603050405020304" pitchFamily="18" charset="0"/>
              </a:rPr>
              <a:t>            </a:t>
            </a:r>
            <a:endParaRPr lang="en-GB" b="1" dirty="0">
              <a:solidFill>
                <a:srgbClr val="C00000"/>
              </a:solidFill>
              <a:latin typeface="Times New Roman" panose="02020603050405020304" pitchFamily="18" charset="0"/>
              <a:cs typeface="Times New Roman" panose="02020603050405020304" pitchFamily="18" charset="0"/>
            </a:endParaRPr>
          </a:p>
        </p:txBody>
      </p:sp>
      <p:sp>
        <p:nvSpPr>
          <p:cNvPr id="31" name="Textfeld 30"/>
          <p:cNvSpPr txBox="1"/>
          <p:nvPr/>
        </p:nvSpPr>
        <p:spPr>
          <a:xfrm>
            <a:off x="4101085" y="3002983"/>
            <a:ext cx="1935145" cy="369332"/>
          </a:xfrm>
          <a:prstGeom prst="rect">
            <a:avLst/>
          </a:prstGeom>
          <a:noFill/>
        </p:spPr>
        <p:txBody>
          <a:bodyPr wrap="none" rtlCol="0">
            <a:spAutoFit/>
          </a:bodyPr>
          <a:lstStyle/>
          <a:p>
            <a:r>
              <a:rPr lang="en-GB" b="1" dirty="0" smtClean="0">
                <a:solidFill>
                  <a:schemeClr val="accent1"/>
                </a:solidFill>
                <a:latin typeface="Times New Roman" panose="02020603050405020304" pitchFamily="18" charset="0"/>
                <a:cs typeface="Times New Roman" panose="02020603050405020304" pitchFamily="18" charset="0"/>
              </a:rPr>
              <a:t>       </a:t>
            </a:r>
            <a:r>
              <a:rPr lang="en-GB" b="1" dirty="0" smtClean="0">
                <a:solidFill>
                  <a:schemeClr val="tx1">
                    <a:lumMod val="50000"/>
                  </a:schemeClr>
                </a:solidFill>
                <a:latin typeface="Times New Roman" panose="02020603050405020304" pitchFamily="18" charset="0"/>
                <a:cs typeface="Times New Roman" panose="02020603050405020304" pitchFamily="18" charset="0"/>
              </a:rPr>
              <a:t>              </a:t>
            </a:r>
            <a:r>
              <a:rPr lang="en-GB" b="1" dirty="0" smtClean="0">
                <a:solidFill>
                  <a:srgbClr val="C00000"/>
                </a:solidFill>
                <a:latin typeface="Times New Roman" panose="02020603050405020304" pitchFamily="18" charset="0"/>
                <a:cs typeface="Times New Roman" panose="02020603050405020304" pitchFamily="18" charset="0"/>
              </a:rPr>
              <a:t>-</a:t>
            </a:r>
            <a:r>
              <a:rPr lang="de-DE" b="1" dirty="0" smtClean="0">
                <a:solidFill>
                  <a:srgbClr val="C00000"/>
                </a:solidFill>
                <a:latin typeface="Times New Roman" panose="02020603050405020304" pitchFamily="18" charset="0"/>
                <a:cs typeface="Times New Roman" panose="02020603050405020304" pitchFamily="18" charset="0"/>
              </a:rPr>
              <a:t>3,44</a:t>
            </a:r>
            <a:endParaRPr lang="en-GB" b="1"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Textfeld 31"/>
              <p:cNvSpPr txBox="1"/>
              <p:nvPr/>
            </p:nvSpPr>
            <p:spPr>
              <a:xfrm>
                <a:off x="3843233" y="3014932"/>
                <a:ext cx="1346844" cy="369332"/>
              </a:xfrm>
              <a:prstGeom prst="rect">
                <a:avLst/>
              </a:prstGeom>
              <a:noFill/>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3.6 </a:t>
                </a:r>
                <a14:m>
                  <m:oMath xmlns:m="http://schemas.openxmlformats.org/officeDocument/2006/math">
                    <m:r>
                      <a:rPr lang="de-DE" b="1" i="1" smtClean="0">
                        <a:solidFill>
                          <a:schemeClr val="tx1">
                            <a:lumMod val="50000"/>
                          </a:schemeClr>
                        </a:solidFill>
                        <a:latin typeface="Cambria Math" panose="02040503050406030204" pitchFamily="18" charset="0"/>
                        <a:cs typeface="Times New Roman" panose="02020603050405020304" pitchFamily="18" charset="0"/>
                      </a:rPr>
                      <m:t>⋅</m:t>
                    </m:r>
                  </m:oMath>
                </a14:m>
                <a:r>
                  <a:rPr lang="en-GB" b="1" dirty="0" smtClean="0">
                    <a:solidFill>
                      <a:schemeClr val="tx1">
                        <a:lumMod val="50000"/>
                      </a:schemeClr>
                    </a:solidFill>
                    <a:latin typeface="Times New Roman" panose="02020603050405020304" pitchFamily="18" charset="0"/>
                    <a:cs typeface="Times New Roman" panose="02020603050405020304" pitchFamily="18" charset="0"/>
                  </a:rPr>
                  <a:t> </a:t>
                </a:r>
                <a:r>
                  <a:rPr lang="en-GB" b="1" dirty="0" smtClean="0">
                    <a:solidFill>
                      <a:schemeClr val="accent1"/>
                    </a:solidFill>
                    <a:latin typeface="Times New Roman" panose="02020603050405020304" pitchFamily="18" charset="0"/>
                    <a:cs typeface="Times New Roman" panose="02020603050405020304" pitchFamily="18" charset="0"/>
                  </a:rPr>
                  <a:t>0.38</a:t>
                </a:r>
                <a:r>
                  <a:rPr lang="en-GB" b="1" dirty="0" smtClean="0">
                    <a:solidFill>
                      <a:schemeClr val="tx1">
                        <a:lumMod val="50000"/>
                      </a:schemeClr>
                    </a:solidFill>
                    <a:latin typeface="Times New Roman" panose="02020603050405020304" pitchFamily="18" charset="0"/>
                    <a:cs typeface="Times New Roman" panose="02020603050405020304" pitchFamily="18" charset="0"/>
                  </a:rPr>
                  <a:t>     </a:t>
                </a:r>
                <a:endParaRPr lang="en-GB" b="1" dirty="0">
                  <a:solidFill>
                    <a:schemeClr val="tx1">
                      <a:lumMod val="50000"/>
                    </a:schemeClr>
                  </a:solidFill>
                  <a:latin typeface="Times New Roman" panose="02020603050405020304" pitchFamily="18" charset="0"/>
                  <a:cs typeface="Times New Roman" panose="02020603050405020304" pitchFamily="18" charset="0"/>
                </a:endParaRPr>
              </a:p>
            </p:txBody>
          </p:sp>
        </mc:Choice>
        <mc:Fallback xmlns="">
          <p:sp>
            <p:nvSpPr>
              <p:cNvPr id="32" name="Textfeld 31"/>
              <p:cNvSpPr txBox="1">
                <a:spLocks noRot="1" noChangeAspect="1" noMove="1" noResize="1" noEditPoints="1" noAdjustHandles="1" noChangeArrowheads="1" noChangeShapeType="1" noTextEdit="1"/>
              </p:cNvSpPr>
              <p:nvPr/>
            </p:nvSpPr>
            <p:spPr>
              <a:xfrm>
                <a:off x="3843233" y="3014932"/>
                <a:ext cx="1346844" cy="369332"/>
              </a:xfrm>
              <a:prstGeom prst="rect">
                <a:avLst/>
              </a:prstGeom>
              <a:blipFill>
                <a:blip r:embed="rId3"/>
                <a:stretch>
                  <a:fillRect l="-3620" t="-10000" b="-26667"/>
                </a:stretch>
              </a:blipFill>
            </p:spPr>
            <p:txBody>
              <a:bodyPr/>
              <a:lstStyle/>
              <a:p>
                <a:r>
                  <a:rPr lang="en-GB">
                    <a:noFill/>
                  </a:rPr>
                  <a:t> </a:t>
                </a:r>
              </a:p>
            </p:txBody>
          </p:sp>
        </mc:Fallback>
      </mc:AlternateContent>
      <p:sp>
        <p:nvSpPr>
          <p:cNvPr id="33" name="Textfeld 32"/>
          <p:cNvSpPr txBox="1"/>
          <p:nvPr/>
        </p:nvSpPr>
        <p:spPr>
          <a:xfrm>
            <a:off x="5116861" y="3014932"/>
            <a:ext cx="550151" cy="369332"/>
          </a:xfrm>
          <a:prstGeom prst="rect">
            <a:avLst/>
          </a:prstGeom>
          <a:noFill/>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a:t>
            </a:r>
            <a:r>
              <a:rPr lang="en-GB" b="1" dirty="0">
                <a:solidFill>
                  <a:schemeClr val="tx1">
                    <a:lumMod val="50000"/>
                  </a:schemeClr>
                </a:solidFill>
                <a:latin typeface="Times New Roman" panose="02020603050405020304" pitchFamily="18" charset="0"/>
                <a:cs typeface="Times New Roman" panose="02020603050405020304" pitchFamily="18" charset="0"/>
              </a:rPr>
              <a:t>3.7</a:t>
            </a:r>
          </a:p>
        </p:txBody>
      </p:sp>
      <p:pic>
        <p:nvPicPr>
          <p:cNvPr id="15" name="Grafik 14"/>
          <p:cNvPicPr>
            <a:picLocks noChangeAspect="1"/>
          </p:cNvPicPr>
          <p:nvPr/>
        </p:nvPicPr>
        <p:blipFill>
          <a:blip r:embed="rId4"/>
          <a:stretch>
            <a:fillRect/>
          </a:stretch>
        </p:blipFill>
        <p:spPr>
          <a:xfrm>
            <a:off x="6948264" y="304360"/>
            <a:ext cx="2304256" cy="2692592"/>
          </a:xfrm>
          <a:prstGeom prst="rect">
            <a:avLst/>
          </a:prstGeom>
        </p:spPr>
      </p:pic>
    </p:spTree>
    <p:extLst>
      <p:ext uri="{BB962C8B-B14F-4D97-AF65-F5344CB8AC3E}">
        <p14:creationId xmlns:p14="http://schemas.microsoft.com/office/powerpoint/2010/main" val="962066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32"/>
                                        </p:tgtEl>
                                      </p:cBhvr>
                                    </p:animEffect>
                                    <p:set>
                                      <p:cBhvr>
                                        <p:cTn id="14" dur="1" fill="hold">
                                          <p:stCondLst>
                                            <p:cond delay="499"/>
                                          </p:stCondLst>
                                        </p:cTn>
                                        <p:tgtEl>
                                          <p:spTgt spid="3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21"/>
                                        </p:tgtEl>
                                      </p:cBhvr>
                                    </p:animEffect>
                                    <p:set>
                                      <p:cBhvr>
                                        <p:cTn id="17" dur="1" fill="hold">
                                          <p:stCondLst>
                                            <p:cond delay="499"/>
                                          </p:stCondLst>
                                        </p:cTn>
                                        <p:tgtEl>
                                          <p:spTgt spid="21"/>
                                        </p:tgtEl>
                                        <p:attrNameLst>
                                          <p:attrName>style.visibility</p:attrName>
                                        </p:attrNameLst>
                                      </p:cBhvr>
                                      <p:to>
                                        <p:strVal val="hidden"/>
                                      </p:to>
                                    </p:se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7" presetClass="emph" presetSubtype="2" fill="hold" nodeType="withEffect">
                                  <p:stCondLst>
                                    <p:cond delay="0"/>
                                  </p:stCondLst>
                                  <p:childTnLst>
                                    <p:animClr clrSpc="rgb" dir="cw">
                                      <p:cBhvr>
                                        <p:cTn id="22" dur="2000" fill="hold"/>
                                        <p:tgtEl>
                                          <p:spTgt spid="9"/>
                                        </p:tgtEl>
                                        <p:attrNameLst>
                                          <p:attrName>stroke.color</p:attrName>
                                        </p:attrNameLst>
                                      </p:cBhvr>
                                      <p:to>
                                        <a:schemeClr val="accent1"/>
                                      </p:to>
                                    </p:animClr>
                                    <p:set>
                                      <p:cBhvr>
                                        <p:cTn id="23" dur="2000" fill="hold"/>
                                        <p:tgtEl>
                                          <p:spTgt spid="9"/>
                                        </p:tgtEl>
                                        <p:attrNameLst>
                                          <p:attrName>stroke.on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33"/>
                                        </p:tgtEl>
                                      </p:cBhvr>
                                    </p:animEffect>
                                    <p:set>
                                      <p:cBhvr>
                                        <p:cTn id="28" dur="1" fill="hold">
                                          <p:stCondLst>
                                            <p:cond delay="499"/>
                                          </p:stCondLst>
                                        </p:cTn>
                                        <p:tgtEl>
                                          <p:spTgt spid="33"/>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28"/>
                                        </p:tgtEl>
                                      </p:cBhvr>
                                    </p:animEffect>
                                    <p:set>
                                      <p:cBhvr>
                                        <p:cTn id="31" dur="1" fill="hold">
                                          <p:stCondLst>
                                            <p:cond delay="499"/>
                                          </p:stCondLst>
                                        </p:cTn>
                                        <p:tgtEl>
                                          <p:spTgt spid="28"/>
                                        </p:tgtEl>
                                        <p:attrNameLst>
                                          <p:attrName>style.visibility</p:attrName>
                                        </p:attrNameLst>
                                      </p:cBhvr>
                                      <p:to>
                                        <p:strVal val="hidden"/>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7" presetClass="emph" presetSubtype="2" fill="hold" nodeType="withEffect">
                                  <p:stCondLst>
                                    <p:cond delay="0"/>
                                  </p:stCondLst>
                                  <p:childTnLst>
                                    <p:animClr clrSpc="rgb" dir="cw">
                                      <p:cBhvr>
                                        <p:cTn id="36" dur="2000" fill="hold"/>
                                        <p:tgtEl>
                                          <p:spTgt spid="10"/>
                                        </p:tgtEl>
                                        <p:attrNameLst>
                                          <p:attrName>stroke.color</p:attrName>
                                        </p:attrNameLst>
                                      </p:cBhvr>
                                      <p:to>
                                        <a:schemeClr val="accent2"/>
                                      </p:to>
                                    </p:animClr>
                                    <p:set>
                                      <p:cBhvr>
                                        <p:cTn id="37" dur="2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1" grpId="0"/>
      <p:bldP spid="30" grpId="0"/>
      <p:bldP spid="31" grpId="0"/>
      <p:bldP spid="32" grpId="0"/>
      <p:bldP spid="32" grpId="1"/>
      <p:bldP spid="3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feld 19"/>
          <p:cNvSpPr txBox="1"/>
          <p:nvPr/>
        </p:nvSpPr>
        <p:spPr>
          <a:xfrm>
            <a:off x="5213462" y="4061617"/>
            <a:ext cx="2018501" cy="369332"/>
          </a:xfrm>
          <a:prstGeom prst="rect">
            <a:avLst/>
          </a:prstGeom>
          <a:noFill/>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 </a:t>
            </a:r>
            <a:r>
              <a:rPr lang="en-GB" b="1" dirty="0" err="1" smtClean="0">
                <a:solidFill>
                  <a:schemeClr val="tx1">
                    <a:lumMod val="50000"/>
                  </a:schemeClr>
                </a:solidFill>
                <a:latin typeface="Times New Roman" panose="02020603050405020304" pitchFamily="18" charset="0"/>
                <a:cs typeface="Times New Roman" panose="02020603050405020304" pitchFamily="18" charset="0"/>
              </a:rPr>
              <a:t>aktivierung</a:t>
            </a:r>
            <a:r>
              <a:rPr lang="en-GB" b="1" dirty="0" smtClean="0">
                <a:solidFill>
                  <a:schemeClr val="tx1">
                    <a:lumMod val="50000"/>
                  </a:schemeClr>
                </a:solidFill>
                <a:latin typeface="Times New Roman" panose="02020603050405020304" pitchFamily="18" charset="0"/>
                <a:cs typeface="Times New Roman" panose="02020603050405020304" pitchFamily="18" charset="0"/>
              </a:rPr>
              <a:t>(-</a:t>
            </a:r>
            <a:r>
              <a:rPr lang="de-DE" b="1" dirty="0" smtClean="0">
                <a:solidFill>
                  <a:srgbClr val="C00000"/>
                </a:solidFill>
                <a:latin typeface="Times New Roman" panose="02020603050405020304" pitchFamily="18" charset="0"/>
                <a:cs typeface="Times New Roman" panose="02020603050405020304" pitchFamily="18" charset="0"/>
              </a:rPr>
              <a:t>2.07</a:t>
            </a:r>
            <a:r>
              <a:rPr lang="en-GB" b="1" dirty="0" smtClean="0">
                <a:solidFill>
                  <a:schemeClr val="tx1">
                    <a:lumMod val="50000"/>
                  </a:schemeClr>
                </a:solidFill>
                <a:latin typeface="Times New Roman" panose="02020603050405020304" pitchFamily="18" charset="0"/>
                <a:cs typeface="Times New Roman" panose="02020603050405020304" pitchFamily="18" charset="0"/>
              </a:rPr>
              <a:t>)</a:t>
            </a:r>
            <a:endParaRPr lang="en-GB" b="1" dirty="0">
              <a:solidFill>
                <a:srgbClr val="C00000"/>
              </a:solidFill>
              <a:latin typeface="Times New Roman" panose="02020603050405020304" pitchFamily="18" charset="0"/>
              <a:cs typeface="Times New Roman" panose="02020603050405020304" pitchFamily="18" charset="0"/>
            </a:endParaRPr>
          </a:p>
        </p:txBody>
      </p:sp>
      <p:sp>
        <p:nvSpPr>
          <p:cNvPr id="8" name="Ellipse 7"/>
          <p:cNvSpPr/>
          <p:nvPr/>
        </p:nvSpPr>
        <p:spPr bwMode="auto">
          <a:xfrm>
            <a:off x="3923928" y="3678468"/>
            <a:ext cx="1080120" cy="1135632"/>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0" name="Gerade Verbindung mit Pfeil 9"/>
          <p:cNvCxnSpPr>
            <a:stCxn id="7" idx="4"/>
            <a:endCxn id="8" idx="7"/>
          </p:cNvCxnSpPr>
          <p:nvPr/>
        </p:nvCxnSpPr>
        <p:spPr>
          <a:xfrm flipH="1">
            <a:off x="4845868" y="2836396"/>
            <a:ext cx="354287" cy="100838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p:cNvCxnSpPr>
            <a:stCxn id="6" idx="4"/>
            <a:endCxn id="8" idx="1"/>
          </p:cNvCxnSpPr>
          <p:nvPr/>
        </p:nvCxnSpPr>
        <p:spPr>
          <a:xfrm>
            <a:off x="3666990" y="2824447"/>
            <a:ext cx="415118" cy="102033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3203848" y="2024702"/>
            <a:ext cx="2589170" cy="553998"/>
          </a:xfrm>
          <a:prstGeom prst="rect">
            <a:avLst/>
          </a:prstGeom>
          <a:noFill/>
        </p:spPr>
        <p:txBody>
          <a:bodyPr wrap="none" rtlCol="0">
            <a:spAutoFit/>
          </a:bodyPr>
          <a:lstStyle/>
          <a:p>
            <a:r>
              <a:rPr lang="en-GB" sz="3000" b="1" dirty="0" smtClean="0">
                <a:solidFill>
                  <a:schemeClr val="accent1"/>
                </a:solidFill>
                <a:latin typeface="Times New Roman" panose="02020603050405020304" pitchFamily="18" charset="0"/>
                <a:cs typeface="Times New Roman" panose="02020603050405020304" pitchFamily="18" charset="0"/>
              </a:rPr>
              <a:t>0.38          0.93 </a:t>
            </a:r>
            <a:endParaRPr lang="en-GB" sz="3000" b="1" dirty="0">
              <a:solidFill>
                <a:schemeClr val="accent1"/>
              </a:solidFill>
              <a:latin typeface="Times New Roman" panose="02020603050405020304" pitchFamily="18" charset="0"/>
              <a:cs typeface="Times New Roman" panose="02020603050405020304" pitchFamily="18" charset="0"/>
            </a:endParaRPr>
          </a:p>
        </p:txBody>
      </p:sp>
      <p:sp>
        <p:nvSpPr>
          <p:cNvPr id="23" name="Textfeld 22"/>
          <p:cNvSpPr txBox="1"/>
          <p:nvPr/>
        </p:nvSpPr>
        <p:spPr>
          <a:xfrm>
            <a:off x="5940152" y="3976582"/>
            <a:ext cx="986167" cy="553998"/>
          </a:xfrm>
          <a:prstGeom prst="rect">
            <a:avLst/>
          </a:prstGeom>
          <a:noFill/>
        </p:spPr>
        <p:txBody>
          <a:bodyPr wrap="none" rtlCol="0">
            <a:spAutoFit/>
          </a:bodyPr>
          <a:lstStyle/>
          <a:p>
            <a:r>
              <a:rPr lang="en-GB" sz="3000" b="1" dirty="0" smtClean="0">
                <a:solidFill>
                  <a:schemeClr val="accent2"/>
                </a:solidFill>
                <a:latin typeface="Times New Roman" panose="02020603050405020304" pitchFamily="18" charset="0"/>
                <a:cs typeface="Times New Roman" panose="02020603050405020304" pitchFamily="18" charset="0"/>
              </a:rPr>
              <a:t>-0.96</a:t>
            </a:r>
            <a:endParaRPr lang="en-GB" sz="3000" b="1" dirty="0">
              <a:solidFill>
                <a:schemeClr val="accent2"/>
              </a:solidFill>
              <a:latin typeface="Times New Roman" panose="02020603050405020304" pitchFamily="18" charset="0"/>
              <a:cs typeface="Times New Roman" panose="02020603050405020304" pitchFamily="18" charset="0"/>
            </a:endParaRPr>
          </a:p>
        </p:txBody>
      </p:sp>
      <p:sp>
        <p:nvSpPr>
          <p:cNvPr id="30" name="Textfeld 29"/>
          <p:cNvSpPr txBox="1"/>
          <p:nvPr/>
        </p:nvSpPr>
        <p:spPr>
          <a:xfrm>
            <a:off x="3953998" y="3006824"/>
            <a:ext cx="1281120" cy="369332"/>
          </a:xfrm>
          <a:prstGeom prst="rect">
            <a:avLst/>
          </a:prstGeom>
          <a:noFill/>
        </p:spPr>
        <p:txBody>
          <a:bodyPr wrap="none" rtlCol="0">
            <a:spAutoFit/>
          </a:bodyPr>
          <a:lstStyle/>
          <a:p>
            <a:r>
              <a:rPr lang="en-GB" b="1" dirty="0" smtClean="0">
                <a:solidFill>
                  <a:schemeClr val="accent1"/>
                </a:solidFill>
                <a:latin typeface="Times New Roman" panose="02020603050405020304" pitchFamily="18" charset="0"/>
                <a:cs typeface="Times New Roman" panose="02020603050405020304" pitchFamily="18" charset="0"/>
              </a:rPr>
              <a:t>1.37</a:t>
            </a:r>
            <a:r>
              <a:rPr lang="en-GB" b="1" dirty="0" smtClean="0">
                <a:solidFill>
                  <a:schemeClr val="tx1">
                    <a:lumMod val="50000"/>
                  </a:schemeClr>
                </a:solidFill>
                <a:latin typeface="Times New Roman" panose="02020603050405020304" pitchFamily="18" charset="0"/>
                <a:cs typeface="Times New Roman" panose="02020603050405020304" pitchFamily="18" charset="0"/>
              </a:rPr>
              <a:t>            </a:t>
            </a:r>
            <a:endParaRPr lang="en-GB" b="1" dirty="0">
              <a:solidFill>
                <a:srgbClr val="C00000"/>
              </a:solidFill>
              <a:latin typeface="Times New Roman" panose="02020603050405020304" pitchFamily="18" charset="0"/>
              <a:cs typeface="Times New Roman" panose="02020603050405020304" pitchFamily="18" charset="0"/>
            </a:endParaRPr>
          </a:p>
        </p:txBody>
      </p:sp>
      <p:sp>
        <p:nvSpPr>
          <p:cNvPr id="31" name="Textfeld 30"/>
          <p:cNvSpPr txBox="1"/>
          <p:nvPr/>
        </p:nvSpPr>
        <p:spPr>
          <a:xfrm>
            <a:off x="4101085" y="3002983"/>
            <a:ext cx="1935145" cy="369332"/>
          </a:xfrm>
          <a:prstGeom prst="rect">
            <a:avLst/>
          </a:prstGeom>
          <a:noFill/>
        </p:spPr>
        <p:txBody>
          <a:bodyPr wrap="none" rtlCol="0">
            <a:spAutoFit/>
          </a:bodyPr>
          <a:lstStyle/>
          <a:p>
            <a:r>
              <a:rPr lang="en-GB" b="1" dirty="0" smtClean="0">
                <a:solidFill>
                  <a:schemeClr val="accent1"/>
                </a:solidFill>
                <a:latin typeface="Times New Roman" panose="02020603050405020304" pitchFamily="18" charset="0"/>
                <a:cs typeface="Times New Roman" panose="02020603050405020304" pitchFamily="18" charset="0"/>
              </a:rPr>
              <a:t>       </a:t>
            </a:r>
            <a:r>
              <a:rPr lang="en-GB" b="1" dirty="0" smtClean="0">
                <a:solidFill>
                  <a:schemeClr val="tx1">
                    <a:lumMod val="50000"/>
                  </a:schemeClr>
                </a:solidFill>
                <a:latin typeface="Times New Roman" panose="02020603050405020304" pitchFamily="18" charset="0"/>
                <a:cs typeface="Times New Roman" panose="02020603050405020304" pitchFamily="18" charset="0"/>
              </a:rPr>
              <a:t>              </a:t>
            </a:r>
            <a:r>
              <a:rPr lang="en-GB" b="1" dirty="0" smtClean="0">
                <a:solidFill>
                  <a:srgbClr val="C00000"/>
                </a:solidFill>
                <a:latin typeface="Times New Roman" panose="02020603050405020304" pitchFamily="18" charset="0"/>
                <a:cs typeface="Times New Roman" panose="02020603050405020304" pitchFamily="18" charset="0"/>
              </a:rPr>
              <a:t>-</a:t>
            </a:r>
            <a:r>
              <a:rPr lang="de-DE" b="1" dirty="0" smtClean="0">
                <a:solidFill>
                  <a:srgbClr val="C00000"/>
                </a:solidFill>
                <a:latin typeface="Times New Roman" panose="02020603050405020304" pitchFamily="18" charset="0"/>
                <a:cs typeface="Times New Roman" panose="02020603050405020304" pitchFamily="18" charset="0"/>
              </a:rPr>
              <a:t>3.44</a:t>
            </a:r>
            <a:endParaRPr lang="en-GB" b="1" dirty="0">
              <a:solidFill>
                <a:srgbClr val="C00000"/>
              </a:solidFill>
              <a:latin typeface="Times New Roman" panose="02020603050405020304" pitchFamily="18" charset="0"/>
              <a:cs typeface="Times New Roman" panose="02020603050405020304" pitchFamily="18" charset="0"/>
            </a:endParaRPr>
          </a:p>
        </p:txBody>
      </p:sp>
      <p:sp>
        <p:nvSpPr>
          <p:cNvPr id="2" name="Textfeld 1"/>
          <p:cNvSpPr txBox="1"/>
          <p:nvPr/>
        </p:nvSpPr>
        <p:spPr>
          <a:xfrm>
            <a:off x="6224989" y="4015451"/>
            <a:ext cx="332142" cy="461665"/>
          </a:xfrm>
          <a:prstGeom prst="rect">
            <a:avLst/>
          </a:prstGeom>
          <a:noFill/>
        </p:spPr>
        <p:txBody>
          <a:bodyPr wrap="none" rtlCol="0">
            <a:spAutoFit/>
          </a:bodyPr>
          <a:lstStyle/>
          <a:p>
            <a:r>
              <a:rPr lang="en-GB" sz="2400" dirty="0" smtClean="0"/>
              <a:t>+</a:t>
            </a:r>
            <a:endParaRPr lang="en-GB" sz="2400" dirty="0"/>
          </a:p>
        </p:txBody>
      </p:sp>
      <p:sp>
        <p:nvSpPr>
          <p:cNvPr id="3" name="Textfeld 2"/>
          <p:cNvSpPr txBox="1"/>
          <p:nvPr/>
        </p:nvSpPr>
        <p:spPr>
          <a:xfrm>
            <a:off x="5189490" y="3560966"/>
            <a:ext cx="3051614" cy="369332"/>
          </a:xfrm>
          <a:prstGeom prst="rect">
            <a:avLst/>
          </a:prstGeom>
          <a:noFill/>
        </p:spPr>
        <p:txBody>
          <a:bodyPr wrap="square" rtlCol="0">
            <a:spAutoFit/>
          </a:bodyPr>
          <a:lstStyle/>
          <a:p>
            <a:r>
              <a:rPr lang="de-DE" dirty="0" smtClean="0"/>
              <a:t>Summe der eingehenden Signale</a:t>
            </a:r>
            <a:endParaRPr lang="de-DE" dirty="0"/>
          </a:p>
        </p:txBody>
      </p:sp>
      <p:sp>
        <p:nvSpPr>
          <p:cNvPr id="19" name="Textfeld 18"/>
          <p:cNvSpPr txBox="1"/>
          <p:nvPr/>
        </p:nvSpPr>
        <p:spPr>
          <a:xfrm>
            <a:off x="6080973" y="4068915"/>
            <a:ext cx="723275" cy="369332"/>
          </a:xfrm>
          <a:prstGeom prst="rect">
            <a:avLst/>
          </a:prstGeom>
          <a:noFill/>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 </a:t>
            </a:r>
            <a:r>
              <a:rPr lang="en-GB" b="1" dirty="0" smtClean="0">
                <a:solidFill>
                  <a:srgbClr val="C00000"/>
                </a:solidFill>
                <a:latin typeface="Times New Roman" panose="02020603050405020304" pitchFamily="18" charset="0"/>
                <a:cs typeface="Times New Roman" panose="02020603050405020304" pitchFamily="18" charset="0"/>
              </a:rPr>
              <a:t>-</a:t>
            </a:r>
            <a:r>
              <a:rPr lang="de-DE" b="1" dirty="0" smtClean="0">
                <a:solidFill>
                  <a:srgbClr val="C00000"/>
                </a:solidFill>
                <a:latin typeface="Times New Roman" panose="02020603050405020304" pitchFamily="18" charset="0"/>
                <a:cs typeface="Times New Roman" panose="02020603050405020304" pitchFamily="18" charset="0"/>
              </a:rPr>
              <a:t>2.07</a:t>
            </a:r>
            <a:endParaRPr lang="en-GB" b="1" dirty="0">
              <a:solidFill>
                <a:srgbClr val="C00000"/>
              </a:solidFill>
              <a:latin typeface="Times New Roman" panose="02020603050405020304" pitchFamily="18" charset="0"/>
              <a:cs typeface="Times New Roman" panose="02020603050405020304" pitchFamily="18" charset="0"/>
            </a:endParaRPr>
          </a:p>
        </p:txBody>
      </p:sp>
      <p:pic>
        <p:nvPicPr>
          <p:cNvPr id="16" name="Grafik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1005" y="5301208"/>
            <a:ext cx="865965" cy="600927"/>
          </a:xfrm>
          <a:prstGeom prst="rect">
            <a:avLst/>
          </a:prstGeom>
        </p:spPr>
      </p:pic>
      <p:cxnSp>
        <p:nvCxnSpPr>
          <p:cNvPr id="17" name="Gerade Verbindung mit Pfeil 16"/>
          <p:cNvCxnSpPr/>
          <p:nvPr/>
        </p:nvCxnSpPr>
        <p:spPr>
          <a:xfrm>
            <a:off x="4499992" y="4941168"/>
            <a:ext cx="0" cy="32659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1" name="Grafik 20"/>
          <p:cNvPicPr>
            <a:picLocks noChangeAspect="1"/>
          </p:cNvPicPr>
          <p:nvPr/>
        </p:nvPicPr>
        <p:blipFill>
          <a:blip r:embed="rId3"/>
          <a:stretch>
            <a:fillRect/>
          </a:stretch>
        </p:blipFill>
        <p:spPr>
          <a:xfrm>
            <a:off x="5364088" y="4644079"/>
            <a:ext cx="3452319" cy="1547204"/>
          </a:xfrm>
          <a:prstGeom prst="rect">
            <a:avLst/>
          </a:prstGeom>
          <a:ln>
            <a:solidFill>
              <a:srgbClr val="000000"/>
            </a:solidFill>
          </a:ln>
        </p:spPr>
      </p:pic>
    </p:spTree>
    <p:extLst>
      <p:ext uri="{BB962C8B-B14F-4D97-AF65-F5344CB8AC3E}">
        <p14:creationId xmlns:p14="http://schemas.microsoft.com/office/powerpoint/2010/main" val="2815319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4.81481E-6 L 0.14271 0.15764 " pathEditMode="relative" rAng="0" ptsTypes="AA">
                                      <p:cBhvr>
                                        <p:cTn id="6" dur="2000" fill="hold"/>
                                        <p:tgtEl>
                                          <p:spTgt spid="31"/>
                                        </p:tgtEl>
                                        <p:attrNameLst>
                                          <p:attrName>ppt_x</p:attrName>
                                          <p:attrName>ppt_y</p:attrName>
                                        </p:attrNameLst>
                                      </p:cBhvr>
                                      <p:rCtr x="7135" y="7870"/>
                                    </p:animMotion>
                                  </p:childTnLst>
                                </p:cTn>
                              </p:par>
                              <p:par>
                                <p:cTn id="7" presetID="42" presetClass="path" presetSubtype="0" accel="50000" decel="50000" fill="hold" grpId="0" nodeType="withEffect">
                                  <p:stCondLst>
                                    <p:cond delay="0"/>
                                  </p:stCondLst>
                                  <p:childTnLst>
                                    <p:animMotion origin="layout" path="M -4.68375E-17 1.48148E-6 L 0.17083 0.15671 " pathEditMode="relative" rAng="0" ptsTypes="AA">
                                      <p:cBhvr>
                                        <p:cTn id="8" dur="2000" fill="hold"/>
                                        <p:tgtEl>
                                          <p:spTgt spid="30"/>
                                        </p:tgtEl>
                                        <p:attrNameLst>
                                          <p:attrName>ppt_x</p:attrName>
                                          <p:attrName>ppt_y</p:attrName>
                                        </p:attrNameLst>
                                      </p:cBhvr>
                                      <p:rCtr x="8663" y="7662"/>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30"/>
                                        </p:tgtEl>
                                      </p:cBhvr>
                                    </p:animEffect>
                                    <p:set>
                                      <p:cBhvr>
                                        <p:cTn id="20" dur="1" fill="hold">
                                          <p:stCondLst>
                                            <p:cond delay="499"/>
                                          </p:stCondLst>
                                        </p:cTn>
                                        <p:tgtEl>
                                          <p:spTgt spid="30"/>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31"/>
                                        </p:tgtEl>
                                      </p:cBhvr>
                                    </p:animEffect>
                                    <p:set>
                                      <p:cBhvr>
                                        <p:cTn id="26" dur="1" fill="hold">
                                          <p:stCondLst>
                                            <p:cond delay="499"/>
                                          </p:stCondLst>
                                        </p:cTn>
                                        <p:tgtEl>
                                          <p:spTgt spid="31"/>
                                        </p:tgtEl>
                                        <p:attrNameLst>
                                          <p:attrName>style.visibility</p:attrName>
                                        </p:attrNameLst>
                                      </p:cBhvr>
                                      <p:to>
                                        <p:strVal val="hidden"/>
                                      </p:to>
                                    </p:se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9"/>
                                        </p:tgtEl>
                                      </p:cBhvr>
                                    </p:animEffect>
                                    <p:set>
                                      <p:cBhvr>
                                        <p:cTn id="37" dur="1" fill="hold">
                                          <p:stCondLst>
                                            <p:cond delay="499"/>
                                          </p:stCondLst>
                                        </p:cTn>
                                        <p:tgtEl>
                                          <p:spTgt spid="1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1"/>
                                        </p:tgtEl>
                                        <p:attrNameLst>
                                          <p:attrName>style.visibility</p:attrName>
                                        </p:attrNameLst>
                                      </p:cBhvr>
                                      <p:to>
                                        <p:strVal val="hidden"/>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grpId="1" nodeType="clickEffect">
                                  <p:stCondLst>
                                    <p:cond delay="0"/>
                                  </p:stCondLst>
                                  <p:childTnLst>
                                    <p:animMotion origin="layout" path="M -2.22222E-6 1.11111E-6 L -0.21927 0.00231 " pathEditMode="relative" rAng="0" ptsTypes="AA">
                                      <p:cBhvr>
                                        <p:cTn id="59" dur="2000" fill="hold"/>
                                        <p:tgtEl>
                                          <p:spTgt spid="23"/>
                                        </p:tgtEl>
                                        <p:attrNameLst>
                                          <p:attrName>ppt_x</p:attrName>
                                          <p:attrName>ppt_y</p:attrName>
                                        </p:attrNameLst>
                                      </p:cBhvr>
                                      <p:rCtr x="-10972" y="116"/>
                                    </p:animMotion>
                                  </p:childTnLst>
                                </p:cTn>
                              </p:par>
                            </p:childTnLst>
                          </p:cTn>
                        </p:par>
                      </p:childTnLst>
                    </p:cTn>
                  </p:par>
                  <p:par>
                    <p:cTn id="60" fill="hold">
                      <p:stCondLst>
                        <p:cond delay="indefinite"/>
                      </p:stCondLst>
                      <p:childTnLst>
                        <p:par>
                          <p:cTn id="61" fill="hold">
                            <p:stCondLst>
                              <p:cond delay="0"/>
                            </p:stCondLst>
                            <p:childTnLst>
                              <p:par>
                                <p:cTn id="62" presetID="7" presetClass="emph" presetSubtype="2" fill="hold" nodeType="clickEffect">
                                  <p:stCondLst>
                                    <p:cond delay="0"/>
                                  </p:stCondLst>
                                  <p:childTnLst>
                                    <p:animClr clrSpc="rgb" dir="cw">
                                      <p:cBhvr>
                                        <p:cTn id="63" dur="2000" fill="hold"/>
                                        <p:tgtEl>
                                          <p:spTgt spid="8"/>
                                        </p:tgtEl>
                                        <p:attrNameLst>
                                          <p:attrName>stroke.color</p:attrName>
                                        </p:attrNameLst>
                                      </p:cBhvr>
                                      <p:to>
                                        <a:schemeClr val="accent2"/>
                                      </p:to>
                                    </p:animClr>
                                    <p:set>
                                      <p:cBhvr>
                                        <p:cTn id="64" dur="2000" fill="hold"/>
                                        <p:tgtEl>
                                          <p:spTgt spid="8"/>
                                        </p:tgtEl>
                                        <p:attrNameLst>
                                          <p:attrName>stroke.on</p:attrName>
                                        </p:attrNameLst>
                                      </p:cBhvr>
                                      <p:to>
                                        <p:strVal val="tru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3" grpId="0"/>
      <p:bldP spid="23" grpId="1"/>
      <p:bldP spid="30" grpId="0"/>
      <p:bldP spid="30" grpId="1"/>
      <p:bldP spid="31" grpId="0"/>
      <p:bldP spid="31" grpId="1"/>
      <p:bldP spid="2" grpId="0"/>
      <p:bldP spid="2" grpId="1"/>
      <p:bldP spid="3" grpId="0"/>
      <p:bldP spid="3" grpId="1"/>
      <p:bldP spid="19" grpId="0"/>
      <p:bldP spid="19" grpId="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feld 27"/>
          <p:cNvSpPr txBox="1"/>
          <p:nvPr/>
        </p:nvSpPr>
        <p:spPr>
          <a:xfrm>
            <a:off x="5188869" y="3634651"/>
            <a:ext cx="550151" cy="369332"/>
          </a:xfrm>
          <a:prstGeom prst="rect">
            <a:avLst/>
          </a:prstGeom>
          <a:noFill/>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-3.7</a:t>
            </a:r>
            <a:endParaRPr lang="en-GB"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8" name="Ellipse 7"/>
          <p:cNvSpPr/>
          <p:nvPr/>
        </p:nvSpPr>
        <p:spPr bwMode="auto">
          <a:xfrm>
            <a:off x="3995936" y="4290678"/>
            <a:ext cx="1080120" cy="1135632"/>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0" name="Gerade Verbindung mit Pfeil 9"/>
          <p:cNvCxnSpPr>
            <a:endCxn id="8" idx="7"/>
          </p:cNvCxnSpPr>
          <p:nvPr/>
        </p:nvCxnSpPr>
        <p:spPr>
          <a:xfrm flipH="1">
            <a:off x="4917876" y="3448606"/>
            <a:ext cx="354287" cy="100838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p:cNvCxnSpPr>
            <a:endCxn id="8" idx="1"/>
          </p:cNvCxnSpPr>
          <p:nvPr/>
        </p:nvCxnSpPr>
        <p:spPr>
          <a:xfrm>
            <a:off x="3738998" y="3436657"/>
            <a:ext cx="415118" cy="102033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3275856" y="2636912"/>
            <a:ext cx="2246128" cy="584775"/>
          </a:xfrm>
          <a:prstGeom prst="rect">
            <a:avLst/>
          </a:prstGeom>
          <a:noFill/>
        </p:spPr>
        <p:txBody>
          <a:bodyPr wrap="none" rtlCol="0">
            <a:spAutoFit/>
          </a:bodyPr>
          <a:lstStyle/>
          <a:p>
            <a:r>
              <a:rPr lang="de-DE" sz="3200" b="1" dirty="0" smtClean="0">
                <a:solidFill>
                  <a:srgbClr val="FFC000"/>
                </a:solidFill>
              </a:rPr>
              <a:t>  x</a:t>
            </a:r>
            <a:r>
              <a:rPr lang="de-DE" sz="3200" b="1" baseline="-25000" dirty="0" smtClean="0">
                <a:solidFill>
                  <a:srgbClr val="FFC000"/>
                </a:solidFill>
              </a:rPr>
              <a:t>1</a:t>
            </a:r>
            <a:r>
              <a:rPr lang="en-GB" sz="3000" b="1" dirty="0" smtClean="0">
                <a:solidFill>
                  <a:schemeClr val="accent1"/>
                </a:solidFill>
                <a:latin typeface="Times New Roman" panose="02020603050405020304" pitchFamily="18" charset="0"/>
                <a:cs typeface="Times New Roman" panose="02020603050405020304" pitchFamily="18" charset="0"/>
              </a:rPr>
              <a:t>             </a:t>
            </a:r>
            <a:r>
              <a:rPr lang="de-DE" sz="3200" b="1" dirty="0" smtClean="0">
                <a:solidFill>
                  <a:srgbClr val="FFC000"/>
                </a:solidFill>
              </a:rPr>
              <a:t>x</a:t>
            </a:r>
            <a:r>
              <a:rPr lang="de-DE" sz="3200" b="1" baseline="-25000" dirty="0" smtClean="0">
                <a:solidFill>
                  <a:srgbClr val="FFC000"/>
                </a:solidFill>
              </a:rPr>
              <a:t>2</a:t>
            </a:r>
            <a:endParaRPr lang="en-GB" sz="3000" b="1" dirty="0">
              <a:solidFill>
                <a:schemeClr val="accent1"/>
              </a:solidFill>
              <a:latin typeface="Times New Roman" panose="02020603050405020304" pitchFamily="18" charset="0"/>
              <a:cs typeface="Times New Roman" panose="02020603050405020304" pitchFamily="18" charset="0"/>
            </a:endParaRPr>
          </a:p>
        </p:txBody>
      </p:sp>
      <p:sp>
        <p:nvSpPr>
          <p:cNvPr id="21" name="Textfeld 20"/>
          <p:cNvSpPr txBox="1"/>
          <p:nvPr/>
        </p:nvSpPr>
        <p:spPr>
          <a:xfrm>
            <a:off x="3917513" y="3634651"/>
            <a:ext cx="473206" cy="369332"/>
          </a:xfrm>
          <a:prstGeom prst="rect">
            <a:avLst/>
          </a:prstGeom>
          <a:noFill/>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3.6</a:t>
            </a:r>
            <a:endParaRPr lang="en-GB"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33" name="Textfeld 32"/>
          <p:cNvSpPr txBox="1"/>
          <p:nvPr/>
        </p:nvSpPr>
        <p:spPr>
          <a:xfrm>
            <a:off x="5188869" y="3627142"/>
            <a:ext cx="550151" cy="369332"/>
          </a:xfrm>
          <a:prstGeom prst="rect">
            <a:avLst/>
          </a:prstGeom>
          <a:noFill/>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a:t>
            </a:r>
            <a:r>
              <a:rPr lang="en-GB" b="1" dirty="0">
                <a:solidFill>
                  <a:schemeClr val="tx1">
                    <a:lumMod val="50000"/>
                  </a:schemeClr>
                </a:solidFill>
                <a:latin typeface="Times New Roman" panose="02020603050405020304" pitchFamily="18" charset="0"/>
                <a:cs typeface="Times New Roman" panose="02020603050405020304" pitchFamily="18" charset="0"/>
              </a:rPr>
              <a:t>3.7</a:t>
            </a:r>
          </a:p>
        </p:txBody>
      </p:sp>
      <p:sp>
        <p:nvSpPr>
          <p:cNvPr id="2" name="Rechteck 1"/>
          <p:cNvSpPr/>
          <p:nvPr/>
        </p:nvSpPr>
        <p:spPr>
          <a:xfrm>
            <a:off x="395536" y="1340768"/>
            <a:ext cx="4607352" cy="646331"/>
          </a:xfrm>
          <a:prstGeom prst="rect">
            <a:avLst/>
          </a:prstGeom>
        </p:spPr>
        <p:txBody>
          <a:bodyPr wrap="none">
            <a:spAutoFit/>
          </a:bodyPr>
          <a:lstStyle/>
          <a:p>
            <a:r>
              <a:rPr lang="en-GB" b="1" dirty="0" err="1" smtClean="0"/>
              <a:t>Darstellung</a:t>
            </a:r>
            <a:r>
              <a:rPr lang="en-GB" b="1" dirty="0" smtClean="0"/>
              <a:t> der </a:t>
            </a:r>
            <a:r>
              <a:rPr lang="en-GB" b="1" dirty="0" err="1" smtClean="0"/>
              <a:t>Funktion</a:t>
            </a:r>
            <a:r>
              <a:rPr lang="en-GB" b="1" dirty="0" smtClean="0"/>
              <a:t>  </a:t>
            </a:r>
            <a:r>
              <a:rPr lang="en-GB" b="1" dirty="0" err="1" smtClean="0"/>
              <a:t>als</a:t>
            </a:r>
            <a:r>
              <a:rPr lang="en-GB" b="1" dirty="0" smtClean="0"/>
              <a:t> </a:t>
            </a:r>
            <a:r>
              <a:rPr lang="en-GB" b="1" dirty="0" err="1" smtClean="0"/>
              <a:t>künstliches</a:t>
            </a:r>
            <a:r>
              <a:rPr lang="en-GB" b="1" dirty="0" smtClean="0"/>
              <a:t> Neuron</a:t>
            </a:r>
            <a:endParaRPr lang="en-GB" b="1" dirty="0"/>
          </a:p>
          <a:p>
            <a:endParaRPr lang="en-GB" b="1" dirty="0">
              <a:solidFill>
                <a:schemeClr val="accent1">
                  <a:lumMod val="75000"/>
                </a:schemeClr>
              </a:solidFill>
            </a:endParaRPr>
          </a:p>
        </p:txBody>
      </p:sp>
      <p:sp>
        <p:nvSpPr>
          <p:cNvPr id="11" name="Textfeld 10"/>
          <p:cNvSpPr txBox="1"/>
          <p:nvPr/>
        </p:nvSpPr>
        <p:spPr>
          <a:xfrm>
            <a:off x="755576" y="2775174"/>
            <a:ext cx="3051614" cy="369332"/>
          </a:xfrm>
          <a:prstGeom prst="rect">
            <a:avLst/>
          </a:prstGeom>
          <a:noFill/>
        </p:spPr>
        <p:txBody>
          <a:bodyPr wrap="square" rtlCol="0">
            <a:spAutoFit/>
          </a:bodyPr>
          <a:lstStyle/>
          <a:p>
            <a:r>
              <a:rPr lang="de-DE" dirty="0" smtClean="0"/>
              <a:t>Eingehenden Signale</a:t>
            </a:r>
            <a:endParaRPr lang="de-DE" dirty="0"/>
          </a:p>
        </p:txBody>
      </p:sp>
      <p:sp>
        <p:nvSpPr>
          <p:cNvPr id="13" name="Textfeld 12"/>
          <p:cNvSpPr txBox="1"/>
          <p:nvPr/>
        </p:nvSpPr>
        <p:spPr>
          <a:xfrm>
            <a:off x="755576" y="3449176"/>
            <a:ext cx="3051614" cy="646331"/>
          </a:xfrm>
          <a:prstGeom prst="rect">
            <a:avLst/>
          </a:prstGeom>
          <a:noFill/>
        </p:spPr>
        <p:txBody>
          <a:bodyPr wrap="square" rtlCol="0">
            <a:spAutoFit/>
          </a:bodyPr>
          <a:lstStyle/>
          <a:p>
            <a:r>
              <a:rPr lang="de-DE" dirty="0" smtClean="0"/>
              <a:t>Gewichtung  der Signale </a:t>
            </a:r>
            <a:br>
              <a:rPr lang="de-DE" dirty="0" smtClean="0"/>
            </a:br>
            <a:r>
              <a:rPr lang="de-DE" dirty="0" smtClean="0"/>
              <a:t>durch Kantengewichte </a:t>
            </a:r>
            <a:endParaRPr lang="de-DE" dirty="0"/>
          </a:p>
        </p:txBody>
      </p:sp>
      <p:sp>
        <p:nvSpPr>
          <p:cNvPr id="14" name="Textfeld 13"/>
          <p:cNvSpPr txBox="1"/>
          <p:nvPr/>
        </p:nvSpPr>
        <p:spPr>
          <a:xfrm>
            <a:off x="748214" y="4510861"/>
            <a:ext cx="3103705" cy="646331"/>
          </a:xfrm>
          <a:prstGeom prst="rect">
            <a:avLst/>
          </a:prstGeom>
          <a:noFill/>
        </p:spPr>
        <p:txBody>
          <a:bodyPr wrap="square" rtlCol="0">
            <a:spAutoFit/>
          </a:bodyPr>
          <a:lstStyle/>
          <a:p>
            <a:r>
              <a:rPr lang="de-DE" dirty="0" smtClean="0"/>
              <a:t>Verarbeitung der gewichteten</a:t>
            </a:r>
          </a:p>
          <a:p>
            <a:r>
              <a:rPr lang="de-DE" dirty="0" smtClean="0"/>
              <a:t>Signale durch Aktivierungsfunktion</a:t>
            </a:r>
            <a:endParaRPr lang="de-DE" dirty="0"/>
          </a:p>
        </p:txBody>
      </p:sp>
      <p:sp>
        <p:nvSpPr>
          <p:cNvPr id="15" name="Textfeld 14"/>
          <p:cNvSpPr txBox="1"/>
          <p:nvPr/>
        </p:nvSpPr>
        <p:spPr>
          <a:xfrm>
            <a:off x="737121" y="5426310"/>
            <a:ext cx="3103705" cy="646331"/>
          </a:xfrm>
          <a:prstGeom prst="rect">
            <a:avLst/>
          </a:prstGeom>
          <a:noFill/>
        </p:spPr>
        <p:txBody>
          <a:bodyPr wrap="square" rtlCol="0">
            <a:spAutoFit/>
          </a:bodyPr>
          <a:lstStyle/>
          <a:p>
            <a:r>
              <a:rPr lang="de-DE" dirty="0" smtClean="0"/>
              <a:t>Ausgabe eines Wertes als Aktivierungswert des Neurons</a:t>
            </a:r>
            <a:endParaRPr lang="de-DE" dirty="0"/>
          </a:p>
        </p:txBody>
      </p:sp>
      <p:cxnSp>
        <p:nvCxnSpPr>
          <p:cNvPr id="16" name="Gerade Verbindung mit Pfeil 15"/>
          <p:cNvCxnSpPr/>
          <p:nvPr/>
        </p:nvCxnSpPr>
        <p:spPr>
          <a:xfrm>
            <a:off x="4525200" y="5589240"/>
            <a:ext cx="0" cy="326595"/>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feld 16"/>
          <p:cNvSpPr txBox="1"/>
          <p:nvPr/>
        </p:nvSpPr>
        <p:spPr>
          <a:xfrm>
            <a:off x="3563888" y="6050905"/>
            <a:ext cx="4680520" cy="369332"/>
          </a:xfrm>
          <a:prstGeom prst="rect">
            <a:avLst/>
          </a:prstGeom>
          <a:noFill/>
        </p:spPr>
        <p:txBody>
          <a:bodyPr wrap="square" rtlCol="0">
            <a:spAutoFit/>
          </a:bodyPr>
          <a:lstStyle/>
          <a:p>
            <a:r>
              <a:rPr lang="de-DE" dirty="0">
                <a:solidFill>
                  <a:srgbClr val="0070C0"/>
                </a:solidFill>
              </a:rPr>
              <a:t>A</a:t>
            </a:r>
            <a:r>
              <a:rPr lang="de-DE" dirty="0" smtClean="0">
                <a:solidFill>
                  <a:srgbClr val="0070C0"/>
                </a:solidFill>
              </a:rPr>
              <a:t>ktiviert</a:t>
            </a:r>
            <a:r>
              <a:rPr lang="de-DE" dirty="0" smtClean="0"/>
              <a:t>, wenn zwischen 0 </a:t>
            </a:r>
            <a:r>
              <a:rPr lang="de-DE" dirty="0" err="1" smtClean="0"/>
              <a:t>un</a:t>
            </a:r>
            <a:r>
              <a:rPr lang="de-DE" dirty="0" smtClean="0"/>
              <a:t> 1</a:t>
            </a:r>
            <a:endParaRPr lang="de-DE" dirty="0"/>
          </a:p>
        </p:txBody>
      </p:sp>
      <p:sp>
        <p:nvSpPr>
          <p:cNvPr id="18" name="Textfeld 17"/>
          <p:cNvSpPr txBox="1"/>
          <p:nvPr/>
        </p:nvSpPr>
        <p:spPr>
          <a:xfrm>
            <a:off x="3563888" y="6341246"/>
            <a:ext cx="4896544" cy="369332"/>
          </a:xfrm>
          <a:prstGeom prst="rect">
            <a:avLst/>
          </a:prstGeom>
          <a:noFill/>
        </p:spPr>
        <p:txBody>
          <a:bodyPr wrap="square" rtlCol="0">
            <a:spAutoFit/>
          </a:bodyPr>
          <a:lstStyle/>
          <a:p>
            <a:r>
              <a:rPr lang="de-DE" dirty="0" smtClean="0">
                <a:solidFill>
                  <a:srgbClr val="C00000"/>
                </a:solidFill>
              </a:rPr>
              <a:t>Nicht aktiviert</a:t>
            </a:r>
            <a:r>
              <a:rPr lang="de-DE" dirty="0" smtClean="0"/>
              <a:t>, wenn zwischen -1 </a:t>
            </a:r>
            <a:r>
              <a:rPr lang="de-DE" dirty="0" err="1" smtClean="0"/>
              <a:t>un</a:t>
            </a:r>
            <a:r>
              <a:rPr lang="de-DE" dirty="0" smtClean="0"/>
              <a:t> 0</a:t>
            </a:r>
            <a:endParaRPr lang="de-DE" dirty="0"/>
          </a:p>
        </p:txBody>
      </p:sp>
      <p:cxnSp>
        <p:nvCxnSpPr>
          <p:cNvPr id="4" name="Gerader Verbinder 3"/>
          <p:cNvCxnSpPr/>
          <p:nvPr/>
        </p:nvCxnSpPr>
        <p:spPr>
          <a:xfrm>
            <a:off x="6372200" y="2775174"/>
            <a:ext cx="0" cy="3140661"/>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hteck 11"/>
          <p:cNvSpPr/>
          <p:nvPr/>
        </p:nvSpPr>
        <p:spPr>
          <a:xfrm>
            <a:off x="6753936" y="2827169"/>
            <a:ext cx="2214068" cy="2308324"/>
          </a:xfrm>
          <a:prstGeom prst="rect">
            <a:avLst/>
          </a:prstGeom>
        </p:spPr>
        <p:txBody>
          <a:bodyPr wrap="none">
            <a:spAutoFit/>
          </a:bodyPr>
          <a:lstStyle/>
          <a:p>
            <a:r>
              <a:rPr lang="en-GB" b="1" dirty="0" smtClean="0">
                <a:solidFill>
                  <a:schemeClr val="accent1">
                    <a:lumMod val="75000"/>
                  </a:schemeClr>
                </a:solidFill>
              </a:rPr>
              <a:t>        </a:t>
            </a:r>
            <a:r>
              <a:rPr lang="de-DE" b="1" dirty="0" smtClean="0">
                <a:solidFill>
                  <a:srgbClr val="FFC000"/>
                </a:solidFill>
              </a:rPr>
              <a:t>x</a:t>
            </a:r>
            <a:r>
              <a:rPr lang="de-DE" b="1" baseline="-25000" dirty="0" smtClean="0">
                <a:solidFill>
                  <a:srgbClr val="FFC000"/>
                </a:solidFill>
              </a:rPr>
              <a:t>1</a:t>
            </a:r>
            <a:r>
              <a:rPr lang="de-DE" b="1" dirty="0" smtClean="0">
                <a:solidFill>
                  <a:srgbClr val="FFC000"/>
                </a:solidFill>
              </a:rPr>
              <a:t> </a:t>
            </a:r>
            <a:r>
              <a:rPr lang="en-GB" b="1" dirty="0" smtClean="0">
                <a:solidFill>
                  <a:schemeClr val="accent1">
                    <a:lumMod val="75000"/>
                  </a:schemeClr>
                </a:solidFill>
              </a:rPr>
              <a:t> 	       </a:t>
            </a:r>
            <a:r>
              <a:rPr lang="de-DE" b="1" dirty="0" smtClean="0">
                <a:solidFill>
                  <a:srgbClr val="FFC000"/>
                </a:solidFill>
              </a:rPr>
              <a:t>x</a:t>
            </a:r>
            <a:r>
              <a:rPr lang="de-DE" b="1" baseline="-25000" dirty="0" smtClean="0">
                <a:solidFill>
                  <a:srgbClr val="FFC000"/>
                </a:solidFill>
              </a:rPr>
              <a:t>2</a:t>
            </a:r>
            <a:endParaRPr lang="en-GB" b="1" dirty="0">
              <a:solidFill>
                <a:schemeClr val="accent1">
                  <a:lumMod val="75000"/>
                </a:schemeClr>
              </a:solidFill>
            </a:endParaRPr>
          </a:p>
          <a:p>
            <a:endParaRPr lang="en-GB" b="1" dirty="0" smtClean="0">
              <a:solidFill>
                <a:schemeClr val="accent1">
                  <a:lumMod val="75000"/>
                </a:schemeClr>
              </a:solidFill>
            </a:endParaRPr>
          </a:p>
          <a:p>
            <a:endParaRPr lang="en-GB" b="1" dirty="0">
              <a:solidFill>
                <a:schemeClr val="accent1">
                  <a:lumMod val="75000"/>
                </a:schemeClr>
              </a:solidFill>
            </a:endParaRPr>
          </a:p>
          <a:p>
            <a:r>
              <a:rPr lang="en-GB" b="1" dirty="0" smtClean="0">
                <a:solidFill>
                  <a:schemeClr val="accent1">
                    <a:lumMod val="75000"/>
                  </a:schemeClr>
                </a:solidFill>
              </a:rPr>
              <a:t>    3,6 </a:t>
            </a:r>
            <a:r>
              <a:rPr lang="en-GB" b="1" dirty="0">
                <a:solidFill>
                  <a:schemeClr val="accent1">
                    <a:lumMod val="75000"/>
                  </a:schemeClr>
                </a:solidFill>
              </a:rPr>
              <a:t>* </a:t>
            </a:r>
            <a:r>
              <a:rPr lang="de-DE" b="1" dirty="0">
                <a:solidFill>
                  <a:srgbClr val="FFC000"/>
                </a:solidFill>
              </a:rPr>
              <a:t>x</a:t>
            </a:r>
            <a:r>
              <a:rPr lang="de-DE" b="1" baseline="-25000" dirty="0">
                <a:solidFill>
                  <a:srgbClr val="FFC000"/>
                </a:solidFill>
              </a:rPr>
              <a:t>1</a:t>
            </a:r>
            <a:r>
              <a:rPr lang="de-DE" b="1" dirty="0">
                <a:solidFill>
                  <a:srgbClr val="FFC000"/>
                </a:solidFill>
              </a:rPr>
              <a:t> </a:t>
            </a:r>
            <a:r>
              <a:rPr lang="de-DE" b="1" dirty="0" smtClean="0">
                <a:solidFill>
                  <a:srgbClr val="FFC000"/>
                </a:solidFill>
              </a:rPr>
              <a:t>	    </a:t>
            </a:r>
            <a:r>
              <a:rPr lang="de-DE" b="1" dirty="0" smtClean="0">
                <a:solidFill>
                  <a:schemeClr val="accent1">
                    <a:lumMod val="75000"/>
                  </a:schemeClr>
                </a:solidFill>
              </a:rPr>
              <a:t>–</a:t>
            </a:r>
            <a:r>
              <a:rPr lang="en-GB" b="1" dirty="0" smtClean="0">
                <a:solidFill>
                  <a:schemeClr val="accent1">
                    <a:lumMod val="75000"/>
                  </a:schemeClr>
                </a:solidFill>
              </a:rPr>
              <a:t> </a:t>
            </a:r>
            <a:r>
              <a:rPr lang="en-GB" b="1" dirty="0">
                <a:solidFill>
                  <a:schemeClr val="accent1">
                    <a:lumMod val="75000"/>
                  </a:schemeClr>
                </a:solidFill>
              </a:rPr>
              <a:t>3,7 * </a:t>
            </a:r>
            <a:r>
              <a:rPr lang="de-DE" b="1" dirty="0" smtClean="0">
                <a:solidFill>
                  <a:srgbClr val="FFC000"/>
                </a:solidFill>
              </a:rPr>
              <a:t>x</a:t>
            </a:r>
            <a:r>
              <a:rPr lang="de-DE" b="1" baseline="-25000" dirty="0" smtClean="0">
                <a:solidFill>
                  <a:srgbClr val="FFC000"/>
                </a:solidFill>
              </a:rPr>
              <a:t>2</a:t>
            </a:r>
            <a:endParaRPr lang="en-GB" b="1" dirty="0">
              <a:solidFill>
                <a:schemeClr val="accent1">
                  <a:lumMod val="75000"/>
                </a:schemeClr>
              </a:solidFill>
            </a:endParaRPr>
          </a:p>
          <a:p>
            <a:endParaRPr lang="en-GB" b="1" dirty="0" smtClean="0">
              <a:solidFill>
                <a:schemeClr val="accent1">
                  <a:lumMod val="75000"/>
                </a:schemeClr>
              </a:solidFill>
            </a:endParaRPr>
          </a:p>
          <a:p>
            <a:r>
              <a:rPr lang="en-GB" b="1" dirty="0">
                <a:solidFill>
                  <a:schemeClr val="accent1">
                    <a:lumMod val="75000"/>
                  </a:schemeClr>
                </a:solidFill>
              </a:rPr>
              <a:t> </a:t>
            </a:r>
            <a:r>
              <a:rPr lang="en-GB" b="1" dirty="0" smtClean="0">
                <a:solidFill>
                  <a:schemeClr val="accent1">
                    <a:lumMod val="75000"/>
                  </a:schemeClr>
                </a:solidFill>
              </a:rPr>
              <a:t>   3,6 </a:t>
            </a:r>
            <a:r>
              <a:rPr lang="en-GB" b="1" dirty="0">
                <a:solidFill>
                  <a:schemeClr val="accent1">
                    <a:lumMod val="75000"/>
                  </a:schemeClr>
                </a:solidFill>
              </a:rPr>
              <a:t>* </a:t>
            </a:r>
            <a:r>
              <a:rPr lang="de-DE" b="1" dirty="0" smtClean="0">
                <a:solidFill>
                  <a:srgbClr val="FFC000"/>
                </a:solidFill>
              </a:rPr>
              <a:t>x</a:t>
            </a:r>
            <a:r>
              <a:rPr lang="de-DE" b="1" baseline="-25000" dirty="0" smtClean="0">
                <a:solidFill>
                  <a:srgbClr val="FFC000"/>
                </a:solidFill>
              </a:rPr>
              <a:t>1 </a:t>
            </a:r>
            <a:r>
              <a:rPr lang="de-DE" b="1" dirty="0" smtClean="0">
                <a:solidFill>
                  <a:srgbClr val="FFC000"/>
                </a:solidFill>
              </a:rPr>
              <a:t> </a:t>
            </a:r>
            <a:r>
              <a:rPr lang="de-DE" b="1" dirty="0" smtClean="0">
                <a:solidFill>
                  <a:schemeClr val="accent1">
                    <a:lumMod val="75000"/>
                  </a:schemeClr>
                </a:solidFill>
              </a:rPr>
              <a:t>+ (– </a:t>
            </a:r>
            <a:r>
              <a:rPr lang="en-GB" b="1" dirty="0" smtClean="0">
                <a:solidFill>
                  <a:schemeClr val="accent1">
                    <a:lumMod val="75000"/>
                  </a:schemeClr>
                </a:solidFill>
              </a:rPr>
              <a:t>3,7 * </a:t>
            </a:r>
            <a:r>
              <a:rPr lang="de-DE" b="1" dirty="0" smtClean="0">
                <a:solidFill>
                  <a:srgbClr val="FFC000"/>
                </a:solidFill>
              </a:rPr>
              <a:t>x</a:t>
            </a:r>
            <a:r>
              <a:rPr lang="de-DE" b="1" baseline="-25000" dirty="0" smtClean="0">
                <a:solidFill>
                  <a:srgbClr val="FFC000"/>
                </a:solidFill>
              </a:rPr>
              <a:t>2</a:t>
            </a:r>
            <a:r>
              <a:rPr lang="en-GB" b="1" dirty="0" smtClean="0">
                <a:solidFill>
                  <a:schemeClr val="accent1">
                    <a:lumMod val="75000"/>
                  </a:schemeClr>
                </a:solidFill>
              </a:rPr>
              <a:t>)</a:t>
            </a:r>
          </a:p>
          <a:p>
            <a:endParaRPr lang="en-GB" b="1" dirty="0" smtClean="0">
              <a:solidFill>
                <a:schemeClr val="accent1">
                  <a:lumMod val="75000"/>
                </a:schemeClr>
              </a:solidFill>
            </a:endParaRPr>
          </a:p>
          <a:p>
            <a:r>
              <a:rPr lang="en-GB" b="1" dirty="0" err="1" smtClean="0">
                <a:solidFill>
                  <a:schemeClr val="accent1">
                    <a:lumMod val="75000"/>
                  </a:schemeClr>
                </a:solidFill>
              </a:rPr>
              <a:t>tanh</a:t>
            </a:r>
            <a:r>
              <a:rPr lang="en-GB" b="1" dirty="0">
                <a:solidFill>
                  <a:schemeClr val="accent1">
                    <a:lumMod val="75000"/>
                  </a:schemeClr>
                </a:solidFill>
              </a:rPr>
              <a:t>( 3,6 * </a:t>
            </a:r>
            <a:r>
              <a:rPr lang="de-DE" b="1" dirty="0">
                <a:solidFill>
                  <a:srgbClr val="FFC000"/>
                </a:solidFill>
              </a:rPr>
              <a:t>x</a:t>
            </a:r>
            <a:r>
              <a:rPr lang="de-DE" b="1" baseline="-25000" dirty="0">
                <a:solidFill>
                  <a:srgbClr val="FFC000"/>
                </a:solidFill>
              </a:rPr>
              <a:t>1</a:t>
            </a:r>
            <a:r>
              <a:rPr lang="de-DE" b="1" dirty="0">
                <a:solidFill>
                  <a:srgbClr val="FFC000"/>
                </a:solidFill>
              </a:rPr>
              <a:t> </a:t>
            </a:r>
            <a:r>
              <a:rPr lang="de-DE" b="1" dirty="0">
                <a:solidFill>
                  <a:schemeClr val="accent1">
                    <a:lumMod val="75000"/>
                  </a:schemeClr>
                </a:solidFill>
              </a:rPr>
              <a:t>–</a:t>
            </a:r>
            <a:r>
              <a:rPr lang="en-GB" b="1" dirty="0">
                <a:solidFill>
                  <a:schemeClr val="accent1">
                    <a:lumMod val="75000"/>
                  </a:schemeClr>
                </a:solidFill>
              </a:rPr>
              <a:t> 3,7 * </a:t>
            </a:r>
            <a:r>
              <a:rPr lang="de-DE" b="1" dirty="0">
                <a:solidFill>
                  <a:srgbClr val="FFC000"/>
                </a:solidFill>
              </a:rPr>
              <a:t>x</a:t>
            </a:r>
            <a:r>
              <a:rPr lang="de-DE" b="1" baseline="-25000" dirty="0">
                <a:solidFill>
                  <a:srgbClr val="FFC000"/>
                </a:solidFill>
              </a:rPr>
              <a:t>2</a:t>
            </a:r>
            <a:r>
              <a:rPr lang="en-GB" b="1" dirty="0">
                <a:solidFill>
                  <a:schemeClr val="accent1">
                    <a:lumMod val="75000"/>
                  </a:schemeClr>
                </a:solidFill>
              </a:rPr>
              <a:t>)</a:t>
            </a:r>
          </a:p>
        </p:txBody>
      </p:sp>
    </p:spTree>
    <p:extLst>
      <p:ext uri="{BB962C8B-B14F-4D97-AF65-F5344CB8AC3E}">
        <p14:creationId xmlns:p14="http://schemas.microsoft.com/office/powerpoint/2010/main" val="4062510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7" grpId="0"/>
      <p:bldP spid="1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3429000"/>
            <a:ext cx="8243887" cy="1044000"/>
          </a:xfrm>
        </p:spPr>
        <p:txBody>
          <a:bodyPr/>
          <a:lstStyle/>
          <a:p>
            <a:pPr algn="ctr"/>
            <a:r>
              <a:rPr lang="en-GB" dirty="0" smtClean="0"/>
              <a:t>PAUSE</a:t>
            </a:r>
            <a:endParaRPr lang="en-GB"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113</a:t>
            </a:fld>
            <a:endParaRPr lang="de-DE" sz="1800"/>
          </a:p>
        </p:txBody>
      </p:sp>
    </p:spTree>
    <p:extLst>
      <p:ext uri="{BB962C8B-B14F-4D97-AF65-F5344CB8AC3E}">
        <p14:creationId xmlns:p14="http://schemas.microsoft.com/office/powerpoint/2010/main" val="333886263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17"/>
          <p:cNvSpPr/>
          <p:nvPr/>
        </p:nvSpPr>
        <p:spPr bwMode="auto">
          <a:xfrm>
            <a:off x="107504" y="4674581"/>
            <a:ext cx="8784976" cy="86409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smtClean="0">
                <a:solidFill>
                  <a:srgbClr val="000000"/>
                </a:solidFill>
              </a:rPr>
              <a:t>Output Layer</a:t>
            </a:r>
            <a:endParaRPr lang="de-DE" b="1" dirty="0">
              <a:solidFill>
                <a:srgbClr val="000000"/>
              </a:solidFill>
            </a:endParaRPr>
          </a:p>
        </p:txBody>
      </p:sp>
      <p:sp>
        <p:nvSpPr>
          <p:cNvPr id="19" name="Rechteck 18"/>
          <p:cNvSpPr/>
          <p:nvPr/>
        </p:nvSpPr>
        <p:spPr bwMode="auto">
          <a:xfrm>
            <a:off x="107504" y="3513046"/>
            <a:ext cx="8784976" cy="79208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smtClean="0">
                <a:solidFill>
                  <a:srgbClr val="000000"/>
                </a:solidFill>
              </a:rPr>
              <a:t>Hidden Layer</a:t>
            </a:r>
            <a:endParaRPr lang="de-DE" b="1" dirty="0">
              <a:solidFill>
                <a:srgbClr val="000000"/>
              </a:solidFill>
            </a:endParaRPr>
          </a:p>
        </p:txBody>
      </p:sp>
      <p:sp>
        <p:nvSpPr>
          <p:cNvPr id="20" name="Rechteck 19"/>
          <p:cNvSpPr/>
          <p:nvPr/>
        </p:nvSpPr>
        <p:spPr bwMode="auto">
          <a:xfrm>
            <a:off x="107504" y="2204864"/>
            <a:ext cx="8784976" cy="834018"/>
          </a:xfrm>
          <a:prstGeom prst="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smtClean="0">
                <a:solidFill>
                  <a:srgbClr val="000000"/>
                </a:solidFill>
              </a:rPr>
              <a:t>Input Layer</a:t>
            </a:r>
          </a:p>
        </p:txBody>
      </p:sp>
      <p:sp>
        <p:nvSpPr>
          <p:cNvPr id="5" name="Foliennummernplatzhalter 4"/>
          <p:cNvSpPr>
            <a:spLocks noGrp="1"/>
          </p:cNvSpPr>
          <p:nvPr>
            <p:ph type="sldNum" sz="quarter" idx="11"/>
          </p:nvPr>
        </p:nvSpPr>
        <p:spPr/>
        <p:txBody>
          <a:bodyPr/>
          <a:lstStyle/>
          <a:p>
            <a:pPr>
              <a:defRPr/>
            </a:pPr>
            <a:fld id="{C0BC624C-2554-4659-A1D8-66347873820C}" type="slidenum">
              <a:rPr lang="de-DE" smtClean="0"/>
              <a:t>114</a:t>
            </a:fld>
            <a:endParaRPr lang="de-DE" sz="1800"/>
          </a:p>
        </p:txBody>
      </p:sp>
      <p:sp>
        <p:nvSpPr>
          <p:cNvPr id="6" name="Ellipse 5"/>
          <p:cNvSpPr/>
          <p:nvPr/>
        </p:nvSpPr>
        <p:spPr bwMode="auto">
          <a:xfrm>
            <a:off x="3592632" y="227687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solidFill>
                <a:latin typeface="Times New Roman" panose="02020603050405020304" pitchFamily="18" charset="0"/>
                <a:cs typeface="Times New Roman" panose="02020603050405020304" pitchFamily="18" charset="0"/>
              </a:rPr>
              <a:t>I1</a:t>
            </a:r>
          </a:p>
        </p:txBody>
      </p:sp>
      <p:sp>
        <p:nvSpPr>
          <p:cNvPr id="7" name="Ellipse 6"/>
          <p:cNvSpPr/>
          <p:nvPr/>
        </p:nvSpPr>
        <p:spPr bwMode="auto">
          <a:xfrm>
            <a:off x="4600744" y="227687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solidFill>
                <a:latin typeface="Times New Roman" panose="02020603050405020304" pitchFamily="18" charset="0"/>
                <a:cs typeface="Times New Roman" panose="02020603050405020304" pitchFamily="18" charset="0"/>
              </a:rPr>
              <a:t>I2</a:t>
            </a:r>
          </a:p>
        </p:txBody>
      </p:sp>
      <p:sp>
        <p:nvSpPr>
          <p:cNvPr id="8" name="Ellipse 7"/>
          <p:cNvSpPr/>
          <p:nvPr/>
        </p:nvSpPr>
        <p:spPr bwMode="auto">
          <a:xfrm>
            <a:off x="4096688" y="3573016"/>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solidFill>
                <a:latin typeface="Times New Roman" panose="02020603050405020304" pitchFamily="18" charset="0"/>
                <a:cs typeface="Times New Roman" panose="02020603050405020304" pitchFamily="18" charset="0"/>
              </a:rPr>
              <a:t>H1</a:t>
            </a:r>
          </a:p>
        </p:txBody>
      </p:sp>
      <p:cxnSp>
        <p:nvCxnSpPr>
          <p:cNvPr id="9" name="Gerade Verbindung mit Pfeil 8"/>
          <p:cNvCxnSpPr>
            <a:stCxn id="6" idx="4"/>
            <a:endCxn id="8" idx="1"/>
          </p:cNvCxnSpPr>
          <p:nvPr/>
        </p:nvCxnSpPr>
        <p:spPr>
          <a:xfrm>
            <a:off x="3952672" y="299695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4711315" y="299695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4067944" y="4725144"/>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solidFill>
                <a:latin typeface="Times New Roman" panose="02020603050405020304" pitchFamily="18" charset="0"/>
                <a:cs typeface="Times New Roman" panose="02020603050405020304" pitchFamily="18" charset="0"/>
              </a:rPr>
              <a:t>O1</a:t>
            </a:r>
          </a:p>
        </p:txBody>
      </p:sp>
      <p:cxnSp>
        <p:nvCxnSpPr>
          <p:cNvPr id="12" name="Gerade Verbindung mit Pfeil 11"/>
          <p:cNvCxnSpPr>
            <a:stCxn id="8" idx="4"/>
            <a:endCxn id="11" idx="0"/>
          </p:cNvCxnSpPr>
          <p:nvPr/>
        </p:nvCxnSpPr>
        <p:spPr>
          <a:xfrm>
            <a:off x="4456728" y="4293096"/>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a:off x="4456728" y="5622685"/>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a:off x="3952672" y="1844824"/>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a:off x="4960784" y="1844824"/>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3401709" y="1484784"/>
            <a:ext cx="2178802" cy="400110"/>
          </a:xfrm>
          <a:prstGeom prst="rect">
            <a:avLst/>
          </a:prstGeom>
          <a:noFill/>
        </p:spPr>
        <p:txBody>
          <a:bodyPr wrap="none" rtlCol="0">
            <a:spAutoFit/>
          </a:bodyPr>
          <a:lstStyle/>
          <a:p>
            <a:r>
              <a:rPr lang="en-GB" sz="2000" b="1" dirty="0" err="1" smtClean="0">
                <a:latin typeface="Times New Roman" panose="02020603050405020304" pitchFamily="18" charset="0"/>
                <a:cs typeface="Times New Roman" panose="02020603050405020304" pitchFamily="18" charset="0"/>
              </a:rPr>
              <a:t>Breite</a:t>
            </a:r>
            <a:r>
              <a:rPr lang="en-GB" sz="2000" b="1" dirty="0">
                <a:latin typeface="Times New Roman" panose="02020603050405020304" pitchFamily="18" charset="0"/>
                <a:cs typeface="Times New Roman" panose="02020603050405020304" pitchFamily="18" charset="0"/>
              </a:rPr>
              <a:t>        </a:t>
            </a:r>
            <a:r>
              <a:rPr lang="en-GB" sz="2000" b="1" dirty="0" smtClean="0">
                <a:latin typeface="Times New Roman" panose="02020603050405020304" pitchFamily="18" charset="0"/>
                <a:cs typeface="Times New Roman" panose="02020603050405020304" pitchFamily="18" charset="0"/>
              </a:rPr>
              <a:t> </a:t>
            </a:r>
            <a:r>
              <a:rPr lang="en-GB" sz="2000" b="1" dirty="0" err="1">
                <a:latin typeface="Times New Roman" panose="02020603050405020304" pitchFamily="18" charset="0"/>
                <a:cs typeface="Times New Roman" panose="02020603050405020304" pitchFamily="18" charset="0"/>
              </a:rPr>
              <a:t>Länge</a:t>
            </a:r>
            <a:r>
              <a:rPr lang="en-GB" sz="2000" b="1" dirty="0">
                <a:latin typeface="Times New Roman" panose="02020603050405020304" pitchFamily="18" charset="0"/>
                <a:cs typeface="Times New Roman" panose="02020603050405020304" pitchFamily="18" charset="0"/>
              </a:rPr>
              <a:t> </a:t>
            </a:r>
          </a:p>
        </p:txBody>
      </p:sp>
      <p:sp>
        <p:nvSpPr>
          <p:cNvPr id="17" name="Textfeld 16"/>
          <p:cNvSpPr txBox="1"/>
          <p:nvPr/>
        </p:nvSpPr>
        <p:spPr>
          <a:xfrm>
            <a:off x="4030778" y="5957957"/>
            <a:ext cx="867545" cy="400110"/>
          </a:xfrm>
          <a:prstGeom prst="rect">
            <a:avLst/>
          </a:prstGeom>
          <a:noFill/>
        </p:spPr>
        <p:txBody>
          <a:bodyPr wrap="none" rtlCol="0">
            <a:spAutoFit/>
          </a:bodyPr>
          <a:lstStyle/>
          <a:p>
            <a:r>
              <a:rPr lang="en-GB" sz="2000" b="1" dirty="0" err="1" smtClean="0">
                <a:latin typeface="Times New Roman" panose="02020603050405020304" pitchFamily="18" charset="0"/>
                <a:cs typeface="Times New Roman" panose="02020603050405020304" pitchFamily="18" charset="0"/>
              </a:rPr>
              <a:t>Insekt</a:t>
            </a:r>
            <a:endParaRPr lang="en-GB" sz="2000" b="1" dirty="0">
              <a:latin typeface="Times New Roman" panose="02020603050405020304" pitchFamily="18" charset="0"/>
              <a:cs typeface="Times New Roman" panose="02020603050405020304" pitchFamily="18" charset="0"/>
            </a:endParaRPr>
          </a:p>
        </p:txBody>
      </p:sp>
      <p:sp>
        <p:nvSpPr>
          <p:cNvPr id="21" name="Titel 1"/>
          <p:cNvSpPr>
            <a:spLocks noGrp="1"/>
          </p:cNvSpPr>
          <p:nvPr>
            <p:ph type="title"/>
          </p:nvPr>
        </p:nvSpPr>
        <p:spPr>
          <a:xfrm>
            <a:off x="449261" y="692696"/>
            <a:ext cx="8243887" cy="1044000"/>
          </a:xfrm>
        </p:spPr>
        <p:txBody>
          <a:bodyPr/>
          <a:lstStyle/>
          <a:p>
            <a:pPr algn="ctr"/>
            <a:r>
              <a:rPr lang="en-GB" dirty="0" smtClean="0"/>
              <a:t>Von </a:t>
            </a:r>
            <a:r>
              <a:rPr lang="en-GB" dirty="0" err="1" smtClean="0"/>
              <a:t>einem</a:t>
            </a:r>
            <a:r>
              <a:rPr lang="en-GB" dirty="0" smtClean="0"/>
              <a:t> Neuron </a:t>
            </a:r>
            <a:r>
              <a:rPr lang="en-GB" dirty="0" err="1" smtClean="0"/>
              <a:t>zum</a:t>
            </a:r>
            <a:r>
              <a:rPr lang="en-GB" dirty="0" smtClean="0"/>
              <a:t> </a:t>
            </a:r>
            <a:r>
              <a:rPr lang="en-GB" dirty="0" err="1" smtClean="0"/>
              <a:t>Netz</a:t>
            </a:r>
            <a:endParaRPr lang="en-GB" dirty="0"/>
          </a:p>
        </p:txBody>
      </p:sp>
    </p:spTree>
    <p:extLst>
      <p:ext uri="{BB962C8B-B14F-4D97-AF65-F5344CB8AC3E}">
        <p14:creationId xmlns:p14="http://schemas.microsoft.com/office/powerpoint/2010/main" val="303252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bgerundetes Rechteck 22"/>
          <p:cNvSpPr/>
          <p:nvPr/>
        </p:nvSpPr>
        <p:spPr bwMode="auto">
          <a:xfrm>
            <a:off x="2004968" y="1340768"/>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llipse 5"/>
          <p:cNvSpPr/>
          <p:nvPr/>
        </p:nvSpPr>
        <p:spPr bwMode="auto">
          <a:xfrm>
            <a:off x="2080464"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I1</a:t>
            </a:r>
            <a:endParaRPr lang="de-DE" dirty="0"/>
          </a:p>
        </p:txBody>
      </p:sp>
      <p:sp>
        <p:nvSpPr>
          <p:cNvPr id="7" name="Ellipse 6"/>
          <p:cNvSpPr/>
          <p:nvPr/>
        </p:nvSpPr>
        <p:spPr bwMode="auto">
          <a:xfrm>
            <a:off x="3088576"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I2</a:t>
            </a:r>
            <a:endParaRPr lang="de-DE" dirty="0"/>
          </a:p>
        </p:txBody>
      </p:sp>
      <p:sp>
        <p:nvSpPr>
          <p:cNvPr id="8" name="Ellipse 7"/>
          <p:cNvSpPr/>
          <p:nvPr/>
        </p:nvSpPr>
        <p:spPr bwMode="auto">
          <a:xfrm>
            <a:off x="2584520" y="3635732"/>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H1</a:t>
            </a:r>
            <a:endParaRPr lang="de-DE" dirty="0"/>
          </a:p>
        </p:txBody>
      </p:sp>
      <p:cxnSp>
        <p:nvCxnSpPr>
          <p:cNvPr id="9" name="Gerade Verbindung mit Pfeil 8"/>
          <p:cNvCxnSpPr>
            <a:stCxn id="6" idx="4"/>
            <a:endCxn id="8" idx="1"/>
          </p:cNvCxnSpPr>
          <p:nvPr/>
        </p:nvCxnSpPr>
        <p:spPr>
          <a:xfrm>
            <a:off x="2440504"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3199147"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2555776" y="4787860"/>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O1</a:t>
            </a:r>
            <a:endParaRPr lang="de-DE" dirty="0"/>
          </a:p>
        </p:txBody>
      </p:sp>
      <p:cxnSp>
        <p:nvCxnSpPr>
          <p:cNvPr id="12" name="Gerade Verbindung mit Pfeil 11"/>
          <p:cNvCxnSpPr>
            <a:stCxn id="8" idx="4"/>
            <a:endCxn id="11" idx="0"/>
          </p:cNvCxnSpPr>
          <p:nvPr/>
        </p:nvCxnSpPr>
        <p:spPr>
          <a:xfrm>
            <a:off x="2944560" y="4355812"/>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feld 12"/>
              <p:cNvSpPr txBox="1"/>
              <p:nvPr/>
            </p:nvSpPr>
            <p:spPr>
              <a:xfrm>
                <a:off x="2399789" y="3119539"/>
                <a:ext cx="1480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𝑤</m:t>
                          </m:r>
                        </m:e>
                        <m:sub>
                          <m:r>
                            <a:rPr lang="de-DE" b="0" i="1" dirty="0" smtClean="0">
                              <a:latin typeface="Cambria Math" panose="02040503050406030204" pitchFamily="18" charset="0"/>
                            </a:rPr>
                            <m:t>1</m:t>
                          </m:r>
                        </m:sub>
                      </m:sSub>
                      <m:r>
                        <a:rPr lang="de-DE" b="0" i="1" dirty="0" smtClean="0">
                          <a:latin typeface="Cambria Math" panose="02040503050406030204" pitchFamily="18" charset="0"/>
                        </a:rPr>
                        <m:t>           </m:t>
                      </m:r>
                      <m:sSub>
                        <m:sSubPr>
                          <m:ctrlPr>
                            <a:rPr lang="de-DE" b="0" i="1" dirty="0" smtClean="0">
                              <a:latin typeface="Cambria Math" panose="02040503050406030204" pitchFamily="18" charset="0"/>
                            </a:rPr>
                          </m:ctrlPr>
                        </m:sSubPr>
                        <m:e>
                          <m:r>
                            <a:rPr lang="de-DE" b="0" i="1" dirty="0" smtClean="0">
                              <a:latin typeface="Cambria Math" panose="02040503050406030204" pitchFamily="18" charset="0"/>
                            </a:rPr>
                            <m:t>𝑤</m:t>
                          </m:r>
                        </m:e>
                        <m:sub>
                          <m:r>
                            <a:rPr lang="de-DE" b="0" i="1" dirty="0" smtClean="0">
                              <a:latin typeface="Cambria Math" panose="02040503050406030204" pitchFamily="18" charset="0"/>
                            </a:rPr>
                            <m:t>2</m:t>
                          </m:r>
                        </m:sub>
                      </m:sSub>
                    </m:oMath>
                  </m:oMathPara>
                </a14:m>
                <a:endParaRPr lang="de-DE" dirty="0"/>
              </a:p>
            </p:txBody>
          </p:sp>
        </mc:Choice>
        <mc:Fallback xmlns="">
          <p:sp>
            <p:nvSpPr>
              <p:cNvPr id="13" name="Textfeld 12"/>
              <p:cNvSpPr txBox="1">
                <a:spLocks noRot="1" noChangeAspect="1" noMove="1" noResize="1" noEditPoints="1" noAdjustHandles="1" noChangeArrowheads="1" noChangeShapeType="1" noTextEdit="1"/>
              </p:cNvSpPr>
              <p:nvPr/>
            </p:nvSpPr>
            <p:spPr>
              <a:xfrm>
                <a:off x="2399789" y="3119539"/>
                <a:ext cx="1480875" cy="369332"/>
              </a:xfrm>
              <a:prstGeom prst="rect">
                <a:avLst/>
              </a:prstGeom>
              <a:blipFill>
                <a:blip r:embed="rId2"/>
                <a:stretch>
                  <a:fillRect b="-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feld 13"/>
              <p:cNvSpPr txBox="1"/>
              <p:nvPr/>
            </p:nvSpPr>
            <p:spPr>
              <a:xfrm>
                <a:off x="2728536" y="4346520"/>
                <a:ext cx="8640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𝑤</m:t>
                          </m:r>
                        </m:e>
                        <m:sub>
                          <m:r>
                            <a:rPr lang="de-DE" b="0" i="1" dirty="0" smtClean="0">
                              <a:latin typeface="Cambria Math" panose="02040503050406030204" pitchFamily="18" charset="0"/>
                            </a:rPr>
                            <m:t>3</m:t>
                          </m:r>
                        </m:sub>
                      </m:sSub>
                    </m:oMath>
                  </m:oMathPara>
                </a14:m>
                <a:endParaRPr lang="de-DE" dirty="0"/>
              </a:p>
            </p:txBody>
          </p:sp>
        </mc:Choice>
        <mc:Fallback xmlns="">
          <p:sp>
            <p:nvSpPr>
              <p:cNvPr id="14" name="Textfeld 13"/>
              <p:cNvSpPr txBox="1">
                <a:spLocks noRot="1" noChangeAspect="1" noMove="1" noResize="1" noEditPoints="1" noAdjustHandles="1" noChangeArrowheads="1" noChangeShapeType="1" noTextEdit="1"/>
              </p:cNvSpPr>
              <p:nvPr/>
            </p:nvSpPr>
            <p:spPr>
              <a:xfrm>
                <a:off x="2728536" y="4346520"/>
                <a:ext cx="864096" cy="369332"/>
              </a:xfrm>
              <a:prstGeom prst="rect">
                <a:avLst/>
              </a:prstGeom>
              <a:blipFill>
                <a:blip r:embed="rId3"/>
                <a:stretch>
                  <a:fillRect b="-1639"/>
                </a:stretch>
              </a:blipFill>
            </p:spPr>
            <p:txBody>
              <a:bodyPr/>
              <a:lstStyle/>
              <a:p>
                <a:r>
                  <a:rPr lang="en-GB">
                    <a:noFill/>
                  </a:rPr>
                  <a:t> </a:t>
                </a:r>
              </a:p>
            </p:txBody>
          </p:sp>
        </mc:Fallback>
      </mc:AlternateContent>
      <p:cxnSp>
        <p:nvCxnSpPr>
          <p:cNvPr id="16" name="Gerade Verbindung mit Pfeil 15"/>
          <p:cNvCxnSpPr/>
          <p:nvPr/>
        </p:nvCxnSpPr>
        <p:spPr>
          <a:xfrm>
            <a:off x="2944560" y="5550677"/>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440504"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448616"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feld 25"/>
              <p:cNvSpPr txBox="1"/>
              <p:nvPr/>
            </p:nvSpPr>
            <p:spPr>
              <a:xfrm>
                <a:off x="2276130" y="1461264"/>
                <a:ext cx="1480875"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300" b="0" i="1" dirty="0" smtClean="0">
                              <a:solidFill>
                                <a:srgbClr val="FF0000"/>
                              </a:solidFill>
                              <a:latin typeface="Cambria Math" panose="02040503050406030204" pitchFamily="18" charset="0"/>
                            </a:rPr>
                          </m:ctrlPr>
                        </m:sSubPr>
                        <m:e>
                          <m:r>
                            <a:rPr lang="de-DE" sz="2300" b="0" i="1" dirty="0" smtClean="0">
                              <a:solidFill>
                                <a:srgbClr val="FF0000"/>
                              </a:solidFill>
                              <a:latin typeface="Cambria Math" panose="02040503050406030204" pitchFamily="18" charset="0"/>
                            </a:rPr>
                            <m:t>𝑥</m:t>
                          </m:r>
                        </m:e>
                        <m:sub>
                          <m:r>
                            <a:rPr lang="de-DE" sz="2300" b="0" i="1" dirty="0" smtClean="0">
                              <a:solidFill>
                                <a:srgbClr val="FF0000"/>
                              </a:solidFill>
                              <a:latin typeface="Cambria Math" panose="02040503050406030204" pitchFamily="18" charset="0"/>
                            </a:rPr>
                            <m:t>1</m:t>
                          </m:r>
                        </m:sub>
                      </m:sSub>
                      <m:r>
                        <a:rPr lang="de-DE" sz="2300" b="0" i="1" dirty="0" smtClean="0">
                          <a:solidFill>
                            <a:srgbClr val="FF0000"/>
                          </a:solidFill>
                          <a:latin typeface="Cambria Math" panose="02040503050406030204" pitchFamily="18" charset="0"/>
                        </a:rPr>
                        <m:t>           </m:t>
                      </m:r>
                      <m:sSub>
                        <m:sSubPr>
                          <m:ctrlPr>
                            <a:rPr lang="de-DE" sz="2300" b="0" i="1" dirty="0" smtClean="0">
                              <a:solidFill>
                                <a:srgbClr val="FF0000"/>
                              </a:solidFill>
                              <a:latin typeface="Cambria Math" panose="02040503050406030204" pitchFamily="18" charset="0"/>
                            </a:rPr>
                          </m:ctrlPr>
                        </m:sSubPr>
                        <m:e>
                          <m:r>
                            <a:rPr lang="de-DE" sz="2300" b="0" i="1" dirty="0" smtClean="0">
                              <a:solidFill>
                                <a:srgbClr val="FF0000"/>
                              </a:solidFill>
                              <a:latin typeface="Cambria Math" panose="02040503050406030204" pitchFamily="18" charset="0"/>
                            </a:rPr>
                            <m:t>𝑥</m:t>
                          </m:r>
                        </m:e>
                        <m:sub>
                          <m:r>
                            <a:rPr lang="de-DE" sz="2300" b="0" i="1" dirty="0" smtClean="0">
                              <a:solidFill>
                                <a:srgbClr val="FF0000"/>
                              </a:solidFill>
                              <a:latin typeface="Cambria Math" panose="02040503050406030204" pitchFamily="18" charset="0"/>
                            </a:rPr>
                            <m:t>2</m:t>
                          </m:r>
                        </m:sub>
                      </m:sSub>
                    </m:oMath>
                  </m:oMathPara>
                </a14:m>
                <a:endParaRPr lang="de-DE" sz="2300" dirty="0">
                  <a:solidFill>
                    <a:srgbClr val="FF0000"/>
                  </a:solidFill>
                </a:endParaRPr>
              </a:p>
            </p:txBody>
          </p:sp>
        </mc:Choice>
        <mc:Fallback xmlns="">
          <p:sp>
            <p:nvSpPr>
              <p:cNvPr id="26" name="Textfeld 25"/>
              <p:cNvSpPr txBox="1">
                <a:spLocks noRot="1" noChangeAspect="1" noMove="1" noResize="1" noEditPoints="1" noAdjustHandles="1" noChangeArrowheads="1" noChangeShapeType="1" noTextEdit="1"/>
              </p:cNvSpPr>
              <p:nvPr/>
            </p:nvSpPr>
            <p:spPr>
              <a:xfrm>
                <a:off x="2276130" y="1461264"/>
                <a:ext cx="1480875" cy="446276"/>
              </a:xfrm>
              <a:prstGeom prst="rect">
                <a:avLst/>
              </a:prstGeom>
              <a:blipFill>
                <a:blip r:embed="rId4"/>
                <a:stretch>
                  <a:fillRect b="-41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feld 26"/>
              <p:cNvSpPr txBox="1"/>
              <p:nvPr/>
            </p:nvSpPr>
            <p:spPr>
              <a:xfrm>
                <a:off x="2519772" y="5905965"/>
                <a:ext cx="864096"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300" b="0" i="1" dirty="0" smtClean="0">
                          <a:solidFill>
                            <a:srgbClr val="000000"/>
                          </a:solidFill>
                          <a:latin typeface="Cambria Math" panose="02040503050406030204" pitchFamily="18" charset="0"/>
                        </a:rPr>
                        <m:t>𝑦</m:t>
                      </m:r>
                    </m:oMath>
                  </m:oMathPara>
                </a14:m>
                <a:endParaRPr lang="de-DE" sz="2300" dirty="0">
                  <a:solidFill>
                    <a:srgbClr val="000000"/>
                  </a:solidFill>
                </a:endParaRPr>
              </a:p>
            </p:txBody>
          </p:sp>
        </mc:Choice>
        <mc:Fallback xmlns="">
          <p:sp>
            <p:nvSpPr>
              <p:cNvPr id="27" name="Textfeld 26"/>
              <p:cNvSpPr txBox="1">
                <a:spLocks noRot="1" noChangeAspect="1" noMove="1" noResize="1" noEditPoints="1" noAdjustHandles="1" noChangeArrowheads="1" noChangeShapeType="1" noTextEdit="1"/>
              </p:cNvSpPr>
              <p:nvPr/>
            </p:nvSpPr>
            <p:spPr>
              <a:xfrm>
                <a:off x="2519772" y="5905965"/>
                <a:ext cx="864096" cy="446276"/>
              </a:xfrm>
              <a:prstGeom prst="rect">
                <a:avLst/>
              </a:prstGeom>
              <a:blipFill>
                <a:blip r:embed="rId5"/>
                <a:stretch>
                  <a:fillRect b="-10959"/>
                </a:stretch>
              </a:blipFill>
            </p:spPr>
            <p:txBody>
              <a:bodyPr/>
              <a:lstStyle/>
              <a:p>
                <a:r>
                  <a:rPr lang="en-GB">
                    <a:noFill/>
                  </a:rPr>
                  <a:t> </a:t>
                </a:r>
              </a:p>
            </p:txBody>
          </p:sp>
        </mc:Fallback>
      </mc:AlternateContent>
      <p:sp>
        <p:nvSpPr>
          <p:cNvPr id="31" name="Gleichschenkliges Dreieck 30"/>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4" name="Textfeld 33"/>
              <p:cNvSpPr txBox="1"/>
              <p:nvPr/>
            </p:nvSpPr>
            <p:spPr>
              <a:xfrm>
                <a:off x="4644008" y="1535336"/>
                <a:ext cx="2951898" cy="400110"/>
              </a:xfrm>
              <a:prstGeom prst="rect">
                <a:avLst/>
              </a:prstGeom>
              <a:noFill/>
            </p:spPr>
            <p:txBody>
              <a:bodyPr wrap="none" rtlCol="0">
                <a:spAutoFit/>
              </a:bodyPr>
              <a:lstStyle/>
              <a:p>
                <a:r>
                  <a:rPr lang="en-GB" sz="2000" b="1" dirty="0" smtClean="0"/>
                  <a:t>  </a:t>
                </a:r>
                <a:r>
                  <a:rPr lang="en-GB" sz="2000" b="1" dirty="0" err="1" smtClean="0"/>
                  <a:t>Länge</a:t>
                </a:r>
                <a:r>
                  <a:rPr lang="en-GB" sz="2000" b="1" dirty="0" smtClean="0"/>
                  <a:t> (</a:t>
                </a:r>
                <a14:m>
                  <m:oMath xmlns:m="http://schemas.openxmlformats.org/officeDocument/2006/math">
                    <m:sSub>
                      <m:sSubPr>
                        <m:ctrlPr>
                          <a:rPr lang="de-DE" sz="2000" b="1" i="1" dirty="0" smtClean="0">
                            <a:solidFill>
                              <a:srgbClr val="000000"/>
                            </a:solidFill>
                            <a:latin typeface="Cambria Math" panose="02040503050406030204" pitchFamily="18" charset="0"/>
                          </a:rPr>
                        </m:ctrlPr>
                      </m:sSubPr>
                      <m:e>
                        <m:r>
                          <a:rPr lang="de-DE" sz="2000" b="1" i="1" dirty="0">
                            <a:solidFill>
                              <a:srgbClr val="000000"/>
                            </a:solidFill>
                            <a:latin typeface="Cambria Math" panose="02040503050406030204" pitchFamily="18" charset="0"/>
                          </a:rPr>
                          <m:t>𝒙</m:t>
                        </m:r>
                      </m:e>
                      <m:sub>
                        <m:r>
                          <a:rPr lang="de-DE" sz="2000" b="1" i="1" dirty="0">
                            <a:solidFill>
                              <a:srgbClr val="000000"/>
                            </a:solidFill>
                            <a:latin typeface="Cambria Math" panose="02040503050406030204" pitchFamily="18" charset="0"/>
                          </a:rPr>
                          <m:t>𝟏</m:t>
                        </m:r>
                      </m:sub>
                    </m:sSub>
                  </m:oMath>
                </a14:m>
                <a:r>
                  <a:rPr lang="en-GB" sz="2000" b="1" dirty="0" smtClean="0"/>
                  <a:t>)  &amp;   </a:t>
                </a:r>
                <a:r>
                  <a:rPr lang="en-GB" sz="2000" b="1" dirty="0" err="1" smtClean="0"/>
                  <a:t>Breite</a:t>
                </a:r>
                <a:r>
                  <a:rPr lang="en-GB" sz="2000" b="1" dirty="0" smtClean="0"/>
                  <a:t> </a:t>
                </a:r>
                <a:r>
                  <a:rPr lang="en-GB" sz="2000" b="1" dirty="0"/>
                  <a:t>(</a:t>
                </a:r>
                <a14:m>
                  <m:oMath xmlns:m="http://schemas.openxmlformats.org/officeDocument/2006/math">
                    <m:sSub>
                      <m:sSubPr>
                        <m:ctrlPr>
                          <a:rPr lang="de-DE" sz="2000" b="1" i="1" dirty="0">
                            <a:solidFill>
                              <a:srgbClr val="000000"/>
                            </a:solidFill>
                            <a:latin typeface="Cambria Math" panose="02040503050406030204" pitchFamily="18" charset="0"/>
                          </a:rPr>
                        </m:ctrlPr>
                      </m:sSubPr>
                      <m:e>
                        <m:r>
                          <a:rPr lang="de-DE" sz="2000" b="1" i="1" dirty="0">
                            <a:solidFill>
                              <a:srgbClr val="000000"/>
                            </a:solidFill>
                            <a:latin typeface="Cambria Math" panose="02040503050406030204" pitchFamily="18" charset="0"/>
                          </a:rPr>
                          <m:t>𝒙</m:t>
                        </m:r>
                      </m:e>
                      <m:sub>
                        <m:r>
                          <a:rPr lang="de-DE" sz="2000" b="1" i="1" dirty="0" smtClean="0">
                            <a:solidFill>
                              <a:srgbClr val="000000"/>
                            </a:solidFill>
                            <a:latin typeface="Cambria Math" panose="02040503050406030204" pitchFamily="18" charset="0"/>
                          </a:rPr>
                          <m:t>𝟐</m:t>
                        </m:r>
                      </m:sub>
                    </m:sSub>
                  </m:oMath>
                </a14:m>
                <a:r>
                  <a:rPr lang="en-GB" sz="2000" b="1" dirty="0"/>
                  <a:t>)</a:t>
                </a:r>
              </a:p>
            </p:txBody>
          </p:sp>
        </mc:Choice>
        <mc:Fallback xmlns="">
          <p:sp>
            <p:nvSpPr>
              <p:cNvPr id="34" name="Textfeld 33"/>
              <p:cNvSpPr txBox="1">
                <a:spLocks noRot="1" noChangeAspect="1" noMove="1" noResize="1" noEditPoints="1" noAdjustHandles="1" noChangeArrowheads="1" noChangeShapeType="1" noTextEdit="1"/>
              </p:cNvSpPr>
              <p:nvPr/>
            </p:nvSpPr>
            <p:spPr>
              <a:xfrm>
                <a:off x="4644008" y="1535336"/>
                <a:ext cx="2951898" cy="400110"/>
              </a:xfrm>
              <a:prstGeom prst="rect">
                <a:avLst/>
              </a:prstGeom>
              <a:blipFill>
                <a:blip r:embed="rId6"/>
                <a:stretch>
                  <a:fillRect t="-9231" b="-27692"/>
                </a:stretch>
              </a:blipFill>
            </p:spPr>
            <p:txBody>
              <a:bodyPr/>
              <a:lstStyle/>
              <a:p>
                <a:r>
                  <a:rPr lang="en-GB">
                    <a:noFill/>
                  </a:rPr>
                  <a:t> </a:t>
                </a:r>
              </a:p>
            </p:txBody>
          </p:sp>
        </mc:Fallback>
      </mc:AlternateContent>
    </p:spTree>
    <p:extLst>
      <p:ext uri="{BB962C8B-B14F-4D97-AF65-F5344CB8AC3E}">
        <p14:creationId xmlns:p14="http://schemas.microsoft.com/office/powerpoint/2010/main" val="3069789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bgerundetes Rechteck 28"/>
          <p:cNvSpPr/>
          <p:nvPr/>
        </p:nvSpPr>
        <p:spPr bwMode="auto">
          <a:xfrm>
            <a:off x="2004968" y="1340768"/>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Abgerundetes Rechteck 20"/>
          <p:cNvSpPr/>
          <p:nvPr/>
        </p:nvSpPr>
        <p:spPr bwMode="auto">
          <a:xfrm>
            <a:off x="2004968" y="5874549"/>
            <a:ext cx="6095424" cy="744233"/>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llipse 5"/>
          <p:cNvSpPr/>
          <p:nvPr/>
        </p:nvSpPr>
        <p:spPr bwMode="auto">
          <a:xfrm>
            <a:off x="2080464"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I1</a:t>
            </a:r>
            <a:endParaRPr lang="de-DE" dirty="0"/>
          </a:p>
        </p:txBody>
      </p:sp>
      <p:sp>
        <p:nvSpPr>
          <p:cNvPr id="7" name="Ellipse 6"/>
          <p:cNvSpPr/>
          <p:nvPr/>
        </p:nvSpPr>
        <p:spPr bwMode="auto">
          <a:xfrm>
            <a:off x="3088576"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I2</a:t>
            </a:r>
            <a:endParaRPr lang="de-DE" dirty="0"/>
          </a:p>
        </p:txBody>
      </p:sp>
      <p:sp>
        <p:nvSpPr>
          <p:cNvPr id="8" name="Ellipse 7"/>
          <p:cNvSpPr/>
          <p:nvPr/>
        </p:nvSpPr>
        <p:spPr bwMode="auto">
          <a:xfrm>
            <a:off x="2584520" y="3635732"/>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H1</a:t>
            </a:r>
            <a:endParaRPr lang="de-DE" dirty="0"/>
          </a:p>
        </p:txBody>
      </p:sp>
      <p:cxnSp>
        <p:nvCxnSpPr>
          <p:cNvPr id="9" name="Gerade Verbindung mit Pfeil 8"/>
          <p:cNvCxnSpPr>
            <a:stCxn id="6" idx="4"/>
            <a:endCxn id="8" idx="1"/>
          </p:cNvCxnSpPr>
          <p:nvPr/>
        </p:nvCxnSpPr>
        <p:spPr>
          <a:xfrm>
            <a:off x="2440504"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3199147"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2555776" y="4787860"/>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O1</a:t>
            </a:r>
            <a:endParaRPr lang="de-DE" dirty="0"/>
          </a:p>
        </p:txBody>
      </p:sp>
      <p:cxnSp>
        <p:nvCxnSpPr>
          <p:cNvPr id="12" name="Gerade Verbindung mit Pfeil 11"/>
          <p:cNvCxnSpPr>
            <a:stCxn id="8" idx="4"/>
            <a:endCxn id="11" idx="0"/>
          </p:cNvCxnSpPr>
          <p:nvPr/>
        </p:nvCxnSpPr>
        <p:spPr>
          <a:xfrm>
            <a:off x="2944560" y="4355812"/>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feld 12"/>
              <p:cNvSpPr txBox="1"/>
              <p:nvPr/>
            </p:nvSpPr>
            <p:spPr>
              <a:xfrm>
                <a:off x="2399789" y="3119539"/>
                <a:ext cx="1480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𝑤</m:t>
                          </m:r>
                        </m:e>
                        <m:sub>
                          <m:r>
                            <a:rPr lang="de-DE" b="0" i="1" dirty="0" smtClean="0">
                              <a:latin typeface="Cambria Math" panose="02040503050406030204" pitchFamily="18" charset="0"/>
                            </a:rPr>
                            <m:t>1</m:t>
                          </m:r>
                        </m:sub>
                      </m:sSub>
                      <m:r>
                        <a:rPr lang="de-DE" b="0" i="1" dirty="0" smtClean="0">
                          <a:latin typeface="Cambria Math" panose="02040503050406030204" pitchFamily="18" charset="0"/>
                        </a:rPr>
                        <m:t>           </m:t>
                      </m:r>
                      <m:sSub>
                        <m:sSubPr>
                          <m:ctrlPr>
                            <a:rPr lang="de-DE" b="0" i="1" dirty="0" smtClean="0">
                              <a:latin typeface="Cambria Math" panose="02040503050406030204" pitchFamily="18" charset="0"/>
                            </a:rPr>
                          </m:ctrlPr>
                        </m:sSubPr>
                        <m:e>
                          <m:r>
                            <a:rPr lang="de-DE" b="0" i="1" dirty="0" smtClean="0">
                              <a:latin typeface="Cambria Math" panose="02040503050406030204" pitchFamily="18" charset="0"/>
                            </a:rPr>
                            <m:t>𝑤</m:t>
                          </m:r>
                        </m:e>
                        <m:sub>
                          <m:r>
                            <a:rPr lang="de-DE" b="0" i="1" dirty="0" smtClean="0">
                              <a:latin typeface="Cambria Math" panose="02040503050406030204" pitchFamily="18" charset="0"/>
                            </a:rPr>
                            <m:t>2</m:t>
                          </m:r>
                        </m:sub>
                      </m:sSub>
                    </m:oMath>
                  </m:oMathPara>
                </a14:m>
                <a:endParaRPr lang="de-DE" dirty="0"/>
              </a:p>
            </p:txBody>
          </p:sp>
        </mc:Choice>
        <mc:Fallback xmlns="">
          <p:sp>
            <p:nvSpPr>
              <p:cNvPr id="13" name="Textfeld 12"/>
              <p:cNvSpPr txBox="1">
                <a:spLocks noRot="1" noChangeAspect="1" noMove="1" noResize="1" noEditPoints="1" noAdjustHandles="1" noChangeArrowheads="1" noChangeShapeType="1" noTextEdit="1"/>
              </p:cNvSpPr>
              <p:nvPr/>
            </p:nvSpPr>
            <p:spPr>
              <a:xfrm>
                <a:off x="2399789" y="3119539"/>
                <a:ext cx="1480875" cy="369332"/>
              </a:xfrm>
              <a:prstGeom prst="rect">
                <a:avLst/>
              </a:prstGeom>
              <a:blipFill>
                <a:blip r:embed="rId2"/>
                <a:stretch>
                  <a:fillRect b="-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feld 13"/>
              <p:cNvSpPr txBox="1"/>
              <p:nvPr/>
            </p:nvSpPr>
            <p:spPr>
              <a:xfrm>
                <a:off x="2728536" y="4346520"/>
                <a:ext cx="8640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𝑤</m:t>
                          </m:r>
                        </m:e>
                        <m:sub>
                          <m:r>
                            <a:rPr lang="de-DE" b="0" i="1" dirty="0" smtClean="0">
                              <a:latin typeface="Cambria Math" panose="02040503050406030204" pitchFamily="18" charset="0"/>
                            </a:rPr>
                            <m:t>3</m:t>
                          </m:r>
                        </m:sub>
                      </m:sSub>
                    </m:oMath>
                  </m:oMathPara>
                </a14:m>
                <a:endParaRPr lang="de-DE" dirty="0"/>
              </a:p>
            </p:txBody>
          </p:sp>
        </mc:Choice>
        <mc:Fallback xmlns="">
          <p:sp>
            <p:nvSpPr>
              <p:cNvPr id="14" name="Textfeld 13"/>
              <p:cNvSpPr txBox="1">
                <a:spLocks noRot="1" noChangeAspect="1" noMove="1" noResize="1" noEditPoints="1" noAdjustHandles="1" noChangeArrowheads="1" noChangeShapeType="1" noTextEdit="1"/>
              </p:cNvSpPr>
              <p:nvPr/>
            </p:nvSpPr>
            <p:spPr>
              <a:xfrm>
                <a:off x="2728536" y="4346520"/>
                <a:ext cx="864096" cy="369332"/>
              </a:xfrm>
              <a:prstGeom prst="rect">
                <a:avLst/>
              </a:prstGeom>
              <a:blipFill>
                <a:blip r:embed="rId3"/>
                <a:stretch>
                  <a:fillRect b="-1639"/>
                </a:stretch>
              </a:blipFill>
            </p:spPr>
            <p:txBody>
              <a:bodyPr/>
              <a:lstStyle/>
              <a:p>
                <a:r>
                  <a:rPr lang="en-GB">
                    <a:noFill/>
                  </a:rPr>
                  <a:t> </a:t>
                </a:r>
              </a:p>
            </p:txBody>
          </p:sp>
        </mc:Fallback>
      </mc:AlternateContent>
      <p:cxnSp>
        <p:nvCxnSpPr>
          <p:cNvPr id="16" name="Gerade Verbindung mit Pfeil 15"/>
          <p:cNvCxnSpPr/>
          <p:nvPr/>
        </p:nvCxnSpPr>
        <p:spPr>
          <a:xfrm>
            <a:off x="2944560" y="5550677"/>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440504"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448616"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feld 25"/>
              <p:cNvSpPr txBox="1"/>
              <p:nvPr/>
            </p:nvSpPr>
            <p:spPr>
              <a:xfrm>
                <a:off x="2276130" y="1461264"/>
                <a:ext cx="1480875"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300" b="0" i="1" dirty="0" smtClean="0">
                              <a:solidFill>
                                <a:srgbClr val="FF0000"/>
                              </a:solidFill>
                              <a:latin typeface="Cambria Math" panose="02040503050406030204" pitchFamily="18" charset="0"/>
                            </a:rPr>
                          </m:ctrlPr>
                        </m:sSubPr>
                        <m:e>
                          <m:r>
                            <a:rPr lang="de-DE" sz="2300" b="0" i="1" dirty="0" smtClean="0">
                              <a:solidFill>
                                <a:srgbClr val="FF0000"/>
                              </a:solidFill>
                              <a:latin typeface="Cambria Math" panose="02040503050406030204" pitchFamily="18" charset="0"/>
                            </a:rPr>
                            <m:t>𝑥</m:t>
                          </m:r>
                        </m:e>
                        <m:sub>
                          <m:r>
                            <a:rPr lang="de-DE" sz="2300" b="0" i="1" dirty="0" smtClean="0">
                              <a:solidFill>
                                <a:srgbClr val="FF0000"/>
                              </a:solidFill>
                              <a:latin typeface="Cambria Math" panose="02040503050406030204" pitchFamily="18" charset="0"/>
                            </a:rPr>
                            <m:t>1</m:t>
                          </m:r>
                        </m:sub>
                      </m:sSub>
                      <m:r>
                        <a:rPr lang="de-DE" sz="2300" b="0" i="1" dirty="0" smtClean="0">
                          <a:solidFill>
                            <a:srgbClr val="FF0000"/>
                          </a:solidFill>
                          <a:latin typeface="Cambria Math" panose="02040503050406030204" pitchFamily="18" charset="0"/>
                        </a:rPr>
                        <m:t>           </m:t>
                      </m:r>
                      <m:sSub>
                        <m:sSubPr>
                          <m:ctrlPr>
                            <a:rPr lang="de-DE" sz="2300" b="0" i="1" dirty="0" smtClean="0">
                              <a:solidFill>
                                <a:srgbClr val="FF0000"/>
                              </a:solidFill>
                              <a:latin typeface="Cambria Math" panose="02040503050406030204" pitchFamily="18" charset="0"/>
                            </a:rPr>
                          </m:ctrlPr>
                        </m:sSubPr>
                        <m:e>
                          <m:r>
                            <a:rPr lang="de-DE" sz="2300" b="0" i="1" dirty="0" smtClean="0">
                              <a:solidFill>
                                <a:srgbClr val="FF0000"/>
                              </a:solidFill>
                              <a:latin typeface="Cambria Math" panose="02040503050406030204" pitchFamily="18" charset="0"/>
                            </a:rPr>
                            <m:t>𝑥</m:t>
                          </m:r>
                        </m:e>
                        <m:sub>
                          <m:r>
                            <a:rPr lang="de-DE" sz="2300" b="0" i="1" dirty="0" smtClean="0">
                              <a:solidFill>
                                <a:srgbClr val="FF0000"/>
                              </a:solidFill>
                              <a:latin typeface="Cambria Math" panose="02040503050406030204" pitchFamily="18" charset="0"/>
                            </a:rPr>
                            <m:t>2</m:t>
                          </m:r>
                        </m:sub>
                      </m:sSub>
                    </m:oMath>
                  </m:oMathPara>
                </a14:m>
                <a:endParaRPr lang="de-DE" sz="2300" dirty="0">
                  <a:solidFill>
                    <a:srgbClr val="FF0000"/>
                  </a:solidFill>
                </a:endParaRPr>
              </a:p>
            </p:txBody>
          </p:sp>
        </mc:Choice>
        <mc:Fallback xmlns="">
          <p:sp>
            <p:nvSpPr>
              <p:cNvPr id="26" name="Textfeld 25"/>
              <p:cNvSpPr txBox="1">
                <a:spLocks noRot="1" noChangeAspect="1" noMove="1" noResize="1" noEditPoints="1" noAdjustHandles="1" noChangeArrowheads="1" noChangeShapeType="1" noTextEdit="1"/>
              </p:cNvSpPr>
              <p:nvPr/>
            </p:nvSpPr>
            <p:spPr>
              <a:xfrm>
                <a:off x="2276130" y="1461264"/>
                <a:ext cx="1480875" cy="446276"/>
              </a:xfrm>
              <a:prstGeom prst="rect">
                <a:avLst/>
              </a:prstGeom>
              <a:blipFill>
                <a:blip r:embed="rId4"/>
                <a:stretch>
                  <a:fillRect b="-41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feld 26"/>
              <p:cNvSpPr txBox="1"/>
              <p:nvPr/>
            </p:nvSpPr>
            <p:spPr>
              <a:xfrm>
                <a:off x="2519772" y="5905965"/>
                <a:ext cx="864096"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300" b="0" i="1" dirty="0" smtClean="0">
                          <a:solidFill>
                            <a:srgbClr val="FF0000"/>
                          </a:solidFill>
                          <a:latin typeface="Cambria Math" panose="02040503050406030204" pitchFamily="18" charset="0"/>
                        </a:rPr>
                        <m:t>𝑦</m:t>
                      </m:r>
                    </m:oMath>
                  </m:oMathPara>
                </a14:m>
                <a:endParaRPr lang="de-DE" sz="2300" dirty="0">
                  <a:solidFill>
                    <a:srgbClr val="FF0000"/>
                  </a:solidFill>
                </a:endParaRPr>
              </a:p>
            </p:txBody>
          </p:sp>
        </mc:Choice>
        <mc:Fallback xmlns="">
          <p:sp>
            <p:nvSpPr>
              <p:cNvPr id="27" name="Textfeld 26"/>
              <p:cNvSpPr txBox="1">
                <a:spLocks noRot="1" noChangeAspect="1" noMove="1" noResize="1" noEditPoints="1" noAdjustHandles="1" noChangeArrowheads="1" noChangeShapeType="1" noTextEdit="1"/>
              </p:cNvSpPr>
              <p:nvPr/>
            </p:nvSpPr>
            <p:spPr>
              <a:xfrm>
                <a:off x="2519772" y="5905965"/>
                <a:ext cx="864096" cy="446276"/>
              </a:xfrm>
              <a:prstGeom prst="rect">
                <a:avLst/>
              </a:prstGeom>
              <a:blipFill>
                <a:blip r:embed="rId5"/>
                <a:stretch>
                  <a:fillRect b="-109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feld 17"/>
              <p:cNvSpPr txBox="1"/>
              <p:nvPr/>
            </p:nvSpPr>
            <p:spPr>
              <a:xfrm>
                <a:off x="5743476" y="5944437"/>
                <a:ext cx="1202573" cy="400110"/>
              </a:xfrm>
              <a:prstGeom prst="rect">
                <a:avLst/>
              </a:prstGeom>
              <a:noFill/>
            </p:spPr>
            <p:txBody>
              <a:bodyPr wrap="none" rtlCol="0">
                <a:spAutoFit/>
              </a:bodyPr>
              <a:lstStyle/>
              <a:p>
                <a:r>
                  <a:rPr lang="en-GB" sz="2000" b="1" dirty="0" smtClean="0"/>
                  <a:t>Insekt </a:t>
                </a:r>
                <a:r>
                  <a:rPr lang="en-GB" sz="2000" b="1" dirty="0"/>
                  <a:t>(</a:t>
                </a:r>
                <a14:m>
                  <m:oMath xmlns:m="http://schemas.openxmlformats.org/officeDocument/2006/math">
                    <m:r>
                      <a:rPr lang="de-DE" sz="2000" b="1" i="1" dirty="0" smtClean="0">
                        <a:solidFill>
                          <a:srgbClr val="000000"/>
                        </a:solidFill>
                        <a:latin typeface="Cambria Math" panose="02040503050406030204" pitchFamily="18" charset="0"/>
                      </a:rPr>
                      <m:t>𝒚</m:t>
                    </m:r>
                  </m:oMath>
                </a14:m>
                <a:r>
                  <a:rPr lang="en-GB" sz="2000" b="1" dirty="0"/>
                  <a:t>) </a:t>
                </a:r>
              </a:p>
            </p:txBody>
          </p:sp>
        </mc:Choice>
        <mc:Fallback xmlns="">
          <p:sp>
            <p:nvSpPr>
              <p:cNvPr id="18" name="Textfeld 17"/>
              <p:cNvSpPr txBox="1">
                <a:spLocks noRot="1" noChangeAspect="1" noMove="1" noResize="1" noEditPoints="1" noAdjustHandles="1" noChangeArrowheads="1" noChangeShapeType="1" noTextEdit="1"/>
              </p:cNvSpPr>
              <p:nvPr/>
            </p:nvSpPr>
            <p:spPr>
              <a:xfrm>
                <a:off x="5743476" y="5944437"/>
                <a:ext cx="1202573" cy="400110"/>
              </a:xfrm>
              <a:prstGeom prst="rect">
                <a:avLst/>
              </a:prstGeom>
              <a:blipFill>
                <a:blip r:embed="rId6"/>
                <a:stretch>
                  <a:fillRect l="-5076" t="-7576" r="-4569" b="-25758"/>
                </a:stretch>
              </a:blipFill>
            </p:spPr>
            <p:txBody>
              <a:bodyPr/>
              <a:lstStyle/>
              <a:p>
                <a:r>
                  <a:rPr lang="en-GB">
                    <a:noFill/>
                  </a:rPr>
                  <a:t> </a:t>
                </a:r>
              </a:p>
            </p:txBody>
          </p:sp>
        </mc:Fallback>
      </mc:AlternateContent>
      <p:sp>
        <p:nvSpPr>
          <p:cNvPr id="32" name="Gleichschenkliges Dreieck 31"/>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5" name="Textfeld 34"/>
              <p:cNvSpPr txBox="1"/>
              <p:nvPr/>
            </p:nvSpPr>
            <p:spPr>
              <a:xfrm>
                <a:off x="4644008" y="1535336"/>
                <a:ext cx="2799613" cy="400110"/>
              </a:xfrm>
              <a:prstGeom prst="rect">
                <a:avLst/>
              </a:prstGeom>
              <a:noFill/>
            </p:spPr>
            <p:txBody>
              <a:bodyPr wrap="none" rtlCol="0">
                <a:spAutoFit/>
              </a:bodyPr>
              <a:lstStyle/>
              <a:p>
                <a:r>
                  <a:rPr lang="en-GB" sz="2000" b="1" dirty="0" smtClean="0"/>
                  <a:t>  </a:t>
                </a:r>
                <a:r>
                  <a:rPr lang="en-GB" sz="2000" b="1" dirty="0" err="1" smtClean="0"/>
                  <a:t>Länge</a:t>
                </a:r>
                <a:r>
                  <a:rPr lang="en-GB" sz="2000" b="1" dirty="0" smtClean="0"/>
                  <a:t> (</a:t>
                </a:r>
                <a14:m>
                  <m:oMath xmlns:m="http://schemas.openxmlformats.org/officeDocument/2006/math">
                    <m:sSub>
                      <m:sSubPr>
                        <m:ctrlPr>
                          <a:rPr lang="de-DE" sz="2000" b="1" i="1" dirty="0" smtClean="0">
                            <a:solidFill>
                              <a:srgbClr val="000000"/>
                            </a:solidFill>
                            <a:latin typeface="Cambria Math" panose="02040503050406030204" pitchFamily="18" charset="0"/>
                          </a:rPr>
                        </m:ctrlPr>
                      </m:sSubPr>
                      <m:e>
                        <m:r>
                          <a:rPr lang="de-DE" sz="2000" b="1" i="1" dirty="0">
                            <a:solidFill>
                              <a:srgbClr val="000000"/>
                            </a:solidFill>
                            <a:latin typeface="Cambria Math" panose="02040503050406030204" pitchFamily="18" charset="0"/>
                          </a:rPr>
                          <m:t>𝒙</m:t>
                        </m:r>
                      </m:e>
                      <m:sub>
                        <m:r>
                          <a:rPr lang="de-DE" sz="2000" b="1" i="1" dirty="0">
                            <a:solidFill>
                              <a:srgbClr val="000000"/>
                            </a:solidFill>
                            <a:latin typeface="Cambria Math" panose="02040503050406030204" pitchFamily="18" charset="0"/>
                          </a:rPr>
                          <m:t>𝟏</m:t>
                        </m:r>
                      </m:sub>
                    </m:sSub>
                  </m:oMath>
                </a14:m>
                <a:r>
                  <a:rPr lang="en-GB" sz="2000" b="1" dirty="0" smtClean="0"/>
                  <a:t>)      </a:t>
                </a:r>
                <a:r>
                  <a:rPr lang="en-GB" sz="2000" b="1" dirty="0" err="1" smtClean="0"/>
                  <a:t>Breite</a:t>
                </a:r>
                <a:r>
                  <a:rPr lang="en-GB" sz="2000" b="1" dirty="0" smtClean="0"/>
                  <a:t> </a:t>
                </a:r>
                <a:r>
                  <a:rPr lang="en-GB" sz="2000" b="1" dirty="0"/>
                  <a:t>(</a:t>
                </a:r>
                <a14:m>
                  <m:oMath xmlns:m="http://schemas.openxmlformats.org/officeDocument/2006/math">
                    <m:sSub>
                      <m:sSubPr>
                        <m:ctrlPr>
                          <a:rPr lang="de-DE" sz="2000" b="1" i="1" dirty="0">
                            <a:solidFill>
                              <a:srgbClr val="000000"/>
                            </a:solidFill>
                            <a:latin typeface="Cambria Math" panose="02040503050406030204" pitchFamily="18" charset="0"/>
                          </a:rPr>
                        </m:ctrlPr>
                      </m:sSubPr>
                      <m:e>
                        <m:r>
                          <a:rPr lang="de-DE" sz="2000" b="1" i="1" dirty="0">
                            <a:solidFill>
                              <a:srgbClr val="000000"/>
                            </a:solidFill>
                            <a:latin typeface="Cambria Math" panose="02040503050406030204" pitchFamily="18" charset="0"/>
                          </a:rPr>
                          <m:t>𝒙</m:t>
                        </m:r>
                      </m:e>
                      <m:sub>
                        <m:r>
                          <a:rPr lang="de-DE" sz="2000" b="1" i="1" dirty="0" smtClean="0">
                            <a:solidFill>
                              <a:srgbClr val="000000"/>
                            </a:solidFill>
                            <a:latin typeface="Cambria Math" panose="02040503050406030204" pitchFamily="18" charset="0"/>
                          </a:rPr>
                          <m:t>𝟐</m:t>
                        </m:r>
                      </m:sub>
                    </m:sSub>
                  </m:oMath>
                </a14:m>
                <a:r>
                  <a:rPr lang="en-GB" sz="2000" b="1" dirty="0"/>
                  <a:t>)</a:t>
                </a:r>
              </a:p>
            </p:txBody>
          </p:sp>
        </mc:Choice>
        <mc:Fallback xmlns="">
          <p:sp>
            <p:nvSpPr>
              <p:cNvPr id="35" name="Textfeld 34"/>
              <p:cNvSpPr txBox="1">
                <a:spLocks noRot="1" noChangeAspect="1" noMove="1" noResize="1" noEditPoints="1" noAdjustHandles="1" noChangeArrowheads="1" noChangeShapeType="1" noTextEdit="1"/>
              </p:cNvSpPr>
              <p:nvPr/>
            </p:nvSpPr>
            <p:spPr>
              <a:xfrm>
                <a:off x="4644008" y="1535336"/>
                <a:ext cx="2799613" cy="400110"/>
              </a:xfrm>
              <a:prstGeom prst="rect">
                <a:avLst/>
              </a:prstGeom>
              <a:blipFill>
                <a:blip r:embed="rId7"/>
                <a:stretch>
                  <a:fillRect t="-9231" r="-1089" b="-27692"/>
                </a:stretch>
              </a:blipFill>
            </p:spPr>
            <p:txBody>
              <a:bodyPr/>
              <a:lstStyle/>
              <a:p>
                <a:r>
                  <a:rPr lang="en-GB">
                    <a:noFill/>
                  </a:rPr>
                  <a:t> </a:t>
                </a:r>
              </a:p>
            </p:txBody>
          </p:sp>
        </mc:Fallback>
      </mc:AlternateContent>
    </p:spTree>
    <p:extLst>
      <p:ext uri="{BB962C8B-B14F-4D97-AF65-F5344CB8AC3E}">
        <p14:creationId xmlns:p14="http://schemas.microsoft.com/office/powerpoint/2010/main" val="3357818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bgerundetes Rechteck 27"/>
          <p:cNvSpPr/>
          <p:nvPr/>
        </p:nvSpPr>
        <p:spPr bwMode="auto">
          <a:xfrm>
            <a:off x="2004968" y="1340768"/>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bgerundetes Rechteck 21"/>
          <p:cNvSpPr/>
          <p:nvPr/>
        </p:nvSpPr>
        <p:spPr bwMode="auto">
          <a:xfrm>
            <a:off x="2004968" y="2287273"/>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Abgerundetes Rechteck 20"/>
          <p:cNvSpPr/>
          <p:nvPr/>
        </p:nvSpPr>
        <p:spPr bwMode="auto">
          <a:xfrm>
            <a:off x="2004968" y="5874549"/>
            <a:ext cx="6095424" cy="744233"/>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llipse 5"/>
          <p:cNvSpPr/>
          <p:nvPr/>
        </p:nvSpPr>
        <p:spPr bwMode="auto">
          <a:xfrm>
            <a:off x="2080464"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I1</a:t>
            </a:r>
            <a:endParaRPr lang="de-DE" dirty="0"/>
          </a:p>
        </p:txBody>
      </p:sp>
      <p:sp>
        <p:nvSpPr>
          <p:cNvPr id="7" name="Ellipse 6"/>
          <p:cNvSpPr/>
          <p:nvPr/>
        </p:nvSpPr>
        <p:spPr bwMode="auto">
          <a:xfrm>
            <a:off x="3088576"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I2</a:t>
            </a:r>
            <a:endParaRPr lang="de-DE" dirty="0"/>
          </a:p>
        </p:txBody>
      </p:sp>
      <p:sp>
        <p:nvSpPr>
          <p:cNvPr id="8" name="Ellipse 7"/>
          <p:cNvSpPr/>
          <p:nvPr/>
        </p:nvSpPr>
        <p:spPr bwMode="auto">
          <a:xfrm>
            <a:off x="2584520" y="3635732"/>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H1</a:t>
            </a:r>
            <a:endParaRPr lang="de-DE" dirty="0"/>
          </a:p>
        </p:txBody>
      </p:sp>
      <p:cxnSp>
        <p:nvCxnSpPr>
          <p:cNvPr id="9" name="Gerade Verbindung mit Pfeil 8"/>
          <p:cNvCxnSpPr>
            <a:stCxn id="6" idx="4"/>
            <a:endCxn id="8" idx="1"/>
          </p:cNvCxnSpPr>
          <p:nvPr/>
        </p:nvCxnSpPr>
        <p:spPr>
          <a:xfrm>
            <a:off x="2440504"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3199147"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2555776" y="4787860"/>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O1</a:t>
            </a:r>
            <a:endParaRPr lang="de-DE" dirty="0"/>
          </a:p>
        </p:txBody>
      </p:sp>
      <p:cxnSp>
        <p:nvCxnSpPr>
          <p:cNvPr id="12" name="Gerade Verbindung mit Pfeil 11"/>
          <p:cNvCxnSpPr>
            <a:stCxn id="8" idx="4"/>
            <a:endCxn id="11" idx="0"/>
          </p:cNvCxnSpPr>
          <p:nvPr/>
        </p:nvCxnSpPr>
        <p:spPr>
          <a:xfrm>
            <a:off x="2944560" y="4355812"/>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feld 12"/>
              <p:cNvSpPr txBox="1"/>
              <p:nvPr/>
            </p:nvSpPr>
            <p:spPr>
              <a:xfrm>
                <a:off x="2399789" y="3119539"/>
                <a:ext cx="1480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𝑤</m:t>
                          </m:r>
                        </m:e>
                        <m:sub>
                          <m:r>
                            <a:rPr lang="de-DE" b="0" i="1" dirty="0" smtClean="0">
                              <a:latin typeface="Cambria Math" panose="02040503050406030204" pitchFamily="18" charset="0"/>
                            </a:rPr>
                            <m:t>1</m:t>
                          </m:r>
                        </m:sub>
                      </m:sSub>
                      <m:r>
                        <a:rPr lang="de-DE" b="0" i="1" dirty="0" smtClean="0">
                          <a:latin typeface="Cambria Math" panose="02040503050406030204" pitchFamily="18" charset="0"/>
                        </a:rPr>
                        <m:t>           </m:t>
                      </m:r>
                      <m:sSub>
                        <m:sSubPr>
                          <m:ctrlPr>
                            <a:rPr lang="de-DE" b="0" i="1" dirty="0" smtClean="0">
                              <a:latin typeface="Cambria Math" panose="02040503050406030204" pitchFamily="18" charset="0"/>
                            </a:rPr>
                          </m:ctrlPr>
                        </m:sSubPr>
                        <m:e>
                          <m:r>
                            <a:rPr lang="de-DE" b="0" i="1" dirty="0" smtClean="0">
                              <a:latin typeface="Cambria Math" panose="02040503050406030204" pitchFamily="18" charset="0"/>
                            </a:rPr>
                            <m:t>𝑤</m:t>
                          </m:r>
                        </m:e>
                        <m:sub>
                          <m:r>
                            <a:rPr lang="de-DE" b="0" i="1" dirty="0" smtClean="0">
                              <a:latin typeface="Cambria Math" panose="02040503050406030204" pitchFamily="18" charset="0"/>
                            </a:rPr>
                            <m:t>2</m:t>
                          </m:r>
                        </m:sub>
                      </m:sSub>
                    </m:oMath>
                  </m:oMathPara>
                </a14:m>
                <a:endParaRPr lang="de-DE" dirty="0"/>
              </a:p>
            </p:txBody>
          </p:sp>
        </mc:Choice>
        <mc:Fallback xmlns="">
          <p:sp>
            <p:nvSpPr>
              <p:cNvPr id="13" name="Textfeld 12"/>
              <p:cNvSpPr txBox="1">
                <a:spLocks noRot="1" noChangeAspect="1" noMove="1" noResize="1" noEditPoints="1" noAdjustHandles="1" noChangeArrowheads="1" noChangeShapeType="1" noTextEdit="1"/>
              </p:cNvSpPr>
              <p:nvPr/>
            </p:nvSpPr>
            <p:spPr>
              <a:xfrm>
                <a:off x="2399789" y="3119539"/>
                <a:ext cx="1480875" cy="369332"/>
              </a:xfrm>
              <a:prstGeom prst="rect">
                <a:avLst/>
              </a:prstGeom>
              <a:blipFill>
                <a:blip r:embed="rId2"/>
                <a:stretch>
                  <a:fillRect b="-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feld 13"/>
              <p:cNvSpPr txBox="1"/>
              <p:nvPr/>
            </p:nvSpPr>
            <p:spPr>
              <a:xfrm>
                <a:off x="2728536" y="4346520"/>
                <a:ext cx="8640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𝑤</m:t>
                          </m:r>
                        </m:e>
                        <m:sub>
                          <m:r>
                            <a:rPr lang="de-DE" b="0" i="1" dirty="0" smtClean="0">
                              <a:latin typeface="Cambria Math" panose="02040503050406030204" pitchFamily="18" charset="0"/>
                            </a:rPr>
                            <m:t>3</m:t>
                          </m:r>
                        </m:sub>
                      </m:sSub>
                    </m:oMath>
                  </m:oMathPara>
                </a14:m>
                <a:endParaRPr lang="de-DE" dirty="0"/>
              </a:p>
            </p:txBody>
          </p:sp>
        </mc:Choice>
        <mc:Fallback xmlns="">
          <p:sp>
            <p:nvSpPr>
              <p:cNvPr id="14" name="Textfeld 13"/>
              <p:cNvSpPr txBox="1">
                <a:spLocks noRot="1" noChangeAspect="1" noMove="1" noResize="1" noEditPoints="1" noAdjustHandles="1" noChangeArrowheads="1" noChangeShapeType="1" noTextEdit="1"/>
              </p:cNvSpPr>
              <p:nvPr/>
            </p:nvSpPr>
            <p:spPr>
              <a:xfrm>
                <a:off x="2728536" y="4346520"/>
                <a:ext cx="864096" cy="369332"/>
              </a:xfrm>
              <a:prstGeom prst="rect">
                <a:avLst/>
              </a:prstGeom>
              <a:blipFill>
                <a:blip r:embed="rId3"/>
                <a:stretch>
                  <a:fillRect b="-1639"/>
                </a:stretch>
              </a:blipFill>
            </p:spPr>
            <p:txBody>
              <a:bodyPr/>
              <a:lstStyle/>
              <a:p>
                <a:r>
                  <a:rPr lang="en-GB">
                    <a:noFill/>
                  </a:rPr>
                  <a:t> </a:t>
                </a:r>
              </a:p>
            </p:txBody>
          </p:sp>
        </mc:Fallback>
      </mc:AlternateContent>
      <p:cxnSp>
        <p:nvCxnSpPr>
          <p:cNvPr id="16" name="Gerade Verbindung mit Pfeil 15"/>
          <p:cNvCxnSpPr/>
          <p:nvPr/>
        </p:nvCxnSpPr>
        <p:spPr>
          <a:xfrm>
            <a:off x="2944560" y="5550677"/>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440504"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448616"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feld 25"/>
              <p:cNvSpPr txBox="1"/>
              <p:nvPr/>
            </p:nvSpPr>
            <p:spPr>
              <a:xfrm>
                <a:off x="2276130" y="1461264"/>
                <a:ext cx="1480875"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300" b="0" i="1" dirty="0" smtClean="0">
                              <a:solidFill>
                                <a:srgbClr val="FF0000"/>
                              </a:solidFill>
                              <a:latin typeface="Cambria Math" panose="02040503050406030204" pitchFamily="18" charset="0"/>
                            </a:rPr>
                          </m:ctrlPr>
                        </m:sSubPr>
                        <m:e>
                          <m:r>
                            <a:rPr lang="de-DE" sz="2300" b="0" i="1" dirty="0" smtClean="0">
                              <a:solidFill>
                                <a:srgbClr val="FF0000"/>
                              </a:solidFill>
                              <a:latin typeface="Cambria Math" panose="02040503050406030204" pitchFamily="18" charset="0"/>
                            </a:rPr>
                            <m:t>𝑥</m:t>
                          </m:r>
                        </m:e>
                        <m:sub>
                          <m:r>
                            <a:rPr lang="de-DE" sz="2300" b="0" i="1" dirty="0" smtClean="0">
                              <a:solidFill>
                                <a:srgbClr val="FF0000"/>
                              </a:solidFill>
                              <a:latin typeface="Cambria Math" panose="02040503050406030204" pitchFamily="18" charset="0"/>
                            </a:rPr>
                            <m:t>1</m:t>
                          </m:r>
                        </m:sub>
                      </m:sSub>
                      <m:r>
                        <a:rPr lang="de-DE" sz="2300" b="0" i="1" dirty="0" smtClean="0">
                          <a:solidFill>
                            <a:srgbClr val="FF0000"/>
                          </a:solidFill>
                          <a:latin typeface="Cambria Math" panose="02040503050406030204" pitchFamily="18" charset="0"/>
                        </a:rPr>
                        <m:t>           </m:t>
                      </m:r>
                      <m:sSub>
                        <m:sSubPr>
                          <m:ctrlPr>
                            <a:rPr lang="de-DE" sz="2300" b="0" i="1" dirty="0" smtClean="0">
                              <a:solidFill>
                                <a:srgbClr val="FF0000"/>
                              </a:solidFill>
                              <a:latin typeface="Cambria Math" panose="02040503050406030204" pitchFamily="18" charset="0"/>
                            </a:rPr>
                          </m:ctrlPr>
                        </m:sSubPr>
                        <m:e>
                          <m:r>
                            <a:rPr lang="de-DE" sz="2300" b="0" i="1" dirty="0" smtClean="0">
                              <a:solidFill>
                                <a:srgbClr val="FF0000"/>
                              </a:solidFill>
                              <a:latin typeface="Cambria Math" panose="02040503050406030204" pitchFamily="18" charset="0"/>
                            </a:rPr>
                            <m:t>𝑥</m:t>
                          </m:r>
                        </m:e>
                        <m:sub>
                          <m:r>
                            <a:rPr lang="de-DE" sz="2300" b="0" i="1" dirty="0" smtClean="0">
                              <a:solidFill>
                                <a:srgbClr val="FF0000"/>
                              </a:solidFill>
                              <a:latin typeface="Cambria Math" panose="02040503050406030204" pitchFamily="18" charset="0"/>
                            </a:rPr>
                            <m:t>2</m:t>
                          </m:r>
                        </m:sub>
                      </m:sSub>
                    </m:oMath>
                  </m:oMathPara>
                </a14:m>
                <a:endParaRPr lang="de-DE" sz="2300" dirty="0">
                  <a:solidFill>
                    <a:srgbClr val="FF0000"/>
                  </a:solidFill>
                </a:endParaRPr>
              </a:p>
            </p:txBody>
          </p:sp>
        </mc:Choice>
        <mc:Fallback xmlns="">
          <p:sp>
            <p:nvSpPr>
              <p:cNvPr id="26" name="Textfeld 25"/>
              <p:cNvSpPr txBox="1">
                <a:spLocks noRot="1" noChangeAspect="1" noMove="1" noResize="1" noEditPoints="1" noAdjustHandles="1" noChangeArrowheads="1" noChangeShapeType="1" noTextEdit="1"/>
              </p:cNvSpPr>
              <p:nvPr/>
            </p:nvSpPr>
            <p:spPr>
              <a:xfrm>
                <a:off x="2276130" y="1461264"/>
                <a:ext cx="1480875" cy="446276"/>
              </a:xfrm>
              <a:prstGeom prst="rect">
                <a:avLst/>
              </a:prstGeom>
              <a:blipFill>
                <a:blip r:embed="rId4"/>
                <a:stretch>
                  <a:fillRect b="-41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feld 26"/>
              <p:cNvSpPr txBox="1"/>
              <p:nvPr/>
            </p:nvSpPr>
            <p:spPr>
              <a:xfrm>
                <a:off x="2519772" y="5905965"/>
                <a:ext cx="864096"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300" b="0" i="1" dirty="0" smtClean="0">
                          <a:solidFill>
                            <a:srgbClr val="FF0000"/>
                          </a:solidFill>
                          <a:latin typeface="Cambria Math" panose="02040503050406030204" pitchFamily="18" charset="0"/>
                        </a:rPr>
                        <m:t>𝑦</m:t>
                      </m:r>
                    </m:oMath>
                  </m:oMathPara>
                </a14:m>
                <a:endParaRPr lang="de-DE" sz="2300" dirty="0">
                  <a:solidFill>
                    <a:srgbClr val="FF0000"/>
                  </a:solidFill>
                </a:endParaRPr>
              </a:p>
            </p:txBody>
          </p:sp>
        </mc:Choice>
        <mc:Fallback xmlns="">
          <p:sp>
            <p:nvSpPr>
              <p:cNvPr id="27" name="Textfeld 26"/>
              <p:cNvSpPr txBox="1">
                <a:spLocks noRot="1" noChangeAspect="1" noMove="1" noResize="1" noEditPoints="1" noAdjustHandles="1" noChangeArrowheads="1" noChangeShapeType="1" noTextEdit="1"/>
              </p:cNvSpPr>
              <p:nvPr/>
            </p:nvSpPr>
            <p:spPr>
              <a:xfrm>
                <a:off x="2519772" y="5905965"/>
                <a:ext cx="864096" cy="446276"/>
              </a:xfrm>
              <a:prstGeom prst="rect">
                <a:avLst/>
              </a:prstGeom>
              <a:blipFill>
                <a:blip r:embed="rId5"/>
                <a:stretch>
                  <a:fillRect b="-109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feld 17"/>
              <p:cNvSpPr txBox="1"/>
              <p:nvPr/>
            </p:nvSpPr>
            <p:spPr>
              <a:xfrm>
                <a:off x="5743476" y="5944437"/>
                <a:ext cx="1202573" cy="400110"/>
              </a:xfrm>
              <a:prstGeom prst="rect">
                <a:avLst/>
              </a:prstGeom>
              <a:noFill/>
            </p:spPr>
            <p:txBody>
              <a:bodyPr wrap="none" rtlCol="0">
                <a:spAutoFit/>
              </a:bodyPr>
              <a:lstStyle/>
              <a:p>
                <a:r>
                  <a:rPr lang="en-GB" sz="2000" b="1" dirty="0" smtClean="0"/>
                  <a:t>Insekt </a:t>
                </a:r>
                <a:r>
                  <a:rPr lang="en-GB" sz="2000" b="1" dirty="0"/>
                  <a:t>(</a:t>
                </a:r>
                <a14:m>
                  <m:oMath xmlns:m="http://schemas.openxmlformats.org/officeDocument/2006/math">
                    <m:r>
                      <a:rPr lang="de-DE" sz="2000" b="1" i="1" dirty="0" smtClean="0">
                        <a:solidFill>
                          <a:srgbClr val="000000"/>
                        </a:solidFill>
                        <a:latin typeface="Cambria Math" panose="02040503050406030204" pitchFamily="18" charset="0"/>
                      </a:rPr>
                      <m:t>𝒚</m:t>
                    </m:r>
                  </m:oMath>
                </a14:m>
                <a:r>
                  <a:rPr lang="en-GB" sz="2000" b="1" dirty="0"/>
                  <a:t>) </a:t>
                </a:r>
              </a:p>
            </p:txBody>
          </p:sp>
        </mc:Choice>
        <mc:Fallback xmlns="">
          <p:sp>
            <p:nvSpPr>
              <p:cNvPr id="18" name="Textfeld 17"/>
              <p:cNvSpPr txBox="1">
                <a:spLocks noRot="1" noChangeAspect="1" noMove="1" noResize="1" noEditPoints="1" noAdjustHandles="1" noChangeArrowheads="1" noChangeShapeType="1" noTextEdit="1"/>
              </p:cNvSpPr>
              <p:nvPr/>
            </p:nvSpPr>
            <p:spPr>
              <a:xfrm>
                <a:off x="5743476" y="5944437"/>
                <a:ext cx="1202573" cy="400110"/>
              </a:xfrm>
              <a:prstGeom prst="rect">
                <a:avLst/>
              </a:prstGeom>
              <a:blipFill>
                <a:blip r:embed="rId6"/>
                <a:stretch>
                  <a:fillRect l="-5076" t="-7576" r="-4569" b="-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feld 28"/>
              <p:cNvSpPr txBox="1"/>
              <p:nvPr/>
            </p:nvSpPr>
            <p:spPr>
              <a:xfrm>
                <a:off x="4644008" y="1535336"/>
                <a:ext cx="2799613" cy="400110"/>
              </a:xfrm>
              <a:prstGeom prst="rect">
                <a:avLst/>
              </a:prstGeom>
              <a:noFill/>
            </p:spPr>
            <p:txBody>
              <a:bodyPr wrap="none" rtlCol="0">
                <a:spAutoFit/>
              </a:bodyPr>
              <a:lstStyle/>
              <a:p>
                <a:r>
                  <a:rPr lang="en-GB" sz="2000" b="1" dirty="0" smtClean="0"/>
                  <a:t>  </a:t>
                </a:r>
                <a:r>
                  <a:rPr lang="en-GB" sz="2000" b="1" dirty="0" err="1" smtClean="0"/>
                  <a:t>Länge</a:t>
                </a:r>
                <a:r>
                  <a:rPr lang="en-GB" sz="2000" b="1" dirty="0" smtClean="0"/>
                  <a:t> (</a:t>
                </a:r>
                <a14:m>
                  <m:oMath xmlns:m="http://schemas.openxmlformats.org/officeDocument/2006/math">
                    <m:sSub>
                      <m:sSubPr>
                        <m:ctrlPr>
                          <a:rPr lang="de-DE" sz="2000" b="1" i="1" dirty="0" smtClean="0">
                            <a:solidFill>
                              <a:srgbClr val="000000"/>
                            </a:solidFill>
                            <a:latin typeface="Cambria Math" panose="02040503050406030204" pitchFamily="18" charset="0"/>
                          </a:rPr>
                        </m:ctrlPr>
                      </m:sSubPr>
                      <m:e>
                        <m:r>
                          <a:rPr lang="de-DE" sz="2000" b="1" i="1" dirty="0">
                            <a:solidFill>
                              <a:srgbClr val="000000"/>
                            </a:solidFill>
                            <a:latin typeface="Cambria Math" panose="02040503050406030204" pitchFamily="18" charset="0"/>
                          </a:rPr>
                          <m:t>𝒙</m:t>
                        </m:r>
                      </m:e>
                      <m:sub>
                        <m:r>
                          <a:rPr lang="de-DE" sz="2000" b="1" i="1" dirty="0">
                            <a:solidFill>
                              <a:srgbClr val="000000"/>
                            </a:solidFill>
                            <a:latin typeface="Cambria Math" panose="02040503050406030204" pitchFamily="18" charset="0"/>
                          </a:rPr>
                          <m:t>𝟏</m:t>
                        </m:r>
                      </m:sub>
                    </m:sSub>
                  </m:oMath>
                </a14:m>
                <a:r>
                  <a:rPr lang="en-GB" sz="2000" b="1" dirty="0" smtClean="0"/>
                  <a:t>)      </a:t>
                </a:r>
                <a:r>
                  <a:rPr lang="en-GB" sz="2000" b="1" dirty="0" err="1" smtClean="0"/>
                  <a:t>Breite</a:t>
                </a:r>
                <a:r>
                  <a:rPr lang="en-GB" sz="2000" b="1" dirty="0" smtClean="0"/>
                  <a:t> </a:t>
                </a:r>
                <a:r>
                  <a:rPr lang="en-GB" sz="2000" b="1" dirty="0"/>
                  <a:t>(</a:t>
                </a:r>
                <a14:m>
                  <m:oMath xmlns:m="http://schemas.openxmlformats.org/officeDocument/2006/math">
                    <m:sSub>
                      <m:sSubPr>
                        <m:ctrlPr>
                          <a:rPr lang="de-DE" sz="2000" b="1" i="1" dirty="0">
                            <a:solidFill>
                              <a:srgbClr val="000000"/>
                            </a:solidFill>
                            <a:latin typeface="Cambria Math" panose="02040503050406030204" pitchFamily="18" charset="0"/>
                          </a:rPr>
                        </m:ctrlPr>
                      </m:sSubPr>
                      <m:e>
                        <m:r>
                          <a:rPr lang="de-DE" sz="2000" b="1" i="1" dirty="0">
                            <a:solidFill>
                              <a:srgbClr val="000000"/>
                            </a:solidFill>
                            <a:latin typeface="Cambria Math" panose="02040503050406030204" pitchFamily="18" charset="0"/>
                          </a:rPr>
                          <m:t>𝒙</m:t>
                        </m:r>
                      </m:e>
                      <m:sub>
                        <m:r>
                          <a:rPr lang="de-DE" sz="2000" b="1" i="1" dirty="0" smtClean="0">
                            <a:solidFill>
                              <a:srgbClr val="000000"/>
                            </a:solidFill>
                            <a:latin typeface="Cambria Math" panose="02040503050406030204" pitchFamily="18" charset="0"/>
                          </a:rPr>
                          <m:t>𝟐</m:t>
                        </m:r>
                      </m:sub>
                    </m:sSub>
                  </m:oMath>
                </a14:m>
                <a:r>
                  <a:rPr lang="en-GB" sz="2000" b="1" dirty="0"/>
                  <a:t>)</a:t>
                </a:r>
              </a:p>
            </p:txBody>
          </p:sp>
        </mc:Choice>
        <mc:Fallback xmlns="">
          <p:sp>
            <p:nvSpPr>
              <p:cNvPr id="29" name="Textfeld 28"/>
              <p:cNvSpPr txBox="1">
                <a:spLocks noRot="1" noChangeAspect="1" noMove="1" noResize="1" noEditPoints="1" noAdjustHandles="1" noChangeArrowheads="1" noChangeShapeType="1" noTextEdit="1"/>
              </p:cNvSpPr>
              <p:nvPr/>
            </p:nvSpPr>
            <p:spPr>
              <a:xfrm>
                <a:off x="4644008" y="1535336"/>
                <a:ext cx="2799613" cy="400110"/>
              </a:xfrm>
              <a:prstGeom prst="rect">
                <a:avLst/>
              </a:prstGeom>
              <a:blipFill>
                <a:blip r:embed="rId7"/>
                <a:stretch>
                  <a:fillRect t="-9231" r="-1089" b="-27692"/>
                </a:stretch>
              </a:blipFill>
            </p:spPr>
            <p:txBody>
              <a:bodyPr/>
              <a:lstStyle/>
              <a:p>
                <a:r>
                  <a:rPr lang="en-GB">
                    <a:noFill/>
                  </a:rPr>
                  <a:t> </a:t>
                </a:r>
              </a:p>
            </p:txBody>
          </p:sp>
        </mc:Fallback>
      </mc:AlternateContent>
      <p:sp>
        <p:nvSpPr>
          <p:cNvPr id="23" name="Gleichschenkliges Dreieck 22"/>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p:cNvSpPr txBox="1"/>
              <p:nvPr/>
            </p:nvSpPr>
            <p:spPr>
              <a:xfrm>
                <a:off x="5580112" y="2494287"/>
                <a:ext cx="1879489" cy="400110"/>
              </a:xfrm>
              <a:prstGeom prst="rect">
                <a:avLst/>
              </a:prstGeom>
              <a:noFill/>
            </p:spPr>
            <p:txBody>
              <a:bodyPr wrap="none" rtlCol="0">
                <a:spAutoFit/>
              </a:bodyPr>
              <a:lstStyle/>
              <a:p>
                <a14:m>
                  <m:oMath xmlns:m="http://schemas.openxmlformats.org/officeDocument/2006/math">
                    <m:sSub>
                      <m:sSubPr>
                        <m:ctrlPr>
                          <a:rPr lang="de-DE" sz="2000" b="1" i="1" dirty="0" smtClean="0">
                            <a:solidFill>
                              <a:srgbClr val="000000"/>
                            </a:solidFill>
                            <a:latin typeface="Cambria Math" panose="02040503050406030204" pitchFamily="18" charset="0"/>
                          </a:rPr>
                        </m:ctrlPr>
                      </m:sSubPr>
                      <m:e>
                        <m:r>
                          <a:rPr lang="de-DE" sz="2000" b="1" i="1" dirty="0">
                            <a:solidFill>
                              <a:srgbClr val="000000"/>
                            </a:solidFill>
                            <a:latin typeface="Cambria Math" panose="02040503050406030204" pitchFamily="18" charset="0"/>
                          </a:rPr>
                          <m:t>𝒙</m:t>
                        </m:r>
                      </m:e>
                      <m:sub>
                        <m:r>
                          <a:rPr lang="de-DE" sz="2000" b="1" i="1" dirty="0">
                            <a:solidFill>
                              <a:srgbClr val="000000"/>
                            </a:solidFill>
                            <a:latin typeface="Cambria Math" panose="02040503050406030204" pitchFamily="18" charset="0"/>
                          </a:rPr>
                          <m:t>𝟏</m:t>
                        </m:r>
                      </m:sub>
                    </m:sSub>
                  </m:oMath>
                </a14:m>
                <a:r>
                  <a:rPr lang="en-GB" sz="2000" b="1" dirty="0" smtClean="0"/>
                  <a:t>                 </a:t>
                </a:r>
                <a14:m>
                  <m:oMath xmlns:m="http://schemas.openxmlformats.org/officeDocument/2006/math">
                    <m:sSub>
                      <m:sSubPr>
                        <m:ctrlPr>
                          <a:rPr lang="de-DE" sz="2000" b="1" i="1" dirty="0">
                            <a:solidFill>
                              <a:srgbClr val="000000"/>
                            </a:solidFill>
                            <a:latin typeface="Cambria Math" panose="02040503050406030204" pitchFamily="18" charset="0"/>
                          </a:rPr>
                        </m:ctrlPr>
                      </m:sSubPr>
                      <m:e>
                        <m:r>
                          <a:rPr lang="de-DE" sz="2000" b="1" i="1" dirty="0">
                            <a:solidFill>
                              <a:srgbClr val="000000"/>
                            </a:solidFill>
                            <a:latin typeface="Cambria Math" panose="02040503050406030204" pitchFamily="18" charset="0"/>
                          </a:rPr>
                          <m:t>𝒙</m:t>
                        </m:r>
                      </m:e>
                      <m:sub>
                        <m:r>
                          <a:rPr lang="de-DE" sz="2000" b="1" i="1" dirty="0" smtClean="0">
                            <a:solidFill>
                              <a:srgbClr val="000000"/>
                            </a:solidFill>
                            <a:latin typeface="Cambria Math" panose="02040503050406030204" pitchFamily="18" charset="0"/>
                          </a:rPr>
                          <m:t>𝟐</m:t>
                        </m:r>
                      </m:sub>
                    </m:sSub>
                  </m:oMath>
                </a14:m>
                <a:r>
                  <a:rPr lang="en-GB" sz="2000" b="1" dirty="0" smtClean="0"/>
                  <a:t>   </a:t>
                </a:r>
                <a:endParaRPr lang="en-GB" sz="2000" b="1" dirty="0"/>
              </a:p>
            </p:txBody>
          </p:sp>
        </mc:Choice>
        <mc:Fallback xmlns="">
          <p:sp>
            <p:nvSpPr>
              <p:cNvPr id="32" name="Textfeld 31"/>
              <p:cNvSpPr txBox="1">
                <a:spLocks noRot="1" noChangeAspect="1" noMove="1" noResize="1" noEditPoints="1" noAdjustHandles="1" noChangeArrowheads="1" noChangeShapeType="1" noTextEdit="1"/>
              </p:cNvSpPr>
              <p:nvPr/>
            </p:nvSpPr>
            <p:spPr>
              <a:xfrm>
                <a:off x="5580112" y="2494287"/>
                <a:ext cx="1879489" cy="400110"/>
              </a:xfrm>
              <a:prstGeom prst="rect">
                <a:avLst/>
              </a:prstGeom>
              <a:blipFill>
                <a:blip r:embed="rId8"/>
                <a:stretch>
                  <a:fillRect b="-4545"/>
                </a:stretch>
              </a:blipFill>
            </p:spPr>
            <p:txBody>
              <a:bodyPr/>
              <a:lstStyle/>
              <a:p>
                <a:r>
                  <a:rPr lang="en-GB">
                    <a:noFill/>
                  </a:rPr>
                  <a:t> </a:t>
                </a:r>
              </a:p>
            </p:txBody>
          </p:sp>
        </mc:Fallback>
      </mc:AlternateContent>
    </p:spTree>
    <p:extLst>
      <p:ext uri="{BB962C8B-B14F-4D97-AF65-F5344CB8AC3E}">
        <p14:creationId xmlns:p14="http://schemas.microsoft.com/office/powerpoint/2010/main" val="125464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6 -2.22222E-6 L -0.00538 0.14144 " pathEditMode="relative" rAng="0" ptsTypes="AA">
                                      <p:cBhvr>
                                        <p:cTn id="6" dur="2000" fill="hold"/>
                                        <p:tgtEl>
                                          <p:spTgt spid="28"/>
                                        </p:tgtEl>
                                        <p:attrNameLst>
                                          <p:attrName>ppt_x</p:attrName>
                                          <p:attrName>ppt_y</p:attrName>
                                        </p:attrNameLst>
                                      </p:cBhvr>
                                      <p:rCtr x="-278" y="7060"/>
                                    </p:animMotion>
                                  </p:childTnLst>
                                </p:cTn>
                              </p:par>
                              <p:par>
                                <p:cTn id="7" presetID="42" presetClass="path" presetSubtype="0" accel="50000" decel="50000" fill="hold" grpId="0" nodeType="withEffect">
                                  <p:stCondLst>
                                    <p:cond delay="0"/>
                                  </p:stCondLst>
                                  <p:childTnLst>
                                    <p:animMotion origin="layout" path="M 2.5E-6 7.40741E-7 L -0.00226 0.1419 " pathEditMode="relative" rAng="0" ptsTypes="AA">
                                      <p:cBhvr>
                                        <p:cTn id="8" dur="2000" fill="hold"/>
                                        <p:tgtEl>
                                          <p:spTgt spid="29"/>
                                        </p:tgtEl>
                                        <p:attrNameLst>
                                          <p:attrName>ppt_x</p:attrName>
                                          <p:attrName>ppt_y</p:attrName>
                                        </p:attrNameLst>
                                      </p:cBhvr>
                                      <p:rCtr x="-122" y="7083"/>
                                    </p:animMotion>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28"/>
                                        </p:tgtEl>
                                      </p:cBhvr>
                                    </p:animEffect>
                                    <p:set>
                                      <p:cBhvr>
                                        <p:cTn id="12" dur="1" fill="hold">
                                          <p:stCondLst>
                                            <p:cond delay="499"/>
                                          </p:stCondLst>
                                        </p:cTn>
                                        <p:tgtEl>
                                          <p:spTgt spid="28"/>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1000"/>
                                        <p:tgtEl>
                                          <p:spTgt spid="29"/>
                                        </p:tgtEl>
                                      </p:cBhvr>
                                    </p:animEffect>
                                    <p:set>
                                      <p:cBhvr>
                                        <p:cTn id="15" dur="1" fill="hold">
                                          <p:stCondLst>
                                            <p:cond delay="999"/>
                                          </p:stCondLst>
                                        </p:cTn>
                                        <p:tgtEl>
                                          <p:spTgt spid="29"/>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2" grpId="0" animBg="1"/>
      <p:bldP spid="29" grpId="0"/>
      <p:bldP spid="29" grpId="1"/>
      <p:bldP spid="3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bgerundetes Rechteck 22"/>
          <p:cNvSpPr/>
          <p:nvPr/>
        </p:nvSpPr>
        <p:spPr bwMode="auto">
          <a:xfrm>
            <a:off x="2004968" y="2919660"/>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Textfeld 29"/>
              <p:cNvSpPr txBox="1"/>
              <p:nvPr/>
            </p:nvSpPr>
            <p:spPr>
              <a:xfrm>
                <a:off x="5104819" y="3076236"/>
                <a:ext cx="2383794" cy="400110"/>
              </a:xfrm>
              <a:prstGeom prst="rect">
                <a:avLst/>
              </a:prstGeom>
              <a:noFill/>
            </p:spPr>
            <p:txBody>
              <a:bodyPr wrap="none" rtlCol="0">
                <a:spAutoFit/>
              </a:bodyPr>
              <a:lstStyle/>
              <a:p>
                <a14:m>
                  <m:oMath xmlns:m="http://schemas.openxmlformats.org/officeDocument/2006/math">
                    <m:sSub>
                      <m:sSubPr>
                        <m:ctrlPr>
                          <a:rPr lang="de-DE" sz="2000" b="1" i="1" dirty="0" smtClean="0">
                            <a:solidFill>
                              <a:srgbClr val="000000"/>
                            </a:solidFill>
                            <a:latin typeface="Cambria Math" panose="02040503050406030204" pitchFamily="18" charset="0"/>
                          </a:rPr>
                        </m:ctrlPr>
                      </m:sSubPr>
                      <m:e>
                        <m:sSub>
                          <m:sSubPr>
                            <m:ctrlPr>
                              <a:rPr lang="de-DE" sz="2000" i="1" dirty="0">
                                <a:latin typeface="Cambria Math" panose="02040503050406030204" pitchFamily="18" charset="0"/>
                              </a:rPr>
                            </m:ctrlPr>
                          </m:sSubPr>
                          <m:e>
                            <m:r>
                              <a:rPr lang="de-DE" sz="2000" i="1" dirty="0">
                                <a:latin typeface="Cambria Math" panose="02040503050406030204" pitchFamily="18" charset="0"/>
                              </a:rPr>
                              <m:t>𝑤</m:t>
                            </m:r>
                          </m:e>
                          <m:sub>
                            <m:r>
                              <a:rPr lang="de-DE" sz="2000" i="1" dirty="0">
                                <a:latin typeface="Cambria Math" panose="02040503050406030204" pitchFamily="18" charset="0"/>
                              </a:rPr>
                              <m:t>1</m:t>
                            </m:r>
                          </m:sub>
                        </m:sSub>
                        <m:r>
                          <a:rPr lang="de-DE" sz="2000" b="1" i="1" dirty="0" smtClean="0">
                            <a:latin typeface="Cambria Math" panose="02040503050406030204" pitchFamily="18" charset="0"/>
                          </a:rPr>
                          <m:t>⋅</m:t>
                        </m:r>
                        <m:r>
                          <a:rPr lang="de-DE" sz="2000" b="1" i="1" dirty="0">
                            <a:solidFill>
                              <a:srgbClr val="000000"/>
                            </a:solidFill>
                            <a:latin typeface="Cambria Math" panose="02040503050406030204" pitchFamily="18" charset="0"/>
                          </a:rPr>
                          <m:t>𝒙</m:t>
                        </m:r>
                      </m:e>
                      <m:sub>
                        <m:r>
                          <a:rPr lang="de-DE" sz="2000" b="1" i="1" dirty="0">
                            <a:solidFill>
                              <a:srgbClr val="000000"/>
                            </a:solidFill>
                            <a:latin typeface="Cambria Math" panose="02040503050406030204" pitchFamily="18" charset="0"/>
                          </a:rPr>
                          <m:t>𝟏</m:t>
                        </m:r>
                      </m:sub>
                    </m:sSub>
                    <m:r>
                      <a:rPr lang="de-DE" sz="2000" b="1" i="1" dirty="0" smtClean="0">
                        <a:solidFill>
                          <a:srgbClr val="000000"/>
                        </a:solidFill>
                        <a:latin typeface="Cambria Math" panose="02040503050406030204" pitchFamily="18" charset="0"/>
                      </a:rPr>
                      <m:t> +</m:t>
                    </m:r>
                  </m:oMath>
                </a14:m>
                <a:r>
                  <a:rPr lang="en-GB" sz="2000" b="1" dirty="0" smtClean="0"/>
                  <a:t> </a:t>
                </a:r>
                <a14:m>
                  <m:oMath xmlns:m="http://schemas.openxmlformats.org/officeDocument/2006/math">
                    <m:sSub>
                      <m:sSubPr>
                        <m:ctrlPr>
                          <a:rPr lang="de-DE" sz="2000" i="1" dirty="0">
                            <a:latin typeface="Cambria Math" panose="02040503050406030204" pitchFamily="18" charset="0"/>
                          </a:rPr>
                        </m:ctrlPr>
                      </m:sSubPr>
                      <m:e>
                        <m:r>
                          <a:rPr lang="de-DE" sz="2000" b="0" i="1" dirty="0" smtClean="0">
                            <a:latin typeface="Cambria Math" panose="02040503050406030204" pitchFamily="18" charset="0"/>
                          </a:rPr>
                          <m:t>  </m:t>
                        </m:r>
                        <m:r>
                          <a:rPr lang="de-DE" sz="2000" i="1" dirty="0">
                            <a:latin typeface="Cambria Math" panose="02040503050406030204" pitchFamily="18" charset="0"/>
                          </a:rPr>
                          <m:t>𝑤</m:t>
                        </m:r>
                      </m:e>
                      <m:sub>
                        <m:r>
                          <a:rPr lang="de-DE" sz="2000" b="0" i="1" dirty="0" smtClean="0">
                            <a:latin typeface="Cambria Math" panose="02040503050406030204" pitchFamily="18" charset="0"/>
                          </a:rPr>
                          <m:t>2 </m:t>
                        </m:r>
                      </m:sub>
                    </m:sSub>
                    <m:r>
                      <a:rPr lang="de-DE" sz="2000" b="1" i="1" dirty="0" smtClean="0">
                        <a:latin typeface="Cambria Math" panose="02040503050406030204" pitchFamily="18" charset="0"/>
                      </a:rPr>
                      <m:t>⋅</m:t>
                    </m:r>
                  </m:oMath>
                </a14:m>
                <a:r>
                  <a:rPr lang="en-GB" sz="2000" b="1" dirty="0" smtClean="0"/>
                  <a:t>  </a:t>
                </a:r>
                <a14:m>
                  <m:oMath xmlns:m="http://schemas.openxmlformats.org/officeDocument/2006/math">
                    <m:sSub>
                      <m:sSubPr>
                        <m:ctrlPr>
                          <a:rPr lang="de-DE" sz="2000" b="1" i="1" dirty="0">
                            <a:solidFill>
                              <a:srgbClr val="000000"/>
                            </a:solidFill>
                            <a:latin typeface="Cambria Math" panose="02040503050406030204" pitchFamily="18" charset="0"/>
                          </a:rPr>
                        </m:ctrlPr>
                      </m:sSubPr>
                      <m:e>
                        <m:r>
                          <a:rPr lang="de-DE" sz="2000" b="1" i="1" dirty="0">
                            <a:solidFill>
                              <a:srgbClr val="000000"/>
                            </a:solidFill>
                            <a:latin typeface="Cambria Math" panose="02040503050406030204" pitchFamily="18" charset="0"/>
                          </a:rPr>
                          <m:t>𝒙</m:t>
                        </m:r>
                      </m:e>
                      <m:sub>
                        <m:r>
                          <a:rPr lang="de-DE" sz="2000" b="1" i="1" dirty="0" smtClean="0">
                            <a:solidFill>
                              <a:srgbClr val="000000"/>
                            </a:solidFill>
                            <a:latin typeface="Cambria Math" panose="02040503050406030204" pitchFamily="18" charset="0"/>
                          </a:rPr>
                          <m:t>𝟐</m:t>
                        </m:r>
                      </m:sub>
                    </m:sSub>
                  </m:oMath>
                </a14:m>
                <a:r>
                  <a:rPr lang="en-GB" sz="2000" b="1" dirty="0" smtClean="0"/>
                  <a:t>   </a:t>
                </a:r>
                <a:endParaRPr lang="en-GB" sz="2000" b="1" dirty="0"/>
              </a:p>
            </p:txBody>
          </p:sp>
        </mc:Choice>
        <mc:Fallback xmlns="">
          <p:sp>
            <p:nvSpPr>
              <p:cNvPr id="30" name="Textfeld 29"/>
              <p:cNvSpPr txBox="1">
                <a:spLocks noRot="1" noChangeAspect="1" noMove="1" noResize="1" noEditPoints="1" noAdjustHandles="1" noChangeArrowheads="1" noChangeShapeType="1" noTextEdit="1"/>
              </p:cNvSpPr>
              <p:nvPr/>
            </p:nvSpPr>
            <p:spPr>
              <a:xfrm>
                <a:off x="5104819" y="3076236"/>
                <a:ext cx="2383794" cy="400110"/>
              </a:xfrm>
              <a:prstGeom prst="rect">
                <a:avLst/>
              </a:prstGeom>
              <a:blipFill>
                <a:blip r:embed="rId2"/>
                <a:stretch>
                  <a:fillRect b="-4615"/>
                </a:stretch>
              </a:blipFill>
            </p:spPr>
            <p:txBody>
              <a:bodyPr/>
              <a:lstStyle/>
              <a:p>
                <a:r>
                  <a:rPr lang="en-GB">
                    <a:noFill/>
                  </a:rPr>
                  <a:t> </a:t>
                </a:r>
              </a:p>
            </p:txBody>
          </p:sp>
        </mc:Fallback>
      </mc:AlternateContent>
      <p:sp>
        <p:nvSpPr>
          <p:cNvPr id="22" name="Abgerundetes Rechteck 21"/>
          <p:cNvSpPr/>
          <p:nvPr/>
        </p:nvSpPr>
        <p:spPr bwMode="auto">
          <a:xfrm>
            <a:off x="2004968" y="2287273"/>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Abgerundetes Rechteck 20"/>
          <p:cNvSpPr/>
          <p:nvPr/>
        </p:nvSpPr>
        <p:spPr bwMode="auto">
          <a:xfrm>
            <a:off x="2004968" y="5874549"/>
            <a:ext cx="6095424" cy="744233"/>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llipse 5"/>
          <p:cNvSpPr/>
          <p:nvPr/>
        </p:nvSpPr>
        <p:spPr bwMode="auto">
          <a:xfrm>
            <a:off x="2080464"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I1</a:t>
            </a:r>
            <a:endParaRPr lang="de-DE" dirty="0"/>
          </a:p>
        </p:txBody>
      </p:sp>
      <p:sp>
        <p:nvSpPr>
          <p:cNvPr id="7" name="Ellipse 6"/>
          <p:cNvSpPr/>
          <p:nvPr/>
        </p:nvSpPr>
        <p:spPr bwMode="auto">
          <a:xfrm>
            <a:off x="3088576"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I2</a:t>
            </a:r>
            <a:endParaRPr lang="de-DE" dirty="0"/>
          </a:p>
        </p:txBody>
      </p:sp>
      <p:sp>
        <p:nvSpPr>
          <p:cNvPr id="8" name="Ellipse 7"/>
          <p:cNvSpPr/>
          <p:nvPr/>
        </p:nvSpPr>
        <p:spPr bwMode="auto">
          <a:xfrm>
            <a:off x="2584520" y="3635732"/>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H1</a:t>
            </a:r>
            <a:endParaRPr lang="de-DE" dirty="0"/>
          </a:p>
        </p:txBody>
      </p:sp>
      <p:cxnSp>
        <p:nvCxnSpPr>
          <p:cNvPr id="9" name="Gerade Verbindung mit Pfeil 8"/>
          <p:cNvCxnSpPr>
            <a:stCxn id="6" idx="4"/>
            <a:endCxn id="8" idx="1"/>
          </p:cNvCxnSpPr>
          <p:nvPr/>
        </p:nvCxnSpPr>
        <p:spPr>
          <a:xfrm>
            <a:off x="2440504"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3199147"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2555776" y="4787860"/>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O1</a:t>
            </a:r>
            <a:endParaRPr lang="de-DE" dirty="0"/>
          </a:p>
        </p:txBody>
      </p:sp>
      <p:cxnSp>
        <p:nvCxnSpPr>
          <p:cNvPr id="12" name="Gerade Verbindung mit Pfeil 11"/>
          <p:cNvCxnSpPr>
            <a:stCxn id="8" idx="4"/>
            <a:endCxn id="11" idx="0"/>
          </p:cNvCxnSpPr>
          <p:nvPr/>
        </p:nvCxnSpPr>
        <p:spPr>
          <a:xfrm>
            <a:off x="2944560" y="4355812"/>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feld 12"/>
              <p:cNvSpPr txBox="1"/>
              <p:nvPr/>
            </p:nvSpPr>
            <p:spPr>
              <a:xfrm>
                <a:off x="2399789" y="3119539"/>
                <a:ext cx="1480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𝑤</m:t>
                          </m:r>
                        </m:e>
                        <m:sub>
                          <m:r>
                            <a:rPr lang="de-DE" b="0" i="1" dirty="0" smtClean="0">
                              <a:latin typeface="Cambria Math" panose="02040503050406030204" pitchFamily="18" charset="0"/>
                            </a:rPr>
                            <m:t>1</m:t>
                          </m:r>
                        </m:sub>
                      </m:sSub>
                      <m:r>
                        <a:rPr lang="de-DE" b="0" i="1" dirty="0" smtClean="0">
                          <a:latin typeface="Cambria Math" panose="02040503050406030204" pitchFamily="18" charset="0"/>
                        </a:rPr>
                        <m:t>           </m:t>
                      </m:r>
                      <m:sSub>
                        <m:sSubPr>
                          <m:ctrlPr>
                            <a:rPr lang="de-DE" b="0" i="1" dirty="0" smtClean="0">
                              <a:latin typeface="Cambria Math" panose="02040503050406030204" pitchFamily="18" charset="0"/>
                            </a:rPr>
                          </m:ctrlPr>
                        </m:sSubPr>
                        <m:e>
                          <m:r>
                            <a:rPr lang="de-DE" b="0" i="1" dirty="0" smtClean="0">
                              <a:latin typeface="Cambria Math" panose="02040503050406030204" pitchFamily="18" charset="0"/>
                            </a:rPr>
                            <m:t>𝑤</m:t>
                          </m:r>
                        </m:e>
                        <m:sub>
                          <m:r>
                            <a:rPr lang="de-DE" b="0" i="1" dirty="0" smtClean="0">
                              <a:latin typeface="Cambria Math" panose="02040503050406030204" pitchFamily="18" charset="0"/>
                            </a:rPr>
                            <m:t>2</m:t>
                          </m:r>
                        </m:sub>
                      </m:sSub>
                    </m:oMath>
                  </m:oMathPara>
                </a14:m>
                <a:endParaRPr lang="de-DE" dirty="0"/>
              </a:p>
            </p:txBody>
          </p:sp>
        </mc:Choice>
        <mc:Fallback xmlns="">
          <p:sp>
            <p:nvSpPr>
              <p:cNvPr id="13" name="Textfeld 12"/>
              <p:cNvSpPr txBox="1">
                <a:spLocks noRot="1" noChangeAspect="1" noMove="1" noResize="1" noEditPoints="1" noAdjustHandles="1" noChangeArrowheads="1" noChangeShapeType="1" noTextEdit="1"/>
              </p:cNvSpPr>
              <p:nvPr/>
            </p:nvSpPr>
            <p:spPr>
              <a:xfrm>
                <a:off x="2399789" y="3119539"/>
                <a:ext cx="1480875" cy="369332"/>
              </a:xfrm>
              <a:prstGeom prst="rect">
                <a:avLst/>
              </a:prstGeom>
              <a:blipFill>
                <a:blip r:embed="rId3"/>
                <a:stretch>
                  <a:fillRect b="-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feld 13"/>
              <p:cNvSpPr txBox="1"/>
              <p:nvPr/>
            </p:nvSpPr>
            <p:spPr>
              <a:xfrm>
                <a:off x="2728536" y="4346520"/>
                <a:ext cx="8640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𝑤</m:t>
                          </m:r>
                        </m:e>
                        <m:sub>
                          <m:r>
                            <a:rPr lang="de-DE" b="0" i="1" dirty="0" smtClean="0">
                              <a:latin typeface="Cambria Math" panose="02040503050406030204" pitchFamily="18" charset="0"/>
                            </a:rPr>
                            <m:t>3</m:t>
                          </m:r>
                        </m:sub>
                      </m:sSub>
                    </m:oMath>
                  </m:oMathPara>
                </a14:m>
                <a:endParaRPr lang="de-DE" dirty="0"/>
              </a:p>
            </p:txBody>
          </p:sp>
        </mc:Choice>
        <mc:Fallback xmlns="">
          <p:sp>
            <p:nvSpPr>
              <p:cNvPr id="14" name="Textfeld 13"/>
              <p:cNvSpPr txBox="1">
                <a:spLocks noRot="1" noChangeAspect="1" noMove="1" noResize="1" noEditPoints="1" noAdjustHandles="1" noChangeArrowheads="1" noChangeShapeType="1" noTextEdit="1"/>
              </p:cNvSpPr>
              <p:nvPr/>
            </p:nvSpPr>
            <p:spPr>
              <a:xfrm>
                <a:off x="2728536" y="4346520"/>
                <a:ext cx="864096" cy="369332"/>
              </a:xfrm>
              <a:prstGeom prst="rect">
                <a:avLst/>
              </a:prstGeom>
              <a:blipFill>
                <a:blip r:embed="rId4"/>
                <a:stretch>
                  <a:fillRect b="-1639"/>
                </a:stretch>
              </a:blipFill>
            </p:spPr>
            <p:txBody>
              <a:bodyPr/>
              <a:lstStyle/>
              <a:p>
                <a:r>
                  <a:rPr lang="en-GB">
                    <a:noFill/>
                  </a:rPr>
                  <a:t> </a:t>
                </a:r>
              </a:p>
            </p:txBody>
          </p:sp>
        </mc:Fallback>
      </mc:AlternateContent>
      <p:cxnSp>
        <p:nvCxnSpPr>
          <p:cNvPr id="16" name="Gerade Verbindung mit Pfeil 15"/>
          <p:cNvCxnSpPr/>
          <p:nvPr/>
        </p:nvCxnSpPr>
        <p:spPr>
          <a:xfrm>
            <a:off x="2944560" y="5550677"/>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440504"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448616"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feld 25"/>
              <p:cNvSpPr txBox="1"/>
              <p:nvPr/>
            </p:nvSpPr>
            <p:spPr>
              <a:xfrm>
                <a:off x="2276130" y="1461264"/>
                <a:ext cx="1480875"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300" b="0" i="1" dirty="0" smtClean="0">
                              <a:solidFill>
                                <a:srgbClr val="FF0000"/>
                              </a:solidFill>
                              <a:latin typeface="Cambria Math" panose="02040503050406030204" pitchFamily="18" charset="0"/>
                            </a:rPr>
                          </m:ctrlPr>
                        </m:sSubPr>
                        <m:e>
                          <m:r>
                            <a:rPr lang="de-DE" sz="2300" b="0" i="1" dirty="0" smtClean="0">
                              <a:solidFill>
                                <a:srgbClr val="FF0000"/>
                              </a:solidFill>
                              <a:latin typeface="Cambria Math" panose="02040503050406030204" pitchFamily="18" charset="0"/>
                            </a:rPr>
                            <m:t>𝑥</m:t>
                          </m:r>
                        </m:e>
                        <m:sub>
                          <m:r>
                            <a:rPr lang="de-DE" sz="2300" b="0" i="1" dirty="0" smtClean="0">
                              <a:solidFill>
                                <a:srgbClr val="FF0000"/>
                              </a:solidFill>
                              <a:latin typeface="Cambria Math" panose="02040503050406030204" pitchFamily="18" charset="0"/>
                            </a:rPr>
                            <m:t>1</m:t>
                          </m:r>
                        </m:sub>
                      </m:sSub>
                      <m:r>
                        <a:rPr lang="de-DE" sz="2300" b="0" i="1" dirty="0" smtClean="0">
                          <a:solidFill>
                            <a:srgbClr val="FF0000"/>
                          </a:solidFill>
                          <a:latin typeface="Cambria Math" panose="02040503050406030204" pitchFamily="18" charset="0"/>
                        </a:rPr>
                        <m:t>           </m:t>
                      </m:r>
                      <m:sSub>
                        <m:sSubPr>
                          <m:ctrlPr>
                            <a:rPr lang="de-DE" sz="2300" b="0" i="1" dirty="0" smtClean="0">
                              <a:solidFill>
                                <a:srgbClr val="FF0000"/>
                              </a:solidFill>
                              <a:latin typeface="Cambria Math" panose="02040503050406030204" pitchFamily="18" charset="0"/>
                            </a:rPr>
                          </m:ctrlPr>
                        </m:sSubPr>
                        <m:e>
                          <m:r>
                            <a:rPr lang="de-DE" sz="2300" b="0" i="1" dirty="0" smtClean="0">
                              <a:solidFill>
                                <a:srgbClr val="FF0000"/>
                              </a:solidFill>
                              <a:latin typeface="Cambria Math" panose="02040503050406030204" pitchFamily="18" charset="0"/>
                            </a:rPr>
                            <m:t>𝑥</m:t>
                          </m:r>
                        </m:e>
                        <m:sub>
                          <m:r>
                            <a:rPr lang="de-DE" sz="2300" b="0" i="1" dirty="0" smtClean="0">
                              <a:solidFill>
                                <a:srgbClr val="FF0000"/>
                              </a:solidFill>
                              <a:latin typeface="Cambria Math" panose="02040503050406030204" pitchFamily="18" charset="0"/>
                            </a:rPr>
                            <m:t>2</m:t>
                          </m:r>
                        </m:sub>
                      </m:sSub>
                    </m:oMath>
                  </m:oMathPara>
                </a14:m>
                <a:endParaRPr lang="de-DE" sz="2300" dirty="0">
                  <a:solidFill>
                    <a:srgbClr val="FF0000"/>
                  </a:solidFill>
                </a:endParaRPr>
              </a:p>
            </p:txBody>
          </p:sp>
        </mc:Choice>
        <mc:Fallback xmlns="">
          <p:sp>
            <p:nvSpPr>
              <p:cNvPr id="26" name="Textfeld 25"/>
              <p:cNvSpPr txBox="1">
                <a:spLocks noRot="1" noChangeAspect="1" noMove="1" noResize="1" noEditPoints="1" noAdjustHandles="1" noChangeArrowheads="1" noChangeShapeType="1" noTextEdit="1"/>
              </p:cNvSpPr>
              <p:nvPr/>
            </p:nvSpPr>
            <p:spPr>
              <a:xfrm>
                <a:off x="2276130" y="1461264"/>
                <a:ext cx="1480875" cy="446276"/>
              </a:xfrm>
              <a:prstGeom prst="rect">
                <a:avLst/>
              </a:prstGeom>
              <a:blipFill>
                <a:blip r:embed="rId5"/>
                <a:stretch>
                  <a:fillRect b="-41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feld 26"/>
              <p:cNvSpPr txBox="1"/>
              <p:nvPr/>
            </p:nvSpPr>
            <p:spPr>
              <a:xfrm>
                <a:off x="2519772" y="5905965"/>
                <a:ext cx="864096"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300" b="0" i="1" dirty="0" smtClean="0">
                          <a:solidFill>
                            <a:srgbClr val="FF0000"/>
                          </a:solidFill>
                          <a:latin typeface="Cambria Math" panose="02040503050406030204" pitchFamily="18" charset="0"/>
                        </a:rPr>
                        <m:t>𝑦</m:t>
                      </m:r>
                    </m:oMath>
                  </m:oMathPara>
                </a14:m>
                <a:endParaRPr lang="de-DE" sz="2300" dirty="0">
                  <a:solidFill>
                    <a:srgbClr val="FF0000"/>
                  </a:solidFill>
                </a:endParaRPr>
              </a:p>
            </p:txBody>
          </p:sp>
        </mc:Choice>
        <mc:Fallback xmlns="">
          <p:sp>
            <p:nvSpPr>
              <p:cNvPr id="27" name="Textfeld 26"/>
              <p:cNvSpPr txBox="1">
                <a:spLocks noRot="1" noChangeAspect="1" noMove="1" noResize="1" noEditPoints="1" noAdjustHandles="1" noChangeArrowheads="1" noChangeShapeType="1" noTextEdit="1"/>
              </p:cNvSpPr>
              <p:nvPr/>
            </p:nvSpPr>
            <p:spPr>
              <a:xfrm>
                <a:off x="2519772" y="5905965"/>
                <a:ext cx="864096" cy="446276"/>
              </a:xfrm>
              <a:prstGeom prst="rect">
                <a:avLst/>
              </a:prstGeom>
              <a:blipFill>
                <a:blip r:embed="rId6"/>
                <a:stretch>
                  <a:fillRect b="-109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feld 17"/>
              <p:cNvSpPr txBox="1"/>
              <p:nvPr/>
            </p:nvSpPr>
            <p:spPr>
              <a:xfrm>
                <a:off x="5743476" y="5944437"/>
                <a:ext cx="1202573" cy="400110"/>
              </a:xfrm>
              <a:prstGeom prst="rect">
                <a:avLst/>
              </a:prstGeom>
              <a:noFill/>
            </p:spPr>
            <p:txBody>
              <a:bodyPr wrap="none" rtlCol="0">
                <a:spAutoFit/>
              </a:bodyPr>
              <a:lstStyle/>
              <a:p>
                <a:r>
                  <a:rPr lang="en-GB" sz="2000" b="1" dirty="0" smtClean="0"/>
                  <a:t>Insekt </a:t>
                </a:r>
                <a:r>
                  <a:rPr lang="en-GB" sz="2000" b="1" dirty="0"/>
                  <a:t>(</a:t>
                </a:r>
                <a14:m>
                  <m:oMath xmlns:m="http://schemas.openxmlformats.org/officeDocument/2006/math">
                    <m:r>
                      <a:rPr lang="de-DE" sz="2000" b="1" i="1" dirty="0" smtClean="0">
                        <a:solidFill>
                          <a:srgbClr val="000000"/>
                        </a:solidFill>
                        <a:latin typeface="Cambria Math" panose="02040503050406030204" pitchFamily="18" charset="0"/>
                      </a:rPr>
                      <m:t>𝒚</m:t>
                    </m:r>
                  </m:oMath>
                </a14:m>
                <a:r>
                  <a:rPr lang="en-GB" sz="2000" b="1" dirty="0"/>
                  <a:t>) </a:t>
                </a:r>
              </a:p>
            </p:txBody>
          </p:sp>
        </mc:Choice>
        <mc:Fallback xmlns="">
          <p:sp>
            <p:nvSpPr>
              <p:cNvPr id="18" name="Textfeld 17"/>
              <p:cNvSpPr txBox="1">
                <a:spLocks noRot="1" noChangeAspect="1" noMove="1" noResize="1" noEditPoints="1" noAdjustHandles="1" noChangeArrowheads="1" noChangeShapeType="1" noTextEdit="1"/>
              </p:cNvSpPr>
              <p:nvPr/>
            </p:nvSpPr>
            <p:spPr>
              <a:xfrm>
                <a:off x="5743476" y="5944437"/>
                <a:ext cx="1202573" cy="400110"/>
              </a:xfrm>
              <a:prstGeom prst="rect">
                <a:avLst/>
              </a:prstGeom>
              <a:blipFill>
                <a:blip r:embed="rId7"/>
                <a:stretch>
                  <a:fillRect l="-5076" t="-7576" r="-4569" b="-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Textfeld 1"/>
              <p:cNvSpPr txBox="1"/>
              <p:nvPr/>
            </p:nvSpPr>
            <p:spPr>
              <a:xfrm>
                <a:off x="5580112" y="2494287"/>
                <a:ext cx="1879489" cy="400110"/>
              </a:xfrm>
              <a:prstGeom prst="rect">
                <a:avLst/>
              </a:prstGeom>
              <a:noFill/>
            </p:spPr>
            <p:txBody>
              <a:bodyPr wrap="none" rtlCol="0">
                <a:spAutoFit/>
              </a:bodyPr>
              <a:lstStyle/>
              <a:p>
                <a14:m>
                  <m:oMath xmlns:m="http://schemas.openxmlformats.org/officeDocument/2006/math">
                    <m:sSub>
                      <m:sSubPr>
                        <m:ctrlPr>
                          <a:rPr lang="de-DE" sz="2000" b="1" i="1" dirty="0" smtClean="0">
                            <a:solidFill>
                              <a:srgbClr val="000000"/>
                            </a:solidFill>
                            <a:latin typeface="Cambria Math" panose="02040503050406030204" pitchFamily="18" charset="0"/>
                          </a:rPr>
                        </m:ctrlPr>
                      </m:sSubPr>
                      <m:e>
                        <m:r>
                          <a:rPr lang="de-DE" sz="2000" b="1" i="1" dirty="0">
                            <a:solidFill>
                              <a:srgbClr val="000000"/>
                            </a:solidFill>
                            <a:latin typeface="Cambria Math" panose="02040503050406030204" pitchFamily="18" charset="0"/>
                          </a:rPr>
                          <m:t>𝒙</m:t>
                        </m:r>
                      </m:e>
                      <m:sub>
                        <m:r>
                          <a:rPr lang="de-DE" sz="2000" b="1" i="1" dirty="0">
                            <a:solidFill>
                              <a:srgbClr val="000000"/>
                            </a:solidFill>
                            <a:latin typeface="Cambria Math" panose="02040503050406030204" pitchFamily="18" charset="0"/>
                          </a:rPr>
                          <m:t>𝟏</m:t>
                        </m:r>
                      </m:sub>
                    </m:sSub>
                  </m:oMath>
                </a14:m>
                <a:r>
                  <a:rPr lang="en-GB" sz="2000" b="1" dirty="0" smtClean="0"/>
                  <a:t>                 </a:t>
                </a:r>
                <a14:m>
                  <m:oMath xmlns:m="http://schemas.openxmlformats.org/officeDocument/2006/math">
                    <m:sSub>
                      <m:sSubPr>
                        <m:ctrlPr>
                          <a:rPr lang="de-DE" sz="2000" b="1" i="1" dirty="0">
                            <a:solidFill>
                              <a:srgbClr val="000000"/>
                            </a:solidFill>
                            <a:latin typeface="Cambria Math" panose="02040503050406030204" pitchFamily="18" charset="0"/>
                          </a:rPr>
                        </m:ctrlPr>
                      </m:sSubPr>
                      <m:e>
                        <m:r>
                          <a:rPr lang="de-DE" sz="2000" b="1" i="1" dirty="0">
                            <a:solidFill>
                              <a:srgbClr val="000000"/>
                            </a:solidFill>
                            <a:latin typeface="Cambria Math" panose="02040503050406030204" pitchFamily="18" charset="0"/>
                          </a:rPr>
                          <m:t>𝒙</m:t>
                        </m:r>
                      </m:e>
                      <m:sub>
                        <m:r>
                          <a:rPr lang="de-DE" sz="2000" b="1" i="1" dirty="0" smtClean="0">
                            <a:solidFill>
                              <a:srgbClr val="000000"/>
                            </a:solidFill>
                            <a:latin typeface="Cambria Math" panose="02040503050406030204" pitchFamily="18" charset="0"/>
                          </a:rPr>
                          <m:t>𝟐</m:t>
                        </m:r>
                      </m:sub>
                    </m:sSub>
                  </m:oMath>
                </a14:m>
                <a:r>
                  <a:rPr lang="en-GB" sz="2000" b="1" dirty="0" smtClean="0"/>
                  <a:t>   </a:t>
                </a:r>
                <a:endParaRPr lang="en-GB" sz="2000" b="1" dirty="0"/>
              </a:p>
            </p:txBody>
          </p:sp>
        </mc:Choice>
        <mc:Fallback xmlns="">
          <p:sp>
            <p:nvSpPr>
              <p:cNvPr id="2" name="Textfeld 1"/>
              <p:cNvSpPr txBox="1">
                <a:spLocks noRot="1" noChangeAspect="1" noMove="1" noResize="1" noEditPoints="1" noAdjustHandles="1" noChangeArrowheads="1" noChangeShapeType="1" noTextEdit="1"/>
              </p:cNvSpPr>
              <p:nvPr/>
            </p:nvSpPr>
            <p:spPr>
              <a:xfrm>
                <a:off x="5580112" y="2494287"/>
                <a:ext cx="1879489" cy="400110"/>
              </a:xfrm>
              <a:prstGeom prst="rect">
                <a:avLst/>
              </a:prstGeom>
              <a:blipFill>
                <a:blip r:embed="rId8"/>
                <a:stretch>
                  <a:fillRect b="-4545"/>
                </a:stretch>
              </a:blipFill>
            </p:spPr>
            <p:txBody>
              <a:bodyPr/>
              <a:lstStyle/>
              <a:p>
                <a:r>
                  <a:rPr lang="en-GB">
                    <a:noFill/>
                  </a:rPr>
                  <a:t> </a:t>
                </a:r>
              </a:p>
            </p:txBody>
          </p:sp>
        </mc:Fallback>
      </mc:AlternateContent>
      <p:sp>
        <p:nvSpPr>
          <p:cNvPr id="31" name="Gleichschenkliges Dreieck 30"/>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85781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8.33333E-7 -4.07407E-6 L -0.00191 0.08704 " pathEditMode="relative" rAng="0" ptsTypes="AA">
                                      <p:cBhvr>
                                        <p:cTn id="6" dur="2000" fill="hold"/>
                                        <p:tgtEl>
                                          <p:spTgt spid="2"/>
                                        </p:tgtEl>
                                        <p:attrNameLst>
                                          <p:attrName>ppt_x</p:attrName>
                                          <p:attrName>ppt_y</p:attrName>
                                        </p:attrNameLst>
                                      </p:cBhvr>
                                      <p:rCtr x="-104" y="4352"/>
                                    </p:animMotion>
                                  </p:childTnLst>
                                </p:cTn>
                              </p:par>
                              <p:par>
                                <p:cTn id="7" presetID="42" presetClass="path" presetSubtype="0" accel="50000" decel="50000" fill="hold" grpId="0" nodeType="withEffect">
                                  <p:stCondLst>
                                    <p:cond delay="0"/>
                                  </p:stCondLst>
                                  <p:childTnLst>
                                    <p:animMotion origin="layout" path="M -4.16667E-6 4.81481E-6 L 0.00261 0.0875 " pathEditMode="relative" rAng="0" ptsTypes="AA">
                                      <p:cBhvr>
                                        <p:cTn id="8" dur="2000" fill="hold"/>
                                        <p:tgtEl>
                                          <p:spTgt spid="22"/>
                                        </p:tgtEl>
                                        <p:attrNameLst>
                                          <p:attrName>ppt_x</p:attrName>
                                          <p:attrName>ppt_y</p:attrName>
                                        </p:attrNameLst>
                                      </p:cBhvr>
                                      <p:rCtr x="122" y="4375"/>
                                    </p:animMotion>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1000"/>
                                        <p:tgtEl>
                                          <p:spTgt spid="2"/>
                                        </p:tgtEl>
                                      </p:cBhvr>
                                    </p:animEffect>
                                    <p:set>
                                      <p:cBhvr>
                                        <p:cTn id="12" dur="1" fill="hold">
                                          <p:stCondLst>
                                            <p:cond delay="999"/>
                                          </p:stCondLst>
                                        </p:cTn>
                                        <p:tgtEl>
                                          <p:spTgt spid="2"/>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P spid="22" grpId="0" animBg="1"/>
      <p:bldP spid="22" grpId="1" animBg="1"/>
      <p:bldP spid="2" grpId="0"/>
      <p:bldP spid="2" grpId="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bgerundetes Rechteck 28"/>
          <p:cNvSpPr/>
          <p:nvPr/>
        </p:nvSpPr>
        <p:spPr bwMode="auto">
          <a:xfrm>
            <a:off x="2004968" y="3607814"/>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1" name="Textfeld 30"/>
              <p:cNvSpPr txBox="1"/>
              <p:nvPr/>
            </p:nvSpPr>
            <p:spPr>
              <a:xfrm>
                <a:off x="4499992" y="3741185"/>
                <a:ext cx="3089115" cy="400110"/>
              </a:xfrm>
              <a:prstGeom prst="rect">
                <a:avLst/>
              </a:prstGeom>
              <a:noFill/>
            </p:spPr>
            <p:txBody>
              <a:bodyPr wrap="none" rtlCol="0">
                <a:spAutoFit/>
              </a:bodyPr>
              <a:lstStyle/>
              <a:p>
                <a14:m>
                  <m:oMath xmlns:m="http://schemas.openxmlformats.org/officeDocument/2006/math">
                    <m:sSub>
                      <m:sSubPr>
                        <m:ctrlPr>
                          <a:rPr lang="de-DE" sz="2000" b="1" i="1" dirty="0" smtClean="0">
                            <a:solidFill>
                              <a:srgbClr val="000000"/>
                            </a:solidFill>
                            <a:latin typeface="Cambria Math" panose="02040503050406030204" pitchFamily="18" charset="0"/>
                          </a:rPr>
                        </m:ctrlPr>
                      </m:sSubPr>
                      <m:e>
                        <m:sSub>
                          <m:sSubPr>
                            <m:ctrlPr>
                              <a:rPr lang="de-DE" sz="2000" i="1" dirty="0">
                                <a:latin typeface="Cambria Math" panose="02040503050406030204" pitchFamily="18" charset="0"/>
                              </a:rPr>
                            </m:ctrlPr>
                          </m:sSubPr>
                          <m:e>
                            <m:r>
                              <m:rPr>
                                <m:sty m:val="p"/>
                              </m:rPr>
                              <a:rPr lang="de-DE" sz="2000" b="0" i="0" dirty="0" smtClean="0">
                                <a:latin typeface="Cambria Math" panose="02040503050406030204" pitchFamily="18" charset="0"/>
                              </a:rPr>
                              <m:t>tanh</m:t>
                            </m:r>
                            <m:r>
                              <a:rPr lang="de-DE" sz="2000" b="0" i="1" dirty="0" smtClean="0">
                                <a:latin typeface="Cambria Math" panose="02040503050406030204" pitchFamily="18" charset="0"/>
                              </a:rPr>
                              <m:t>⁡(</m:t>
                            </m:r>
                            <m:r>
                              <a:rPr lang="de-DE" sz="2000" i="1" dirty="0">
                                <a:latin typeface="Cambria Math" panose="02040503050406030204" pitchFamily="18" charset="0"/>
                              </a:rPr>
                              <m:t>𝑤</m:t>
                            </m:r>
                          </m:e>
                          <m:sub>
                            <m:r>
                              <a:rPr lang="de-DE" sz="2000" i="1" dirty="0">
                                <a:latin typeface="Cambria Math" panose="02040503050406030204" pitchFamily="18" charset="0"/>
                              </a:rPr>
                              <m:t>1</m:t>
                            </m:r>
                          </m:sub>
                        </m:sSub>
                        <m:r>
                          <a:rPr lang="de-DE" sz="2000" b="1" i="1" dirty="0" smtClean="0">
                            <a:latin typeface="Cambria Math" panose="02040503050406030204" pitchFamily="18" charset="0"/>
                          </a:rPr>
                          <m:t>⋅</m:t>
                        </m:r>
                        <m:r>
                          <a:rPr lang="de-DE" sz="2000" b="1" i="1" dirty="0">
                            <a:solidFill>
                              <a:srgbClr val="000000"/>
                            </a:solidFill>
                            <a:latin typeface="Cambria Math" panose="02040503050406030204" pitchFamily="18" charset="0"/>
                          </a:rPr>
                          <m:t>𝒙</m:t>
                        </m:r>
                      </m:e>
                      <m:sub>
                        <m:r>
                          <a:rPr lang="de-DE" sz="2000" b="1" i="1" dirty="0">
                            <a:solidFill>
                              <a:srgbClr val="000000"/>
                            </a:solidFill>
                            <a:latin typeface="Cambria Math" panose="02040503050406030204" pitchFamily="18" charset="0"/>
                          </a:rPr>
                          <m:t>𝟏</m:t>
                        </m:r>
                      </m:sub>
                    </m:sSub>
                    <m:r>
                      <a:rPr lang="de-DE" sz="2000" b="1" i="1" dirty="0" smtClean="0">
                        <a:solidFill>
                          <a:srgbClr val="000000"/>
                        </a:solidFill>
                        <a:latin typeface="Cambria Math" panose="02040503050406030204" pitchFamily="18" charset="0"/>
                      </a:rPr>
                      <m:t> +</m:t>
                    </m:r>
                  </m:oMath>
                </a14:m>
                <a:r>
                  <a:rPr lang="en-GB" sz="2000" b="1" dirty="0" smtClean="0"/>
                  <a:t> </a:t>
                </a:r>
                <a14:m>
                  <m:oMath xmlns:m="http://schemas.openxmlformats.org/officeDocument/2006/math">
                    <m:sSub>
                      <m:sSubPr>
                        <m:ctrlPr>
                          <a:rPr lang="de-DE" sz="2000" i="1" dirty="0">
                            <a:latin typeface="Cambria Math" panose="02040503050406030204" pitchFamily="18" charset="0"/>
                          </a:rPr>
                        </m:ctrlPr>
                      </m:sSubPr>
                      <m:e>
                        <m:r>
                          <a:rPr lang="de-DE" sz="2000" b="0" i="1" dirty="0" smtClean="0">
                            <a:latin typeface="Cambria Math" panose="02040503050406030204" pitchFamily="18" charset="0"/>
                          </a:rPr>
                          <m:t>  </m:t>
                        </m:r>
                        <m:r>
                          <a:rPr lang="de-DE" sz="2000" i="1" dirty="0">
                            <a:latin typeface="Cambria Math" panose="02040503050406030204" pitchFamily="18" charset="0"/>
                          </a:rPr>
                          <m:t>𝑤</m:t>
                        </m:r>
                      </m:e>
                      <m:sub>
                        <m:r>
                          <a:rPr lang="de-DE" sz="2000" b="0" i="1" dirty="0" smtClean="0">
                            <a:latin typeface="Cambria Math" panose="02040503050406030204" pitchFamily="18" charset="0"/>
                          </a:rPr>
                          <m:t>2 </m:t>
                        </m:r>
                      </m:sub>
                    </m:sSub>
                    <m:r>
                      <a:rPr lang="de-DE" sz="2000" b="1" i="1" dirty="0" smtClean="0">
                        <a:latin typeface="Cambria Math" panose="02040503050406030204" pitchFamily="18" charset="0"/>
                      </a:rPr>
                      <m:t>⋅</m:t>
                    </m:r>
                  </m:oMath>
                </a14:m>
                <a:r>
                  <a:rPr lang="en-GB" sz="2000" b="1" dirty="0" smtClean="0"/>
                  <a:t>  </a:t>
                </a:r>
                <a14:m>
                  <m:oMath xmlns:m="http://schemas.openxmlformats.org/officeDocument/2006/math">
                    <m:sSub>
                      <m:sSubPr>
                        <m:ctrlPr>
                          <a:rPr lang="de-DE" sz="2000" i="1" dirty="0" smtClean="0">
                            <a:solidFill>
                              <a:srgbClr val="000000"/>
                            </a:solidFill>
                            <a:latin typeface="Cambria Math" panose="02040503050406030204" pitchFamily="18" charset="0"/>
                          </a:rPr>
                        </m:ctrlPr>
                      </m:sSubPr>
                      <m:e>
                        <m:r>
                          <a:rPr lang="de-DE" sz="2000" i="1" dirty="0">
                            <a:solidFill>
                              <a:srgbClr val="000000"/>
                            </a:solidFill>
                            <a:latin typeface="Cambria Math" panose="02040503050406030204" pitchFamily="18" charset="0"/>
                          </a:rPr>
                          <m:t>𝒙</m:t>
                        </m:r>
                      </m:e>
                      <m:sub>
                        <m:r>
                          <a:rPr lang="de-DE" sz="2000" i="1" dirty="0">
                            <a:solidFill>
                              <a:srgbClr val="000000"/>
                            </a:solidFill>
                            <a:latin typeface="Cambria Math" panose="02040503050406030204" pitchFamily="18" charset="0"/>
                          </a:rPr>
                          <m:t>𝟐</m:t>
                        </m:r>
                      </m:sub>
                    </m:sSub>
                    <m:r>
                      <a:rPr lang="de-DE" sz="2000" i="1" dirty="0">
                        <a:latin typeface="Cambria Math" panose="02040503050406030204" pitchFamily="18" charset="0"/>
                      </a:rPr>
                      <m:t>)</m:t>
                    </m:r>
                  </m:oMath>
                </a14:m>
                <a:r>
                  <a:rPr lang="en-GB" sz="2000" i="1" dirty="0">
                    <a:latin typeface="Cambria Math" panose="02040503050406030204" pitchFamily="18" charset="0"/>
                  </a:rPr>
                  <a:t> </a:t>
                </a:r>
                <a:r>
                  <a:rPr lang="en-GB" sz="2000" b="1" dirty="0" smtClean="0"/>
                  <a:t>  </a:t>
                </a:r>
                <a:endParaRPr lang="en-GB" sz="2000" b="1" dirty="0"/>
              </a:p>
            </p:txBody>
          </p:sp>
        </mc:Choice>
        <mc:Fallback xmlns="">
          <p:sp>
            <p:nvSpPr>
              <p:cNvPr id="31" name="Textfeld 30"/>
              <p:cNvSpPr txBox="1">
                <a:spLocks noRot="1" noChangeAspect="1" noMove="1" noResize="1" noEditPoints="1" noAdjustHandles="1" noChangeArrowheads="1" noChangeShapeType="1" noTextEdit="1"/>
              </p:cNvSpPr>
              <p:nvPr/>
            </p:nvSpPr>
            <p:spPr>
              <a:xfrm>
                <a:off x="4499992" y="3741185"/>
                <a:ext cx="3089115" cy="400110"/>
              </a:xfrm>
              <a:prstGeom prst="rect">
                <a:avLst/>
              </a:prstGeom>
              <a:blipFill>
                <a:blip r:embed="rId2"/>
                <a:stretch>
                  <a:fillRect b="-18462"/>
                </a:stretch>
              </a:blipFill>
            </p:spPr>
            <p:txBody>
              <a:bodyPr/>
              <a:lstStyle/>
              <a:p>
                <a:r>
                  <a:rPr lang="en-GB">
                    <a:noFill/>
                  </a:rPr>
                  <a:t> </a:t>
                </a:r>
              </a:p>
            </p:txBody>
          </p:sp>
        </mc:Fallback>
      </mc:AlternateContent>
      <p:sp>
        <p:nvSpPr>
          <p:cNvPr id="23" name="Abgerundetes Rechteck 22"/>
          <p:cNvSpPr/>
          <p:nvPr/>
        </p:nvSpPr>
        <p:spPr bwMode="auto">
          <a:xfrm>
            <a:off x="2004968" y="2934010"/>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Textfeld 29"/>
              <p:cNvSpPr txBox="1"/>
              <p:nvPr/>
            </p:nvSpPr>
            <p:spPr>
              <a:xfrm>
                <a:off x="5104819" y="3076236"/>
                <a:ext cx="2383794" cy="400110"/>
              </a:xfrm>
              <a:prstGeom prst="rect">
                <a:avLst/>
              </a:prstGeom>
              <a:noFill/>
            </p:spPr>
            <p:txBody>
              <a:bodyPr wrap="none" rtlCol="0">
                <a:spAutoFit/>
              </a:bodyPr>
              <a:lstStyle/>
              <a:p>
                <a14:m>
                  <m:oMath xmlns:m="http://schemas.openxmlformats.org/officeDocument/2006/math">
                    <m:sSub>
                      <m:sSubPr>
                        <m:ctrlPr>
                          <a:rPr lang="de-DE" sz="2000" b="1" i="1" dirty="0" smtClean="0">
                            <a:solidFill>
                              <a:srgbClr val="000000"/>
                            </a:solidFill>
                            <a:latin typeface="Cambria Math" panose="02040503050406030204" pitchFamily="18" charset="0"/>
                          </a:rPr>
                        </m:ctrlPr>
                      </m:sSubPr>
                      <m:e>
                        <m:sSub>
                          <m:sSubPr>
                            <m:ctrlPr>
                              <a:rPr lang="de-DE" sz="2000" i="1" dirty="0">
                                <a:latin typeface="Cambria Math" panose="02040503050406030204" pitchFamily="18" charset="0"/>
                              </a:rPr>
                            </m:ctrlPr>
                          </m:sSubPr>
                          <m:e>
                            <m:r>
                              <a:rPr lang="de-DE" sz="2000" i="1" dirty="0">
                                <a:latin typeface="Cambria Math" panose="02040503050406030204" pitchFamily="18" charset="0"/>
                              </a:rPr>
                              <m:t>𝑤</m:t>
                            </m:r>
                          </m:e>
                          <m:sub>
                            <m:r>
                              <a:rPr lang="de-DE" sz="2000" i="1" dirty="0">
                                <a:latin typeface="Cambria Math" panose="02040503050406030204" pitchFamily="18" charset="0"/>
                              </a:rPr>
                              <m:t>1</m:t>
                            </m:r>
                          </m:sub>
                        </m:sSub>
                        <m:r>
                          <a:rPr lang="de-DE" sz="2000" b="1" i="1" dirty="0" smtClean="0">
                            <a:latin typeface="Cambria Math" panose="02040503050406030204" pitchFamily="18" charset="0"/>
                          </a:rPr>
                          <m:t>⋅</m:t>
                        </m:r>
                        <m:r>
                          <a:rPr lang="de-DE" sz="2000" b="1" i="1" dirty="0">
                            <a:solidFill>
                              <a:srgbClr val="000000"/>
                            </a:solidFill>
                            <a:latin typeface="Cambria Math" panose="02040503050406030204" pitchFamily="18" charset="0"/>
                          </a:rPr>
                          <m:t>𝒙</m:t>
                        </m:r>
                      </m:e>
                      <m:sub>
                        <m:r>
                          <a:rPr lang="de-DE" sz="2000" b="1" i="1" dirty="0">
                            <a:solidFill>
                              <a:srgbClr val="000000"/>
                            </a:solidFill>
                            <a:latin typeface="Cambria Math" panose="02040503050406030204" pitchFamily="18" charset="0"/>
                          </a:rPr>
                          <m:t>𝟏</m:t>
                        </m:r>
                      </m:sub>
                    </m:sSub>
                    <m:r>
                      <a:rPr lang="de-DE" sz="2000" b="1" i="1" dirty="0" smtClean="0">
                        <a:solidFill>
                          <a:srgbClr val="000000"/>
                        </a:solidFill>
                        <a:latin typeface="Cambria Math" panose="02040503050406030204" pitchFamily="18" charset="0"/>
                      </a:rPr>
                      <m:t> +</m:t>
                    </m:r>
                  </m:oMath>
                </a14:m>
                <a:r>
                  <a:rPr lang="en-GB" sz="2000" b="1" dirty="0" smtClean="0"/>
                  <a:t> </a:t>
                </a:r>
                <a14:m>
                  <m:oMath xmlns:m="http://schemas.openxmlformats.org/officeDocument/2006/math">
                    <m:sSub>
                      <m:sSubPr>
                        <m:ctrlPr>
                          <a:rPr lang="de-DE" sz="2000" i="1" dirty="0">
                            <a:latin typeface="Cambria Math" panose="02040503050406030204" pitchFamily="18" charset="0"/>
                          </a:rPr>
                        </m:ctrlPr>
                      </m:sSubPr>
                      <m:e>
                        <m:r>
                          <a:rPr lang="de-DE" sz="2000" b="0" i="1" dirty="0" smtClean="0">
                            <a:latin typeface="Cambria Math" panose="02040503050406030204" pitchFamily="18" charset="0"/>
                          </a:rPr>
                          <m:t>  </m:t>
                        </m:r>
                        <m:r>
                          <a:rPr lang="de-DE" sz="2000" i="1" dirty="0">
                            <a:latin typeface="Cambria Math" panose="02040503050406030204" pitchFamily="18" charset="0"/>
                          </a:rPr>
                          <m:t>𝑤</m:t>
                        </m:r>
                      </m:e>
                      <m:sub>
                        <m:r>
                          <a:rPr lang="de-DE" sz="2000" b="0" i="1" dirty="0" smtClean="0">
                            <a:latin typeface="Cambria Math" panose="02040503050406030204" pitchFamily="18" charset="0"/>
                          </a:rPr>
                          <m:t>2 </m:t>
                        </m:r>
                      </m:sub>
                    </m:sSub>
                    <m:r>
                      <a:rPr lang="de-DE" sz="2000" b="1" i="1" dirty="0" smtClean="0">
                        <a:latin typeface="Cambria Math" panose="02040503050406030204" pitchFamily="18" charset="0"/>
                      </a:rPr>
                      <m:t>⋅</m:t>
                    </m:r>
                  </m:oMath>
                </a14:m>
                <a:r>
                  <a:rPr lang="en-GB" sz="2000" b="1" dirty="0" smtClean="0"/>
                  <a:t>  </a:t>
                </a:r>
                <a14:m>
                  <m:oMath xmlns:m="http://schemas.openxmlformats.org/officeDocument/2006/math">
                    <m:sSub>
                      <m:sSubPr>
                        <m:ctrlPr>
                          <a:rPr lang="de-DE" sz="2000" b="1" i="1" dirty="0">
                            <a:solidFill>
                              <a:srgbClr val="000000"/>
                            </a:solidFill>
                            <a:latin typeface="Cambria Math" panose="02040503050406030204" pitchFamily="18" charset="0"/>
                          </a:rPr>
                        </m:ctrlPr>
                      </m:sSubPr>
                      <m:e>
                        <m:r>
                          <a:rPr lang="de-DE" sz="2000" b="1" i="1" dirty="0">
                            <a:solidFill>
                              <a:srgbClr val="000000"/>
                            </a:solidFill>
                            <a:latin typeface="Cambria Math" panose="02040503050406030204" pitchFamily="18" charset="0"/>
                          </a:rPr>
                          <m:t>𝒙</m:t>
                        </m:r>
                      </m:e>
                      <m:sub>
                        <m:r>
                          <a:rPr lang="de-DE" sz="2000" b="1" i="1" dirty="0" smtClean="0">
                            <a:solidFill>
                              <a:srgbClr val="000000"/>
                            </a:solidFill>
                            <a:latin typeface="Cambria Math" panose="02040503050406030204" pitchFamily="18" charset="0"/>
                          </a:rPr>
                          <m:t>𝟐</m:t>
                        </m:r>
                      </m:sub>
                    </m:sSub>
                  </m:oMath>
                </a14:m>
                <a:r>
                  <a:rPr lang="en-GB" sz="2000" b="1" dirty="0" smtClean="0"/>
                  <a:t>   </a:t>
                </a:r>
                <a:endParaRPr lang="en-GB" sz="2000" b="1" dirty="0"/>
              </a:p>
            </p:txBody>
          </p:sp>
        </mc:Choice>
        <mc:Fallback xmlns="">
          <p:sp>
            <p:nvSpPr>
              <p:cNvPr id="30" name="Textfeld 29"/>
              <p:cNvSpPr txBox="1">
                <a:spLocks noRot="1" noChangeAspect="1" noMove="1" noResize="1" noEditPoints="1" noAdjustHandles="1" noChangeArrowheads="1" noChangeShapeType="1" noTextEdit="1"/>
              </p:cNvSpPr>
              <p:nvPr/>
            </p:nvSpPr>
            <p:spPr>
              <a:xfrm>
                <a:off x="5104819" y="3076236"/>
                <a:ext cx="2383794" cy="400110"/>
              </a:xfrm>
              <a:prstGeom prst="rect">
                <a:avLst/>
              </a:prstGeom>
              <a:blipFill>
                <a:blip r:embed="rId3"/>
                <a:stretch>
                  <a:fillRect b="-4615"/>
                </a:stretch>
              </a:blipFill>
            </p:spPr>
            <p:txBody>
              <a:bodyPr/>
              <a:lstStyle/>
              <a:p>
                <a:r>
                  <a:rPr lang="en-GB">
                    <a:noFill/>
                  </a:rPr>
                  <a:t> </a:t>
                </a:r>
              </a:p>
            </p:txBody>
          </p:sp>
        </mc:Fallback>
      </mc:AlternateContent>
      <p:sp>
        <p:nvSpPr>
          <p:cNvPr id="21" name="Abgerundetes Rechteck 20"/>
          <p:cNvSpPr/>
          <p:nvPr/>
        </p:nvSpPr>
        <p:spPr bwMode="auto">
          <a:xfrm>
            <a:off x="2004969" y="5874549"/>
            <a:ext cx="6095424" cy="744233"/>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llipse 5"/>
          <p:cNvSpPr/>
          <p:nvPr/>
        </p:nvSpPr>
        <p:spPr bwMode="auto">
          <a:xfrm>
            <a:off x="2080464"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I1</a:t>
            </a:r>
            <a:endParaRPr lang="de-DE" dirty="0"/>
          </a:p>
        </p:txBody>
      </p:sp>
      <p:sp>
        <p:nvSpPr>
          <p:cNvPr id="7" name="Ellipse 6"/>
          <p:cNvSpPr/>
          <p:nvPr/>
        </p:nvSpPr>
        <p:spPr bwMode="auto">
          <a:xfrm>
            <a:off x="3088576"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I2</a:t>
            </a:r>
            <a:endParaRPr lang="de-DE" dirty="0"/>
          </a:p>
        </p:txBody>
      </p:sp>
      <p:sp>
        <p:nvSpPr>
          <p:cNvPr id="8" name="Ellipse 7"/>
          <p:cNvSpPr/>
          <p:nvPr/>
        </p:nvSpPr>
        <p:spPr bwMode="auto">
          <a:xfrm>
            <a:off x="2584520" y="3635732"/>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H1</a:t>
            </a:r>
            <a:endParaRPr lang="de-DE" dirty="0"/>
          </a:p>
        </p:txBody>
      </p:sp>
      <p:cxnSp>
        <p:nvCxnSpPr>
          <p:cNvPr id="9" name="Gerade Verbindung mit Pfeil 8"/>
          <p:cNvCxnSpPr>
            <a:stCxn id="6" idx="4"/>
            <a:endCxn id="8" idx="1"/>
          </p:cNvCxnSpPr>
          <p:nvPr/>
        </p:nvCxnSpPr>
        <p:spPr>
          <a:xfrm>
            <a:off x="2440504"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3199147"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2555776" y="4787860"/>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O1</a:t>
            </a:r>
            <a:endParaRPr lang="de-DE" dirty="0"/>
          </a:p>
        </p:txBody>
      </p:sp>
      <p:cxnSp>
        <p:nvCxnSpPr>
          <p:cNvPr id="12" name="Gerade Verbindung mit Pfeil 11"/>
          <p:cNvCxnSpPr>
            <a:stCxn id="8" idx="4"/>
            <a:endCxn id="11" idx="0"/>
          </p:cNvCxnSpPr>
          <p:nvPr/>
        </p:nvCxnSpPr>
        <p:spPr>
          <a:xfrm>
            <a:off x="2944560" y="4355812"/>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feld 12"/>
              <p:cNvSpPr txBox="1"/>
              <p:nvPr/>
            </p:nvSpPr>
            <p:spPr>
              <a:xfrm>
                <a:off x="2399789" y="3119539"/>
                <a:ext cx="1480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𝑤</m:t>
                          </m:r>
                        </m:e>
                        <m:sub>
                          <m:r>
                            <a:rPr lang="de-DE" b="0" i="1" dirty="0" smtClean="0">
                              <a:latin typeface="Cambria Math" panose="02040503050406030204" pitchFamily="18" charset="0"/>
                            </a:rPr>
                            <m:t>1</m:t>
                          </m:r>
                        </m:sub>
                      </m:sSub>
                      <m:r>
                        <a:rPr lang="de-DE" b="0" i="1" dirty="0" smtClean="0">
                          <a:latin typeface="Cambria Math" panose="02040503050406030204" pitchFamily="18" charset="0"/>
                        </a:rPr>
                        <m:t>           </m:t>
                      </m:r>
                      <m:sSub>
                        <m:sSubPr>
                          <m:ctrlPr>
                            <a:rPr lang="de-DE" b="0" i="1" dirty="0" smtClean="0">
                              <a:latin typeface="Cambria Math" panose="02040503050406030204" pitchFamily="18" charset="0"/>
                            </a:rPr>
                          </m:ctrlPr>
                        </m:sSubPr>
                        <m:e>
                          <m:r>
                            <a:rPr lang="de-DE" b="0" i="1" dirty="0" smtClean="0">
                              <a:latin typeface="Cambria Math" panose="02040503050406030204" pitchFamily="18" charset="0"/>
                            </a:rPr>
                            <m:t>𝑤</m:t>
                          </m:r>
                        </m:e>
                        <m:sub>
                          <m:r>
                            <a:rPr lang="de-DE" b="0" i="1" dirty="0" smtClean="0">
                              <a:latin typeface="Cambria Math" panose="02040503050406030204" pitchFamily="18" charset="0"/>
                            </a:rPr>
                            <m:t>2</m:t>
                          </m:r>
                        </m:sub>
                      </m:sSub>
                    </m:oMath>
                  </m:oMathPara>
                </a14:m>
                <a:endParaRPr lang="de-DE" dirty="0"/>
              </a:p>
            </p:txBody>
          </p:sp>
        </mc:Choice>
        <mc:Fallback xmlns="">
          <p:sp>
            <p:nvSpPr>
              <p:cNvPr id="13" name="Textfeld 12"/>
              <p:cNvSpPr txBox="1">
                <a:spLocks noRot="1" noChangeAspect="1" noMove="1" noResize="1" noEditPoints="1" noAdjustHandles="1" noChangeArrowheads="1" noChangeShapeType="1" noTextEdit="1"/>
              </p:cNvSpPr>
              <p:nvPr/>
            </p:nvSpPr>
            <p:spPr>
              <a:xfrm>
                <a:off x="2399789" y="3119539"/>
                <a:ext cx="1480875" cy="369332"/>
              </a:xfrm>
              <a:prstGeom prst="rect">
                <a:avLst/>
              </a:prstGeom>
              <a:blipFill>
                <a:blip r:embed="rId4"/>
                <a:stretch>
                  <a:fillRect b="-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feld 13"/>
              <p:cNvSpPr txBox="1"/>
              <p:nvPr/>
            </p:nvSpPr>
            <p:spPr>
              <a:xfrm>
                <a:off x="2728536" y="4346520"/>
                <a:ext cx="8640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𝑤</m:t>
                          </m:r>
                        </m:e>
                        <m:sub>
                          <m:r>
                            <a:rPr lang="de-DE" b="0" i="1" dirty="0" smtClean="0">
                              <a:latin typeface="Cambria Math" panose="02040503050406030204" pitchFamily="18" charset="0"/>
                            </a:rPr>
                            <m:t>3</m:t>
                          </m:r>
                        </m:sub>
                      </m:sSub>
                    </m:oMath>
                  </m:oMathPara>
                </a14:m>
                <a:endParaRPr lang="de-DE" dirty="0"/>
              </a:p>
            </p:txBody>
          </p:sp>
        </mc:Choice>
        <mc:Fallback xmlns="">
          <p:sp>
            <p:nvSpPr>
              <p:cNvPr id="14" name="Textfeld 13"/>
              <p:cNvSpPr txBox="1">
                <a:spLocks noRot="1" noChangeAspect="1" noMove="1" noResize="1" noEditPoints="1" noAdjustHandles="1" noChangeArrowheads="1" noChangeShapeType="1" noTextEdit="1"/>
              </p:cNvSpPr>
              <p:nvPr/>
            </p:nvSpPr>
            <p:spPr>
              <a:xfrm>
                <a:off x="2728536" y="4346520"/>
                <a:ext cx="864096" cy="369332"/>
              </a:xfrm>
              <a:prstGeom prst="rect">
                <a:avLst/>
              </a:prstGeom>
              <a:blipFill>
                <a:blip r:embed="rId5"/>
                <a:stretch>
                  <a:fillRect b="-1639"/>
                </a:stretch>
              </a:blipFill>
            </p:spPr>
            <p:txBody>
              <a:bodyPr/>
              <a:lstStyle/>
              <a:p>
                <a:r>
                  <a:rPr lang="en-GB">
                    <a:noFill/>
                  </a:rPr>
                  <a:t> </a:t>
                </a:r>
              </a:p>
            </p:txBody>
          </p:sp>
        </mc:Fallback>
      </mc:AlternateContent>
      <p:cxnSp>
        <p:nvCxnSpPr>
          <p:cNvPr id="16" name="Gerade Verbindung mit Pfeil 15"/>
          <p:cNvCxnSpPr/>
          <p:nvPr/>
        </p:nvCxnSpPr>
        <p:spPr>
          <a:xfrm>
            <a:off x="2944560" y="5550677"/>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440504"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448616"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feld 25"/>
              <p:cNvSpPr txBox="1"/>
              <p:nvPr/>
            </p:nvSpPr>
            <p:spPr>
              <a:xfrm>
                <a:off x="2276130" y="1461264"/>
                <a:ext cx="1480875"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300" b="0" i="1" dirty="0" smtClean="0">
                              <a:solidFill>
                                <a:srgbClr val="FF0000"/>
                              </a:solidFill>
                              <a:latin typeface="Cambria Math" panose="02040503050406030204" pitchFamily="18" charset="0"/>
                            </a:rPr>
                          </m:ctrlPr>
                        </m:sSubPr>
                        <m:e>
                          <m:r>
                            <a:rPr lang="de-DE" sz="2300" b="0" i="1" dirty="0" smtClean="0">
                              <a:solidFill>
                                <a:srgbClr val="FF0000"/>
                              </a:solidFill>
                              <a:latin typeface="Cambria Math" panose="02040503050406030204" pitchFamily="18" charset="0"/>
                            </a:rPr>
                            <m:t>𝑥</m:t>
                          </m:r>
                        </m:e>
                        <m:sub>
                          <m:r>
                            <a:rPr lang="de-DE" sz="2300" b="0" i="1" dirty="0" smtClean="0">
                              <a:solidFill>
                                <a:srgbClr val="FF0000"/>
                              </a:solidFill>
                              <a:latin typeface="Cambria Math" panose="02040503050406030204" pitchFamily="18" charset="0"/>
                            </a:rPr>
                            <m:t>1</m:t>
                          </m:r>
                        </m:sub>
                      </m:sSub>
                      <m:r>
                        <a:rPr lang="de-DE" sz="2300" b="0" i="1" dirty="0" smtClean="0">
                          <a:solidFill>
                            <a:srgbClr val="FF0000"/>
                          </a:solidFill>
                          <a:latin typeface="Cambria Math" panose="02040503050406030204" pitchFamily="18" charset="0"/>
                        </a:rPr>
                        <m:t>           </m:t>
                      </m:r>
                      <m:sSub>
                        <m:sSubPr>
                          <m:ctrlPr>
                            <a:rPr lang="de-DE" sz="2300" b="0" i="1" dirty="0" smtClean="0">
                              <a:solidFill>
                                <a:srgbClr val="FF0000"/>
                              </a:solidFill>
                              <a:latin typeface="Cambria Math" panose="02040503050406030204" pitchFamily="18" charset="0"/>
                            </a:rPr>
                          </m:ctrlPr>
                        </m:sSubPr>
                        <m:e>
                          <m:r>
                            <a:rPr lang="de-DE" sz="2300" b="0" i="1" dirty="0" smtClean="0">
                              <a:solidFill>
                                <a:srgbClr val="FF0000"/>
                              </a:solidFill>
                              <a:latin typeface="Cambria Math" panose="02040503050406030204" pitchFamily="18" charset="0"/>
                            </a:rPr>
                            <m:t>𝑥</m:t>
                          </m:r>
                        </m:e>
                        <m:sub>
                          <m:r>
                            <a:rPr lang="de-DE" sz="2300" b="0" i="1" dirty="0" smtClean="0">
                              <a:solidFill>
                                <a:srgbClr val="FF0000"/>
                              </a:solidFill>
                              <a:latin typeface="Cambria Math" panose="02040503050406030204" pitchFamily="18" charset="0"/>
                            </a:rPr>
                            <m:t>2</m:t>
                          </m:r>
                        </m:sub>
                      </m:sSub>
                    </m:oMath>
                  </m:oMathPara>
                </a14:m>
                <a:endParaRPr lang="de-DE" sz="2300" dirty="0">
                  <a:solidFill>
                    <a:srgbClr val="FF0000"/>
                  </a:solidFill>
                </a:endParaRPr>
              </a:p>
            </p:txBody>
          </p:sp>
        </mc:Choice>
        <mc:Fallback xmlns="">
          <p:sp>
            <p:nvSpPr>
              <p:cNvPr id="26" name="Textfeld 25"/>
              <p:cNvSpPr txBox="1">
                <a:spLocks noRot="1" noChangeAspect="1" noMove="1" noResize="1" noEditPoints="1" noAdjustHandles="1" noChangeArrowheads="1" noChangeShapeType="1" noTextEdit="1"/>
              </p:cNvSpPr>
              <p:nvPr/>
            </p:nvSpPr>
            <p:spPr>
              <a:xfrm>
                <a:off x="2276130" y="1461264"/>
                <a:ext cx="1480875" cy="446276"/>
              </a:xfrm>
              <a:prstGeom prst="rect">
                <a:avLst/>
              </a:prstGeom>
              <a:blipFill>
                <a:blip r:embed="rId6"/>
                <a:stretch>
                  <a:fillRect b="-41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feld 26"/>
              <p:cNvSpPr txBox="1"/>
              <p:nvPr/>
            </p:nvSpPr>
            <p:spPr>
              <a:xfrm>
                <a:off x="2519772" y="5905965"/>
                <a:ext cx="864096"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300" b="0" i="1" dirty="0" smtClean="0">
                          <a:solidFill>
                            <a:srgbClr val="FF0000"/>
                          </a:solidFill>
                          <a:latin typeface="Cambria Math" panose="02040503050406030204" pitchFamily="18" charset="0"/>
                        </a:rPr>
                        <m:t>𝑦</m:t>
                      </m:r>
                    </m:oMath>
                  </m:oMathPara>
                </a14:m>
                <a:endParaRPr lang="de-DE" sz="2300" dirty="0">
                  <a:solidFill>
                    <a:srgbClr val="FF0000"/>
                  </a:solidFill>
                </a:endParaRPr>
              </a:p>
            </p:txBody>
          </p:sp>
        </mc:Choice>
        <mc:Fallback xmlns="">
          <p:sp>
            <p:nvSpPr>
              <p:cNvPr id="27" name="Textfeld 26"/>
              <p:cNvSpPr txBox="1">
                <a:spLocks noRot="1" noChangeAspect="1" noMove="1" noResize="1" noEditPoints="1" noAdjustHandles="1" noChangeArrowheads="1" noChangeShapeType="1" noTextEdit="1"/>
              </p:cNvSpPr>
              <p:nvPr/>
            </p:nvSpPr>
            <p:spPr>
              <a:xfrm>
                <a:off x="2519772" y="5905965"/>
                <a:ext cx="864096" cy="446276"/>
              </a:xfrm>
              <a:prstGeom prst="rect">
                <a:avLst/>
              </a:prstGeom>
              <a:blipFill>
                <a:blip r:embed="rId7"/>
                <a:stretch>
                  <a:fillRect b="-109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feld 17"/>
              <p:cNvSpPr txBox="1"/>
              <p:nvPr/>
            </p:nvSpPr>
            <p:spPr>
              <a:xfrm>
                <a:off x="5743476" y="5944437"/>
                <a:ext cx="1202573" cy="400110"/>
              </a:xfrm>
              <a:prstGeom prst="rect">
                <a:avLst/>
              </a:prstGeom>
              <a:noFill/>
            </p:spPr>
            <p:txBody>
              <a:bodyPr wrap="none" rtlCol="0">
                <a:spAutoFit/>
              </a:bodyPr>
              <a:lstStyle/>
              <a:p>
                <a:r>
                  <a:rPr lang="en-GB" sz="2000" b="1" dirty="0" smtClean="0"/>
                  <a:t>Insekt </a:t>
                </a:r>
                <a:r>
                  <a:rPr lang="en-GB" sz="2000" b="1" dirty="0"/>
                  <a:t>(</a:t>
                </a:r>
                <a14:m>
                  <m:oMath xmlns:m="http://schemas.openxmlformats.org/officeDocument/2006/math">
                    <m:r>
                      <a:rPr lang="de-DE" sz="2000" b="1" i="1" dirty="0" smtClean="0">
                        <a:solidFill>
                          <a:srgbClr val="000000"/>
                        </a:solidFill>
                        <a:latin typeface="Cambria Math" panose="02040503050406030204" pitchFamily="18" charset="0"/>
                      </a:rPr>
                      <m:t>𝒚</m:t>
                    </m:r>
                  </m:oMath>
                </a14:m>
                <a:r>
                  <a:rPr lang="en-GB" sz="2000" b="1" dirty="0"/>
                  <a:t>) </a:t>
                </a:r>
              </a:p>
            </p:txBody>
          </p:sp>
        </mc:Choice>
        <mc:Fallback xmlns="">
          <p:sp>
            <p:nvSpPr>
              <p:cNvPr id="18" name="Textfeld 17"/>
              <p:cNvSpPr txBox="1">
                <a:spLocks noRot="1" noChangeAspect="1" noMove="1" noResize="1" noEditPoints="1" noAdjustHandles="1" noChangeArrowheads="1" noChangeShapeType="1" noTextEdit="1"/>
              </p:cNvSpPr>
              <p:nvPr/>
            </p:nvSpPr>
            <p:spPr>
              <a:xfrm>
                <a:off x="5743476" y="5944437"/>
                <a:ext cx="1202573" cy="400110"/>
              </a:xfrm>
              <a:prstGeom prst="rect">
                <a:avLst/>
              </a:prstGeom>
              <a:blipFill>
                <a:blip r:embed="rId8"/>
                <a:stretch>
                  <a:fillRect l="-5076" t="-7576" r="-4569" b="-25758"/>
                </a:stretch>
              </a:blipFill>
            </p:spPr>
            <p:txBody>
              <a:bodyPr/>
              <a:lstStyle/>
              <a:p>
                <a:r>
                  <a:rPr lang="en-GB">
                    <a:noFill/>
                  </a:rPr>
                  <a:t> </a:t>
                </a:r>
              </a:p>
            </p:txBody>
          </p:sp>
        </mc:Fallback>
      </mc:AlternateContent>
      <p:sp>
        <p:nvSpPr>
          <p:cNvPr id="34" name="Gleichschenkliges Dreieck 33"/>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6316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16667E-6 3.7037E-7 L 0.00261 0.09815 " pathEditMode="relative" rAng="0" ptsTypes="AA">
                                      <p:cBhvr>
                                        <p:cTn id="6" dur="2000" fill="hold"/>
                                        <p:tgtEl>
                                          <p:spTgt spid="23"/>
                                        </p:tgtEl>
                                        <p:attrNameLst>
                                          <p:attrName>ppt_x</p:attrName>
                                          <p:attrName>ppt_y</p:attrName>
                                        </p:attrNameLst>
                                      </p:cBhvr>
                                      <p:rCtr x="122" y="4907"/>
                                    </p:animMotion>
                                  </p:childTnLst>
                                </p:cTn>
                              </p:par>
                              <p:par>
                                <p:cTn id="7" presetID="42" presetClass="path" presetSubtype="0" accel="50000" decel="50000" fill="hold" grpId="0" nodeType="withEffect">
                                  <p:stCondLst>
                                    <p:cond delay="0"/>
                                  </p:stCondLst>
                                  <p:childTnLst>
                                    <p:animMotion origin="layout" path="M -1.66667E-6 2.22222E-6 L -0.00156 0.09583 " pathEditMode="relative" rAng="0" ptsTypes="AA">
                                      <p:cBhvr>
                                        <p:cTn id="8" dur="2000" fill="hold"/>
                                        <p:tgtEl>
                                          <p:spTgt spid="30"/>
                                        </p:tgtEl>
                                        <p:attrNameLst>
                                          <p:attrName>ppt_x</p:attrName>
                                          <p:attrName>ppt_y</p:attrName>
                                        </p:attrNameLst>
                                      </p:cBhvr>
                                      <p:rCtr x="-87" y="4792"/>
                                    </p:animMotion>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23"/>
                                        </p:tgtEl>
                                      </p:cBhvr>
                                    </p:animEffect>
                                    <p:set>
                                      <p:cBhvr>
                                        <p:cTn id="12" dur="1" fill="hold">
                                          <p:stCondLst>
                                            <p:cond delay="499"/>
                                          </p:stCondLst>
                                        </p:cTn>
                                        <p:tgtEl>
                                          <p:spTgt spid="23"/>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30"/>
                                        </p:tgtEl>
                                      </p:cBhvr>
                                    </p:animEffect>
                                    <p:set>
                                      <p:cBhvr>
                                        <p:cTn id="15" dur="1" fill="hold">
                                          <p:stCondLst>
                                            <p:cond delay="499"/>
                                          </p:stCondLst>
                                        </p:cTn>
                                        <p:tgtEl>
                                          <p:spTgt spid="30"/>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p:bldP spid="23" grpId="0" animBg="1"/>
      <p:bldP spid="23" grpId="1" animBg="1"/>
      <p:bldP spid="30" grpId="0"/>
      <p:bldP spid="3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0851" y="992193"/>
            <a:ext cx="8243887" cy="1044000"/>
          </a:xfrm>
        </p:spPr>
        <p:txBody>
          <a:bodyPr/>
          <a:lstStyle/>
          <a:p>
            <a:r>
              <a:rPr lang="en-GB" sz="2800" dirty="0" err="1" smtClean="0"/>
              <a:t>Maschinelles</a:t>
            </a:r>
            <a:r>
              <a:rPr lang="en-GB" sz="2800" dirty="0" smtClean="0"/>
              <a:t> </a:t>
            </a:r>
            <a:r>
              <a:rPr lang="en-GB" sz="2800" dirty="0" err="1" smtClean="0"/>
              <a:t>Lerne</a:t>
            </a:r>
            <a:r>
              <a:rPr lang="en-GB" sz="2800" dirty="0" smtClean="0"/>
              <a:t> - </a:t>
            </a:r>
            <a:r>
              <a:rPr lang="en-GB" sz="2800" dirty="0" err="1" smtClean="0"/>
              <a:t>Rollen</a:t>
            </a:r>
            <a:r>
              <a:rPr lang="en-GB" sz="2800" dirty="0" smtClean="0"/>
              <a:t> von </a:t>
            </a:r>
            <a:r>
              <a:rPr lang="en-GB" sz="2800" dirty="0" err="1" smtClean="0"/>
              <a:t>Daten</a:t>
            </a:r>
            <a:r>
              <a:rPr lang="en-GB" sz="2800" dirty="0" smtClean="0"/>
              <a:t>, Mensch, und Computer</a:t>
            </a:r>
            <a:endParaRPr lang="en-GB" sz="2800" dirty="0"/>
          </a:p>
        </p:txBody>
      </p:sp>
      <p:sp>
        <p:nvSpPr>
          <p:cNvPr id="5" name="Foliennummernplatzhalter 4"/>
          <p:cNvSpPr>
            <a:spLocks noGrp="1"/>
          </p:cNvSpPr>
          <p:nvPr>
            <p:ph type="sldNum" sz="quarter" idx="11"/>
          </p:nvPr>
        </p:nvSpPr>
        <p:spPr/>
        <p:txBody>
          <a:bodyPr/>
          <a:lstStyle/>
          <a:p>
            <a:pPr>
              <a:defRPr/>
            </a:pPr>
            <a:fld id="{C0BC624C-2554-4659-A1D8-66347873820C}" type="slidenum">
              <a:rPr lang="de-DE" smtClean="0"/>
              <a:t>12</a:t>
            </a:fld>
            <a:endParaRPr lang="de-DE" sz="1800"/>
          </a:p>
        </p:txBody>
      </p:sp>
      <p:sp>
        <p:nvSpPr>
          <p:cNvPr id="6" name="Rechteck 5"/>
          <p:cNvSpPr/>
          <p:nvPr/>
        </p:nvSpPr>
        <p:spPr bwMode="auto">
          <a:xfrm>
            <a:off x="3779912" y="1916832"/>
            <a:ext cx="1368152" cy="85258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Daten erheben und vorbereiten </a:t>
            </a:r>
            <a:endParaRPr lang="de-DE" dirty="0"/>
          </a:p>
        </p:txBody>
      </p:sp>
      <p:sp>
        <p:nvSpPr>
          <p:cNvPr id="7" name="Rechteck 6"/>
          <p:cNvSpPr/>
          <p:nvPr/>
        </p:nvSpPr>
        <p:spPr bwMode="auto">
          <a:xfrm>
            <a:off x="3779912" y="3068960"/>
            <a:ext cx="1368152" cy="93610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Lösung</a:t>
            </a:r>
            <a:r>
              <a:rPr lang="en-US" dirty="0" smtClean="0"/>
              <a:t> </a:t>
            </a:r>
            <a:r>
              <a:rPr lang="en-US" dirty="0" err="1" smtClean="0"/>
              <a:t>für</a:t>
            </a:r>
            <a:r>
              <a:rPr lang="en-US" dirty="0" smtClean="0"/>
              <a:t> Problem </a:t>
            </a:r>
            <a:r>
              <a:rPr lang="en-US" dirty="0" err="1" smtClean="0"/>
              <a:t>entwerfen</a:t>
            </a:r>
            <a:endParaRPr lang="de-DE" dirty="0"/>
          </a:p>
        </p:txBody>
      </p:sp>
      <p:sp>
        <p:nvSpPr>
          <p:cNvPr id="8" name="Rechteck 7"/>
          <p:cNvSpPr/>
          <p:nvPr/>
        </p:nvSpPr>
        <p:spPr bwMode="auto">
          <a:xfrm>
            <a:off x="3779912" y="4332006"/>
            <a:ext cx="1368152" cy="88568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Lösung evaluieren </a:t>
            </a:r>
          </a:p>
        </p:txBody>
      </p:sp>
      <p:pic>
        <p:nvPicPr>
          <p:cNvPr id="9" name="Grafik 8"/>
          <p:cNvPicPr>
            <a:picLocks noChangeAspect="1"/>
          </p:cNvPicPr>
          <p:nvPr/>
        </p:nvPicPr>
        <p:blipFill>
          <a:blip r:embed="rId2"/>
          <a:stretch>
            <a:fillRect/>
          </a:stretch>
        </p:blipFill>
        <p:spPr>
          <a:xfrm>
            <a:off x="5627884" y="2024317"/>
            <a:ext cx="739143" cy="745103"/>
          </a:xfrm>
          <a:prstGeom prst="rect">
            <a:avLst/>
          </a:prstGeom>
        </p:spPr>
      </p:pic>
      <p:pic>
        <p:nvPicPr>
          <p:cNvPr id="11" name="Grafik 10"/>
          <p:cNvPicPr>
            <a:picLocks noChangeAspect="1"/>
          </p:cNvPicPr>
          <p:nvPr/>
        </p:nvPicPr>
        <p:blipFill>
          <a:blip r:embed="rId2"/>
          <a:stretch>
            <a:fillRect/>
          </a:stretch>
        </p:blipFill>
        <p:spPr>
          <a:xfrm>
            <a:off x="5627885" y="4402296"/>
            <a:ext cx="739143" cy="745103"/>
          </a:xfrm>
          <a:prstGeom prst="rect">
            <a:avLst/>
          </a:prstGeom>
        </p:spPr>
      </p:pic>
      <p:cxnSp>
        <p:nvCxnSpPr>
          <p:cNvPr id="13" name="Gerade Verbindung mit Pfeil 12"/>
          <p:cNvCxnSpPr>
            <a:stCxn id="6" idx="2"/>
            <a:endCxn id="7" idx="0"/>
          </p:cNvCxnSpPr>
          <p:nvPr/>
        </p:nvCxnSpPr>
        <p:spPr>
          <a:xfrm>
            <a:off x="4463988" y="2769420"/>
            <a:ext cx="0" cy="29954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7" idx="2"/>
            <a:endCxn id="8" idx="0"/>
          </p:cNvCxnSpPr>
          <p:nvPr/>
        </p:nvCxnSpPr>
        <p:spPr>
          <a:xfrm>
            <a:off x="4463988" y="4005064"/>
            <a:ext cx="0" cy="32694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hteck 18"/>
          <p:cNvSpPr/>
          <p:nvPr/>
        </p:nvSpPr>
        <p:spPr>
          <a:xfrm>
            <a:off x="233238" y="2097665"/>
            <a:ext cx="3163105" cy="3139321"/>
          </a:xfrm>
          <a:prstGeom prst="rect">
            <a:avLst/>
          </a:prstGeom>
        </p:spPr>
        <p:txBody>
          <a:bodyPr wrap="square">
            <a:spAutoFit/>
          </a:bodyPr>
          <a:lstStyle/>
          <a:p>
            <a:pPr algn="ctr"/>
            <a:r>
              <a:rPr lang="en-US" dirty="0" err="1" smtClean="0"/>
              <a:t>Daten</a:t>
            </a:r>
            <a:r>
              <a:rPr lang="en-US" dirty="0" smtClean="0"/>
              <a:t> </a:t>
            </a:r>
            <a:r>
              <a:rPr lang="en-US" dirty="0" err="1" smtClean="0"/>
              <a:t>als</a:t>
            </a:r>
            <a:r>
              <a:rPr lang="en-US" dirty="0" smtClean="0"/>
              <a:t> </a:t>
            </a:r>
            <a:r>
              <a:rPr lang="en-US" b="1" dirty="0" err="1" smtClean="0"/>
              <a:t>Grundlage</a:t>
            </a:r>
            <a:r>
              <a:rPr lang="en-US" b="1" dirty="0" smtClean="0"/>
              <a:t> der </a:t>
            </a:r>
            <a:r>
              <a:rPr lang="en-US" b="1" dirty="0" err="1" smtClean="0"/>
              <a:t>Lösung</a:t>
            </a:r>
            <a:r>
              <a:rPr lang="en-US" b="1" dirty="0" smtClean="0"/>
              <a:t> </a:t>
            </a:r>
            <a:r>
              <a:rPr lang="en-US" dirty="0"/>
              <a:t>u</a:t>
            </a:r>
            <a:r>
              <a:rPr lang="en-US" dirty="0" smtClean="0"/>
              <a:t>nd </a:t>
            </a:r>
            <a:r>
              <a:rPr lang="en-US" dirty="0" err="1" smtClean="0"/>
              <a:t>als</a:t>
            </a:r>
            <a:r>
              <a:rPr lang="en-US" dirty="0" smtClean="0"/>
              <a:t> </a:t>
            </a:r>
            <a:r>
              <a:rPr lang="en-US" b="1" dirty="0" err="1" smtClean="0"/>
              <a:t>Gestaltungselement</a:t>
            </a:r>
            <a:endParaRPr lang="en-US" b="1" dirty="0"/>
          </a:p>
          <a:p>
            <a:pPr algn="ctr"/>
            <a:endParaRPr lang="de-DE" b="1" dirty="0"/>
          </a:p>
          <a:p>
            <a:pPr algn="ctr"/>
            <a:endParaRPr lang="de-DE" dirty="0" smtClean="0"/>
          </a:p>
          <a:p>
            <a:pPr algn="ctr"/>
            <a:r>
              <a:rPr lang="de-DE" dirty="0"/>
              <a:t>Computer </a:t>
            </a:r>
            <a:r>
              <a:rPr lang="de-DE" dirty="0" smtClean="0"/>
              <a:t>als </a:t>
            </a:r>
            <a:r>
              <a:rPr lang="de-DE" b="1" dirty="0" smtClean="0"/>
              <a:t>algorithmischer Problemlöser</a:t>
            </a:r>
            <a:endParaRPr lang="de-DE" b="1" dirty="0"/>
          </a:p>
          <a:p>
            <a:pPr algn="ctr"/>
            <a:endParaRPr lang="de-DE" dirty="0" smtClean="0"/>
          </a:p>
          <a:p>
            <a:pPr algn="ctr"/>
            <a:endParaRPr lang="de-DE" dirty="0" smtClean="0"/>
          </a:p>
          <a:p>
            <a:pPr algn="ctr"/>
            <a:r>
              <a:rPr lang="de-DE" dirty="0" smtClean="0"/>
              <a:t>Mensch als </a:t>
            </a:r>
            <a:r>
              <a:rPr lang="de-DE" b="1" dirty="0" err="1" smtClean="0"/>
              <a:t>Superviser</a:t>
            </a:r>
            <a:r>
              <a:rPr lang="de-DE" dirty="0" smtClean="0"/>
              <a:t> des Prozesses</a:t>
            </a:r>
            <a:endParaRPr lang="de-DE" dirty="0"/>
          </a:p>
          <a:p>
            <a:endParaRPr lang="de-DE" b="1" dirty="0"/>
          </a:p>
        </p:txBody>
      </p:sp>
      <p:cxnSp>
        <p:nvCxnSpPr>
          <p:cNvPr id="23" name="Gewinkelter Verbinder 22"/>
          <p:cNvCxnSpPr>
            <a:stCxn id="8" idx="1"/>
            <a:endCxn id="6" idx="1"/>
          </p:cNvCxnSpPr>
          <p:nvPr/>
        </p:nvCxnSpPr>
        <p:spPr>
          <a:xfrm rot="10800000">
            <a:off x="3779912" y="2343127"/>
            <a:ext cx="12700" cy="2431723"/>
          </a:xfrm>
          <a:prstGeom prst="bentConnector3">
            <a:avLst>
              <a:gd name="adj1" fmla="val 1800000"/>
            </a:avLst>
          </a:prstGeom>
          <a:ln w="127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auto">
          <a:xfrm>
            <a:off x="6660232" y="5229200"/>
            <a:ext cx="1728192" cy="85261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Lösunge</a:t>
            </a:r>
            <a:r>
              <a:rPr lang="en-GB" dirty="0" smtClean="0"/>
              <a:t> </a:t>
            </a:r>
            <a:r>
              <a:rPr lang="en-GB" dirty="0" err="1" smtClean="0"/>
              <a:t>anwenden</a:t>
            </a:r>
            <a:r>
              <a:rPr lang="en-GB" dirty="0" smtClean="0"/>
              <a:t> </a:t>
            </a:r>
            <a:br>
              <a:rPr lang="en-GB" dirty="0" smtClean="0"/>
            </a:br>
            <a:r>
              <a:rPr lang="en-GB" dirty="0" smtClean="0"/>
              <a:t>(</a:t>
            </a:r>
            <a:r>
              <a:rPr lang="en-GB" dirty="0" err="1" smtClean="0"/>
              <a:t>mit</a:t>
            </a:r>
            <a:r>
              <a:rPr lang="de-DE" dirty="0" smtClean="0"/>
              <a:t> </a:t>
            </a:r>
            <a:r>
              <a:rPr lang="de-DE" dirty="0" err="1" smtClean="0"/>
              <a:t>monitoring</a:t>
            </a:r>
            <a:r>
              <a:rPr lang="en-GB" dirty="0" smtClean="0"/>
              <a:t>) </a:t>
            </a:r>
            <a:endParaRPr lang="en-GB" dirty="0"/>
          </a:p>
        </p:txBody>
      </p:sp>
      <p:cxnSp>
        <p:nvCxnSpPr>
          <p:cNvPr id="25" name="Gewinkelter Verbinder 24"/>
          <p:cNvCxnSpPr>
            <a:stCxn id="8" idx="2"/>
            <a:endCxn id="24" idx="1"/>
          </p:cNvCxnSpPr>
          <p:nvPr/>
        </p:nvCxnSpPr>
        <p:spPr>
          <a:xfrm rot="16200000" flipH="1">
            <a:off x="5343201" y="4338478"/>
            <a:ext cx="437818" cy="2196244"/>
          </a:xfrm>
          <a:prstGeom prst="bentConnector2">
            <a:avLst/>
          </a:prstGeom>
          <a:ln w="127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0" name="Grafik 9"/>
          <p:cNvPicPr>
            <a:picLocks noChangeAspect="1"/>
          </p:cNvPicPr>
          <p:nvPr/>
        </p:nvPicPr>
        <p:blipFill>
          <a:blip r:embed="rId3"/>
          <a:stretch>
            <a:fillRect/>
          </a:stretch>
        </p:blipFill>
        <p:spPr>
          <a:xfrm>
            <a:off x="5603649" y="3212976"/>
            <a:ext cx="763378" cy="720777"/>
          </a:xfrm>
          <a:prstGeom prst="rect">
            <a:avLst/>
          </a:prstGeom>
        </p:spPr>
      </p:pic>
      <p:sp>
        <p:nvSpPr>
          <p:cNvPr id="16" name="Rechteck 15"/>
          <p:cNvSpPr/>
          <p:nvPr/>
        </p:nvSpPr>
        <p:spPr>
          <a:xfrm>
            <a:off x="107504" y="5805264"/>
            <a:ext cx="5594302" cy="923330"/>
          </a:xfrm>
          <a:prstGeom prst="rect">
            <a:avLst/>
          </a:prstGeom>
        </p:spPr>
        <p:txBody>
          <a:bodyPr wrap="square">
            <a:spAutoFit/>
          </a:bodyPr>
          <a:lstStyle/>
          <a:p>
            <a:r>
              <a:rPr lang="de-DE" dirty="0" smtClean="0"/>
              <a:t>Was sollen Schüler lernen?</a:t>
            </a:r>
          </a:p>
          <a:p>
            <a:pPr marL="342900" indent="-342900">
              <a:buFont typeface="Arial" panose="020B0604020202020204" pitchFamily="34" charset="0"/>
              <a:buChar char="•"/>
            </a:pPr>
            <a:r>
              <a:rPr lang="de-DE" dirty="0" smtClean="0"/>
              <a:t>In den “Maschinenraum” der Algorithmen schauen </a:t>
            </a:r>
          </a:p>
          <a:p>
            <a:pPr marL="342900" indent="-342900">
              <a:buFont typeface="Arial" panose="020B0604020202020204" pitchFamily="34" charset="0"/>
              <a:buChar char="•"/>
            </a:pPr>
            <a:r>
              <a:rPr lang="de-DE" dirty="0" smtClean="0"/>
              <a:t>Bedeutung von Daten und Mensch im ML Prozess verstehen</a:t>
            </a:r>
            <a:endParaRPr lang="de-DE" dirty="0"/>
          </a:p>
        </p:txBody>
      </p:sp>
    </p:spTree>
    <p:extLst>
      <p:ext uri="{BB962C8B-B14F-4D97-AF65-F5344CB8AC3E}">
        <p14:creationId xmlns:p14="http://schemas.microsoft.com/office/powerpoint/2010/main" val="206950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bgerundetes Rechteck 27"/>
          <p:cNvSpPr/>
          <p:nvPr/>
        </p:nvSpPr>
        <p:spPr bwMode="auto">
          <a:xfrm>
            <a:off x="2004968" y="4147970"/>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p:cNvSpPr txBox="1"/>
              <p:nvPr/>
            </p:nvSpPr>
            <p:spPr>
              <a:xfrm>
                <a:off x="3977998" y="4273875"/>
                <a:ext cx="3672416" cy="400110"/>
              </a:xfrm>
              <a:prstGeom prst="rect">
                <a:avLst/>
              </a:prstGeom>
              <a:noFill/>
            </p:spPr>
            <p:txBody>
              <a:bodyPr wrap="none" rtlCol="0">
                <a:spAutoFit/>
              </a:bodyPr>
              <a:lstStyle/>
              <a:p>
                <a14:m>
                  <m:oMath xmlns:m="http://schemas.openxmlformats.org/officeDocument/2006/math">
                    <m:sSub>
                      <m:sSubPr>
                        <m:ctrlPr>
                          <a:rPr lang="de-DE" sz="2000" b="1" i="1" dirty="0" smtClean="0">
                            <a:solidFill>
                              <a:srgbClr val="000000"/>
                            </a:solidFill>
                            <a:latin typeface="Cambria Math" panose="02040503050406030204" pitchFamily="18" charset="0"/>
                          </a:rPr>
                        </m:ctrlPr>
                      </m:sSubPr>
                      <m:e>
                        <m:sSub>
                          <m:sSubPr>
                            <m:ctrlPr>
                              <a:rPr lang="de-DE" sz="2000" i="1" dirty="0">
                                <a:latin typeface="Cambria Math" panose="02040503050406030204" pitchFamily="18" charset="0"/>
                              </a:rPr>
                            </m:ctrlPr>
                          </m:sSubPr>
                          <m:e>
                            <m:sSub>
                              <m:sSubPr>
                                <m:ctrlPr>
                                  <a:rPr lang="de-DE" sz="2000" i="1" dirty="0">
                                    <a:latin typeface="Cambria Math" panose="02040503050406030204" pitchFamily="18" charset="0"/>
                                  </a:rPr>
                                </m:ctrlPr>
                              </m:sSubPr>
                              <m:e>
                                <m:r>
                                  <a:rPr lang="de-DE" sz="2000" i="1" dirty="0">
                                    <a:latin typeface="Cambria Math" panose="02040503050406030204" pitchFamily="18" charset="0"/>
                                  </a:rPr>
                                  <m:t>  </m:t>
                                </m:r>
                                <m:r>
                                  <a:rPr lang="de-DE" sz="2000" i="1" dirty="0">
                                    <a:latin typeface="Cambria Math" panose="02040503050406030204" pitchFamily="18" charset="0"/>
                                  </a:rPr>
                                  <m:t>𝑤</m:t>
                                </m:r>
                              </m:e>
                              <m:sub>
                                <m:r>
                                  <a:rPr lang="de-DE" sz="2000" b="0" i="1" dirty="0" smtClean="0">
                                    <a:latin typeface="Cambria Math" panose="02040503050406030204" pitchFamily="18" charset="0"/>
                                  </a:rPr>
                                  <m:t>3</m:t>
                                </m:r>
                                <m:r>
                                  <a:rPr lang="de-DE" sz="2000" i="1" dirty="0">
                                    <a:latin typeface="Cambria Math" panose="02040503050406030204" pitchFamily="18" charset="0"/>
                                  </a:rPr>
                                  <m:t> </m:t>
                                </m:r>
                              </m:sub>
                            </m:sSub>
                            <m:r>
                              <a:rPr lang="de-DE" sz="2000" b="0" i="1" dirty="0" smtClean="0">
                                <a:latin typeface="Cambria Math" panose="02040503050406030204" pitchFamily="18" charset="0"/>
                              </a:rPr>
                              <m:t>⋅</m:t>
                            </m:r>
                            <m:r>
                              <m:rPr>
                                <m:sty m:val="p"/>
                              </m:rPr>
                              <a:rPr lang="de-DE" sz="2000" b="0" i="0" dirty="0" smtClean="0">
                                <a:latin typeface="Cambria Math" panose="02040503050406030204" pitchFamily="18" charset="0"/>
                              </a:rPr>
                              <m:t>tanh</m:t>
                            </m:r>
                            <m:r>
                              <a:rPr lang="de-DE" sz="2000" b="0" i="1" dirty="0" smtClean="0">
                                <a:latin typeface="Cambria Math" panose="02040503050406030204" pitchFamily="18" charset="0"/>
                              </a:rPr>
                              <m:t>⁡(</m:t>
                            </m:r>
                            <m:r>
                              <a:rPr lang="de-DE" sz="2000" i="1" dirty="0">
                                <a:latin typeface="Cambria Math" panose="02040503050406030204" pitchFamily="18" charset="0"/>
                              </a:rPr>
                              <m:t>𝑤</m:t>
                            </m:r>
                          </m:e>
                          <m:sub>
                            <m:r>
                              <a:rPr lang="de-DE" sz="2000" i="1" dirty="0">
                                <a:latin typeface="Cambria Math" panose="02040503050406030204" pitchFamily="18" charset="0"/>
                              </a:rPr>
                              <m:t>1</m:t>
                            </m:r>
                          </m:sub>
                        </m:sSub>
                        <m:r>
                          <a:rPr lang="de-DE" sz="2000" b="1" i="1" dirty="0" smtClean="0">
                            <a:latin typeface="Cambria Math" panose="02040503050406030204" pitchFamily="18" charset="0"/>
                          </a:rPr>
                          <m:t>⋅</m:t>
                        </m:r>
                        <m:r>
                          <a:rPr lang="de-DE" sz="2000" b="1" i="1" dirty="0">
                            <a:solidFill>
                              <a:srgbClr val="000000"/>
                            </a:solidFill>
                            <a:latin typeface="Cambria Math" panose="02040503050406030204" pitchFamily="18" charset="0"/>
                          </a:rPr>
                          <m:t>𝒙</m:t>
                        </m:r>
                      </m:e>
                      <m:sub>
                        <m:r>
                          <a:rPr lang="de-DE" sz="2000" b="1" i="1" dirty="0">
                            <a:solidFill>
                              <a:srgbClr val="000000"/>
                            </a:solidFill>
                            <a:latin typeface="Cambria Math" panose="02040503050406030204" pitchFamily="18" charset="0"/>
                          </a:rPr>
                          <m:t>𝟏</m:t>
                        </m:r>
                      </m:sub>
                    </m:sSub>
                    <m:r>
                      <a:rPr lang="de-DE" sz="2000" b="1" i="1" dirty="0" smtClean="0">
                        <a:solidFill>
                          <a:srgbClr val="000000"/>
                        </a:solidFill>
                        <a:latin typeface="Cambria Math" panose="02040503050406030204" pitchFamily="18" charset="0"/>
                      </a:rPr>
                      <m:t> +</m:t>
                    </m:r>
                  </m:oMath>
                </a14:m>
                <a:r>
                  <a:rPr lang="en-GB" sz="2000" b="1" dirty="0" smtClean="0"/>
                  <a:t> </a:t>
                </a:r>
                <a14:m>
                  <m:oMath xmlns:m="http://schemas.openxmlformats.org/officeDocument/2006/math">
                    <m:sSub>
                      <m:sSubPr>
                        <m:ctrlPr>
                          <a:rPr lang="de-DE" sz="2000" i="1" dirty="0">
                            <a:latin typeface="Cambria Math" panose="02040503050406030204" pitchFamily="18" charset="0"/>
                          </a:rPr>
                        </m:ctrlPr>
                      </m:sSubPr>
                      <m:e>
                        <m:r>
                          <a:rPr lang="de-DE" sz="2000" b="0" i="1" dirty="0" smtClean="0">
                            <a:latin typeface="Cambria Math" panose="02040503050406030204" pitchFamily="18" charset="0"/>
                          </a:rPr>
                          <m:t> </m:t>
                        </m:r>
                        <m:r>
                          <a:rPr lang="de-DE" sz="2000" i="1" dirty="0">
                            <a:latin typeface="Cambria Math" panose="02040503050406030204" pitchFamily="18" charset="0"/>
                          </a:rPr>
                          <m:t>𝑤</m:t>
                        </m:r>
                      </m:e>
                      <m:sub>
                        <m:r>
                          <a:rPr lang="de-DE" sz="2000" b="0" i="1" dirty="0" smtClean="0">
                            <a:latin typeface="Cambria Math" panose="02040503050406030204" pitchFamily="18" charset="0"/>
                          </a:rPr>
                          <m:t>2 </m:t>
                        </m:r>
                      </m:sub>
                    </m:sSub>
                    <m:r>
                      <a:rPr lang="de-DE" sz="2000" b="1" i="1" dirty="0" smtClean="0">
                        <a:latin typeface="Cambria Math" panose="02040503050406030204" pitchFamily="18" charset="0"/>
                      </a:rPr>
                      <m:t>⋅</m:t>
                    </m:r>
                  </m:oMath>
                </a14:m>
                <a:r>
                  <a:rPr lang="en-GB" sz="2000" b="1" dirty="0" smtClean="0"/>
                  <a:t>  </a:t>
                </a:r>
                <a14:m>
                  <m:oMath xmlns:m="http://schemas.openxmlformats.org/officeDocument/2006/math">
                    <m:sSub>
                      <m:sSubPr>
                        <m:ctrlPr>
                          <a:rPr lang="de-DE" sz="2000" i="1" dirty="0" smtClean="0">
                            <a:solidFill>
                              <a:srgbClr val="000000"/>
                            </a:solidFill>
                            <a:latin typeface="Cambria Math" panose="02040503050406030204" pitchFamily="18" charset="0"/>
                          </a:rPr>
                        </m:ctrlPr>
                      </m:sSubPr>
                      <m:e>
                        <m:r>
                          <a:rPr lang="de-DE" sz="2000" i="1" dirty="0">
                            <a:solidFill>
                              <a:srgbClr val="000000"/>
                            </a:solidFill>
                            <a:latin typeface="Cambria Math" panose="02040503050406030204" pitchFamily="18" charset="0"/>
                          </a:rPr>
                          <m:t>𝒙</m:t>
                        </m:r>
                      </m:e>
                      <m:sub>
                        <m:r>
                          <a:rPr lang="de-DE" sz="2000" i="1" dirty="0">
                            <a:solidFill>
                              <a:srgbClr val="000000"/>
                            </a:solidFill>
                            <a:latin typeface="Cambria Math" panose="02040503050406030204" pitchFamily="18" charset="0"/>
                          </a:rPr>
                          <m:t>𝟐</m:t>
                        </m:r>
                      </m:sub>
                    </m:sSub>
                    <m:r>
                      <a:rPr lang="de-DE" sz="2000" i="1" dirty="0">
                        <a:latin typeface="Cambria Math" panose="02040503050406030204" pitchFamily="18" charset="0"/>
                      </a:rPr>
                      <m:t>)</m:t>
                    </m:r>
                  </m:oMath>
                </a14:m>
                <a:r>
                  <a:rPr lang="en-GB" sz="2000" i="1" dirty="0">
                    <a:latin typeface="Cambria Math" panose="02040503050406030204" pitchFamily="18" charset="0"/>
                  </a:rPr>
                  <a:t> </a:t>
                </a:r>
                <a:r>
                  <a:rPr lang="en-GB" sz="2000" b="1" dirty="0" smtClean="0"/>
                  <a:t>  </a:t>
                </a:r>
                <a:endParaRPr lang="en-GB" sz="2000" b="1" dirty="0"/>
              </a:p>
            </p:txBody>
          </p:sp>
        </mc:Choice>
        <mc:Fallback xmlns="">
          <p:sp>
            <p:nvSpPr>
              <p:cNvPr id="32" name="Textfeld 31"/>
              <p:cNvSpPr txBox="1">
                <a:spLocks noRot="1" noChangeAspect="1" noMove="1" noResize="1" noEditPoints="1" noAdjustHandles="1" noChangeArrowheads="1" noChangeShapeType="1" noTextEdit="1"/>
              </p:cNvSpPr>
              <p:nvPr/>
            </p:nvSpPr>
            <p:spPr>
              <a:xfrm>
                <a:off x="3977998" y="4273875"/>
                <a:ext cx="3672416" cy="400110"/>
              </a:xfrm>
              <a:prstGeom prst="rect">
                <a:avLst/>
              </a:prstGeom>
              <a:blipFill>
                <a:blip r:embed="rId2"/>
                <a:stretch>
                  <a:fillRect b="-18182"/>
                </a:stretch>
              </a:blipFill>
            </p:spPr>
            <p:txBody>
              <a:bodyPr/>
              <a:lstStyle/>
              <a:p>
                <a:r>
                  <a:rPr lang="en-GB">
                    <a:noFill/>
                  </a:rPr>
                  <a:t> </a:t>
                </a:r>
              </a:p>
            </p:txBody>
          </p:sp>
        </mc:Fallback>
      </mc:AlternateContent>
      <p:sp>
        <p:nvSpPr>
          <p:cNvPr id="29" name="Abgerundetes Rechteck 28"/>
          <p:cNvSpPr/>
          <p:nvPr/>
        </p:nvSpPr>
        <p:spPr bwMode="auto">
          <a:xfrm>
            <a:off x="2004968" y="3607814"/>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1" name="Textfeld 30"/>
              <p:cNvSpPr txBox="1"/>
              <p:nvPr/>
            </p:nvSpPr>
            <p:spPr>
              <a:xfrm>
                <a:off x="4499992" y="3741185"/>
                <a:ext cx="3089115" cy="400110"/>
              </a:xfrm>
              <a:prstGeom prst="rect">
                <a:avLst/>
              </a:prstGeom>
              <a:noFill/>
            </p:spPr>
            <p:txBody>
              <a:bodyPr wrap="none" rtlCol="0">
                <a:spAutoFit/>
              </a:bodyPr>
              <a:lstStyle/>
              <a:p>
                <a14:m>
                  <m:oMath xmlns:m="http://schemas.openxmlformats.org/officeDocument/2006/math">
                    <m:sSub>
                      <m:sSubPr>
                        <m:ctrlPr>
                          <a:rPr lang="de-DE" sz="2000" b="1" i="1" dirty="0" smtClean="0">
                            <a:solidFill>
                              <a:srgbClr val="000000"/>
                            </a:solidFill>
                            <a:latin typeface="Cambria Math" panose="02040503050406030204" pitchFamily="18" charset="0"/>
                          </a:rPr>
                        </m:ctrlPr>
                      </m:sSubPr>
                      <m:e>
                        <m:sSub>
                          <m:sSubPr>
                            <m:ctrlPr>
                              <a:rPr lang="de-DE" sz="2000" i="1" dirty="0">
                                <a:latin typeface="Cambria Math" panose="02040503050406030204" pitchFamily="18" charset="0"/>
                              </a:rPr>
                            </m:ctrlPr>
                          </m:sSubPr>
                          <m:e>
                            <m:r>
                              <m:rPr>
                                <m:sty m:val="p"/>
                              </m:rPr>
                              <a:rPr lang="de-DE" sz="2000" b="0" i="0" dirty="0" smtClean="0">
                                <a:latin typeface="Cambria Math" panose="02040503050406030204" pitchFamily="18" charset="0"/>
                              </a:rPr>
                              <m:t>tanh</m:t>
                            </m:r>
                            <m:r>
                              <a:rPr lang="de-DE" sz="2000" b="0" i="1" dirty="0" smtClean="0">
                                <a:latin typeface="Cambria Math" panose="02040503050406030204" pitchFamily="18" charset="0"/>
                              </a:rPr>
                              <m:t>⁡(</m:t>
                            </m:r>
                            <m:r>
                              <a:rPr lang="de-DE" sz="2000" i="1" dirty="0">
                                <a:latin typeface="Cambria Math" panose="02040503050406030204" pitchFamily="18" charset="0"/>
                              </a:rPr>
                              <m:t>𝑤</m:t>
                            </m:r>
                          </m:e>
                          <m:sub>
                            <m:r>
                              <a:rPr lang="de-DE" sz="2000" i="1" dirty="0">
                                <a:latin typeface="Cambria Math" panose="02040503050406030204" pitchFamily="18" charset="0"/>
                              </a:rPr>
                              <m:t>1</m:t>
                            </m:r>
                          </m:sub>
                        </m:sSub>
                        <m:r>
                          <a:rPr lang="de-DE" sz="2000" b="1" i="1" dirty="0" smtClean="0">
                            <a:latin typeface="Cambria Math" panose="02040503050406030204" pitchFamily="18" charset="0"/>
                          </a:rPr>
                          <m:t>⋅</m:t>
                        </m:r>
                        <m:r>
                          <a:rPr lang="de-DE" sz="2000" b="1" i="1" dirty="0">
                            <a:solidFill>
                              <a:srgbClr val="000000"/>
                            </a:solidFill>
                            <a:latin typeface="Cambria Math" panose="02040503050406030204" pitchFamily="18" charset="0"/>
                          </a:rPr>
                          <m:t>𝒙</m:t>
                        </m:r>
                      </m:e>
                      <m:sub>
                        <m:r>
                          <a:rPr lang="de-DE" sz="2000" b="1" i="1" dirty="0">
                            <a:solidFill>
                              <a:srgbClr val="000000"/>
                            </a:solidFill>
                            <a:latin typeface="Cambria Math" panose="02040503050406030204" pitchFamily="18" charset="0"/>
                          </a:rPr>
                          <m:t>𝟏</m:t>
                        </m:r>
                      </m:sub>
                    </m:sSub>
                    <m:r>
                      <a:rPr lang="de-DE" sz="2000" b="1" i="1" dirty="0" smtClean="0">
                        <a:solidFill>
                          <a:srgbClr val="000000"/>
                        </a:solidFill>
                        <a:latin typeface="Cambria Math" panose="02040503050406030204" pitchFamily="18" charset="0"/>
                      </a:rPr>
                      <m:t> +</m:t>
                    </m:r>
                  </m:oMath>
                </a14:m>
                <a:r>
                  <a:rPr lang="en-GB" sz="2000" b="1" dirty="0" smtClean="0"/>
                  <a:t> </a:t>
                </a:r>
                <a14:m>
                  <m:oMath xmlns:m="http://schemas.openxmlformats.org/officeDocument/2006/math">
                    <m:sSub>
                      <m:sSubPr>
                        <m:ctrlPr>
                          <a:rPr lang="de-DE" sz="2000" i="1" dirty="0">
                            <a:latin typeface="Cambria Math" panose="02040503050406030204" pitchFamily="18" charset="0"/>
                          </a:rPr>
                        </m:ctrlPr>
                      </m:sSubPr>
                      <m:e>
                        <m:r>
                          <a:rPr lang="de-DE" sz="2000" b="0" i="1" dirty="0" smtClean="0">
                            <a:latin typeface="Cambria Math" panose="02040503050406030204" pitchFamily="18" charset="0"/>
                          </a:rPr>
                          <m:t>  </m:t>
                        </m:r>
                        <m:r>
                          <a:rPr lang="de-DE" sz="2000" i="1" dirty="0">
                            <a:latin typeface="Cambria Math" panose="02040503050406030204" pitchFamily="18" charset="0"/>
                          </a:rPr>
                          <m:t>𝑤</m:t>
                        </m:r>
                      </m:e>
                      <m:sub>
                        <m:r>
                          <a:rPr lang="de-DE" sz="2000" b="0" i="1" dirty="0" smtClean="0">
                            <a:latin typeface="Cambria Math" panose="02040503050406030204" pitchFamily="18" charset="0"/>
                          </a:rPr>
                          <m:t>2 </m:t>
                        </m:r>
                      </m:sub>
                    </m:sSub>
                    <m:r>
                      <a:rPr lang="de-DE" sz="2000" b="1" i="1" dirty="0" smtClean="0">
                        <a:latin typeface="Cambria Math" panose="02040503050406030204" pitchFamily="18" charset="0"/>
                      </a:rPr>
                      <m:t>⋅</m:t>
                    </m:r>
                  </m:oMath>
                </a14:m>
                <a:r>
                  <a:rPr lang="en-GB" sz="2000" b="1" dirty="0" smtClean="0"/>
                  <a:t>  </a:t>
                </a:r>
                <a14:m>
                  <m:oMath xmlns:m="http://schemas.openxmlformats.org/officeDocument/2006/math">
                    <m:sSub>
                      <m:sSubPr>
                        <m:ctrlPr>
                          <a:rPr lang="de-DE" sz="2000" i="1" dirty="0" smtClean="0">
                            <a:solidFill>
                              <a:srgbClr val="000000"/>
                            </a:solidFill>
                            <a:latin typeface="Cambria Math" panose="02040503050406030204" pitchFamily="18" charset="0"/>
                          </a:rPr>
                        </m:ctrlPr>
                      </m:sSubPr>
                      <m:e>
                        <m:r>
                          <a:rPr lang="de-DE" sz="2000" i="1" dirty="0">
                            <a:solidFill>
                              <a:srgbClr val="000000"/>
                            </a:solidFill>
                            <a:latin typeface="Cambria Math" panose="02040503050406030204" pitchFamily="18" charset="0"/>
                          </a:rPr>
                          <m:t>𝒙</m:t>
                        </m:r>
                      </m:e>
                      <m:sub>
                        <m:r>
                          <a:rPr lang="de-DE" sz="2000" i="1" dirty="0">
                            <a:solidFill>
                              <a:srgbClr val="000000"/>
                            </a:solidFill>
                            <a:latin typeface="Cambria Math" panose="02040503050406030204" pitchFamily="18" charset="0"/>
                          </a:rPr>
                          <m:t>𝟐</m:t>
                        </m:r>
                      </m:sub>
                    </m:sSub>
                    <m:r>
                      <a:rPr lang="de-DE" sz="2000" i="1" dirty="0">
                        <a:latin typeface="Cambria Math" panose="02040503050406030204" pitchFamily="18" charset="0"/>
                      </a:rPr>
                      <m:t>)</m:t>
                    </m:r>
                  </m:oMath>
                </a14:m>
                <a:r>
                  <a:rPr lang="en-GB" sz="2000" i="1" dirty="0">
                    <a:latin typeface="Cambria Math" panose="02040503050406030204" pitchFamily="18" charset="0"/>
                  </a:rPr>
                  <a:t> </a:t>
                </a:r>
                <a:r>
                  <a:rPr lang="en-GB" sz="2000" b="1" dirty="0" smtClean="0"/>
                  <a:t>  </a:t>
                </a:r>
                <a:endParaRPr lang="en-GB" sz="2000" b="1" dirty="0"/>
              </a:p>
            </p:txBody>
          </p:sp>
        </mc:Choice>
        <mc:Fallback xmlns="">
          <p:sp>
            <p:nvSpPr>
              <p:cNvPr id="31" name="Textfeld 30"/>
              <p:cNvSpPr txBox="1">
                <a:spLocks noRot="1" noChangeAspect="1" noMove="1" noResize="1" noEditPoints="1" noAdjustHandles="1" noChangeArrowheads="1" noChangeShapeType="1" noTextEdit="1"/>
              </p:cNvSpPr>
              <p:nvPr/>
            </p:nvSpPr>
            <p:spPr>
              <a:xfrm>
                <a:off x="4499992" y="3741185"/>
                <a:ext cx="3089115" cy="400110"/>
              </a:xfrm>
              <a:prstGeom prst="rect">
                <a:avLst/>
              </a:prstGeom>
              <a:blipFill>
                <a:blip r:embed="rId3"/>
                <a:stretch>
                  <a:fillRect b="-18462"/>
                </a:stretch>
              </a:blipFill>
            </p:spPr>
            <p:txBody>
              <a:bodyPr/>
              <a:lstStyle/>
              <a:p>
                <a:r>
                  <a:rPr lang="en-GB">
                    <a:noFill/>
                  </a:rPr>
                  <a:t> </a:t>
                </a:r>
              </a:p>
            </p:txBody>
          </p:sp>
        </mc:Fallback>
      </mc:AlternateContent>
      <p:sp>
        <p:nvSpPr>
          <p:cNvPr id="21" name="Abgerundetes Rechteck 20"/>
          <p:cNvSpPr/>
          <p:nvPr/>
        </p:nvSpPr>
        <p:spPr bwMode="auto">
          <a:xfrm>
            <a:off x="2004968" y="5874549"/>
            <a:ext cx="6095424" cy="744233"/>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llipse 5"/>
          <p:cNvSpPr/>
          <p:nvPr/>
        </p:nvSpPr>
        <p:spPr bwMode="auto">
          <a:xfrm>
            <a:off x="2080464"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I1</a:t>
            </a:r>
            <a:endParaRPr lang="de-DE" dirty="0"/>
          </a:p>
        </p:txBody>
      </p:sp>
      <p:sp>
        <p:nvSpPr>
          <p:cNvPr id="7" name="Ellipse 6"/>
          <p:cNvSpPr/>
          <p:nvPr/>
        </p:nvSpPr>
        <p:spPr bwMode="auto">
          <a:xfrm>
            <a:off x="3088576"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I2</a:t>
            </a:r>
            <a:endParaRPr lang="de-DE" dirty="0"/>
          </a:p>
        </p:txBody>
      </p:sp>
      <p:sp>
        <p:nvSpPr>
          <p:cNvPr id="8" name="Ellipse 7"/>
          <p:cNvSpPr/>
          <p:nvPr/>
        </p:nvSpPr>
        <p:spPr bwMode="auto">
          <a:xfrm>
            <a:off x="2584520" y="3635732"/>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H1</a:t>
            </a:r>
            <a:endParaRPr lang="de-DE" dirty="0"/>
          </a:p>
        </p:txBody>
      </p:sp>
      <p:cxnSp>
        <p:nvCxnSpPr>
          <p:cNvPr id="9" name="Gerade Verbindung mit Pfeil 8"/>
          <p:cNvCxnSpPr>
            <a:stCxn id="6" idx="4"/>
            <a:endCxn id="8" idx="1"/>
          </p:cNvCxnSpPr>
          <p:nvPr/>
        </p:nvCxnSpPr>
        <p:spPr>
          <a:xfrm>
            <a:off x="2440504"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3199147"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2555776" y="4787860"/>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O1</a:t>
            </a:r>
            <a:endParaRPr lang="de-DE" dirty="0"/>
          </a:p>
        </p:txBody>
      </p:sp>
      <p:cxnSp>
        <p:nvCxnSpPr>
          <p:cNvPr id="12" name="Gerade Verbindung mit Pfeil 11"/>
          <p:cNvCxnSpPr>
            <a:stCxn id="8" idx="4"/>
            <a:endCxn id="11" idx="0"/>
          </p:cNvCxnSpPr>
          <p:nvPr/>
        </p:nvCxnSpPr>
        <p:spPr>
          <a:xfrm>
            <a:off x="2944560" y="4355812"/>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feld 12"/>
              <p:cNvSpPr txBox="1"/>
              <p:nvPr/>
            </p:nvSpPr>
            <p:spPr>
              <a:xfrm>
                <a:off x="2399789" y="3119539"/>
                <a:ext cx="1480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𝑤</m:t>
                          </m:r>
                        </m:e>
                        <m:sub>
                          <m:r>
                            <a:rPr lang="de-DE" b="0" i="1" dirty="0" smtClean="0">
                              <a:latin typeface="Cambria Math" panose="02040503050406030204" pitchFamily="18" charset="0"/>
                            </a:rPr>
                            <m:t>1</m:t>
                          </m:r>
                        </m:sub>
                      </m:sSub>
                      <m:r>
                        <a:rPr lang="de-DE" b="0" i="1" dirty="0" smtClean="0">
                          <a:latin typeface="Cambria Math" panose="02040503050406030204" pitchFamily="18" charset="0"/>
                        </a:rPr>
                        <m:t>           </m:t>
                      </m:r>
                      <m:sSub>
                        <m:sSubPr>
                          <m:ctrlPr>
                            <a:rPr lang="de-DE" b="0" i="1" dirty="0" smtClean="0">
                              <a:latin typeface="Cambria Math" panose="02040503050406030204" pitchFamily="18" charset="0"/>
                            </a:rPr>
                          </m:ctrlPr>
                        </m:sSubPr>
                        <m:e>
                          <m:r>
                            <a:rPr lang="de-DE" b="0" i="1" dirty="0" smtClean="0">
                              <a:latin typeface="Cambria Math" panose="02040503050406030204" pitchFamily="18" charset="0"/>
                            </a:rPr>
                            <m:t>𝑤</m:t>
                          </m:r>
                        </m:e>
                        <m:sub>
                          <m:r>
                            <a:rPr lang="de-DE" b="0" i="1" dirty="0" smtClean="0">
                              <a:latin typeface="Cambria Math" panose="02040503050406030204" pitchFamily="18" charset="0"/>
                            </a:rPr>
                            <m:t>2</m:t>
                          </m:r>
                        </m:sub>
                      </m:sSub>
                    </m:oMath>
                  </m:oMathPara>
                </a14:m>
                <a:endParaRPr lang="de-DE" dirty="0"/>
              </a:p>
            </p:txBody>
          </p:sp>
        </mc:Choice>
        <mc:Fallback xmlns="">
          <p:sp>
            <p:nvSpPr>
              <p:cNvPr id="13" name="Textfeld 12"/>
              <p:cNvSpPr txBox="1">
                <a:spLocks noRot="1" noChangeAspect="1" noMove="1" noResize="1" noEditPoints="1" noAdjustHandles="1" noChangeArrowheads="1" noChangeShapeType="1" noTextEdit="1"/>
              </p:cNvSpPr>
              <p:nvPr/>
            </p:nvSpPr>
            <p:spPr>
              <a:xfrm>
                <a:off x="2399789" y="3119539"/>
                <a:ext cx="1480875" cy="369332"/>
              </a:xfrm>
              <a:prstGeom prst="rect">
                <a:avLst/>
              </a:prstGeom>
              <a:blipFill>
                <a:blip r:embed="rId4"/>
                <a:stretch>
                  <a:fillRect b="-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feld 13"/>
              <p:cNvSpPr txBox="1"/>
              <p:nvPr/>
            </p:nvSpPr>
            <p:spPr>
              <a:xfrm>
                <a:off x="2728536" y="4346520"/>
                <a:ext cx="8640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𝑤</m:t>
                          </m:r>
                        </m:e>
                        <m:sub>
                          <m:r>
                            <a:rPr lang="de-DE" b="0" i="1" dirty="0" smtClean="0">
                              <a:latin typeface="Cambria Math" panose="02040503050406030204" pitchFamily="18" charset="0"/>
                            </a:rPr>
                            <m:t>3</m:t>
                          </m:r>
                        </m:sub>
                      </m:sSub>
                    </m:oMath>
                  </m:oMathPara>
                </a14:m>
                <a:endParaRPr lang="de-DE" dirty="0"/>
              </a:p>
            </p:txBody>
          </p:sp>
        </mc:Choice>
        <mc:Fallback xmlns="">
          <p:sp>
            <p:nvSpPr>
              <p:cNvPr id="14" name="Textfeld 13"/>
              <p:cNvSpPr txBox="1">
                <a:spLocks noRot="1" noChangeAspect="1" noMove="1" noResize="1" noEditPoints="1" noAdjustHandles="1" noChangeArrowheads="1" noChangeShapeType="1" noTextEdit="1"/>
              </p:cNvSpPr>
              <p:nvPr/>
            </p:nvSpPr>
            <p:spPr>
              <a:xfrm>
                <a:off x="2728536" y="4346520"/>
                <a:ext cx="864096" cy="369332"/>
              </a:xfrm>
              <a:prstGeom prst="rect">
                <a:avLst/>
              </a:prstGeom>
              <a:blipFill>
                <a:blip r:embed="rId5"/>
                <a:stretch>
                  <a:fillRect b="-1639"/>
                </a:stretch>
              </a:blipFill>
            </p:spPr>
            <p:txBody>
              <a:bodyPr/>
              <a:lstStyle/>
              <a:p>
                <a:r>
                  <a:rPr lang="en-GB">
                    <a:noFill/>
                  </a:rPr>
                  <a:t> </a:t>
                </a:r>
              </a:p>
            </p:txBody>
          </p:sp>
        </mc:Fallback>
      </mc:AlternateContent>
      <p:cxnSp>
        <p:nvCxnSpPr>
          <p:cNvPr id="16" name="Gerade Verbindung mit Pfeil 15"/>
          <p:cNvCxnSpPr/>
          <p:nvPr/>
        </p:nvCxnSpPr>
        <p:spPr>
          <a:xfrm>
            <a:off x="2944560" y="5550677"/>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440504"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448616"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feld 25"/>
              <p:cNvSpPr txBox="1"/>
              <p:nvPr/>
            </p:nvSpPr>
            <p:spPr>
              <a:xfrm>
                <a:off x="2276130" y="1461264"/>
                <a:ext cx="1480875"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300" b="0" i="1" dirty="0" smtClean="0">
                              <a:solidFill>
                                <a:srgbClr val="FF0000"/>
                              </a:solidFill>
                              <a:latin typeface="Cambria Math" panose="02040503050406030204" pitchFamily="18" charset="0"/>
                            </a:rPr>
                          </m:ctrlPr>
                        </m:sSubPr>
                        <m:e>
                          <m:r>
                            <a:rPr lang="de-DE" sz="2300" b="0" i="1" dirty="0" smtClean="0">
                              <a:solidFill>
                                <a:srgbClr val="FF0000"/>
                              </a:solidFill>
                              <a:latin typeface="Cambria Math" panose="02040503050406030204" pitchFamily="18" charset="0"/>
                            </a:rPr>
                            <m:t>𝑥</m:t>
                          </m:r>
                        </m:e>
                        <m:sub>
                          <m:r>
                            <a:rPr lang="de-DE" sz="2300" b="0" i="1" dirty="0" smtClean="0">
                              <a:solidFill>
                                <a:srgbClr val="FF0000"/>
                              </a:solidFill>
                              <a:latin typeface="Cambria Math" panose="02040503050406030204" pitchFamily="18" charset="0"/>
                            </a:rPr>
                            <m:t>1</m:t>
                          </m:r>
                        </m:sub>
                      </m:sSub>
                      <m:r>
                        <a:rPr lang="de-DE" sz="2300" b="0" i="1" dirty="0" smtClean="0">
                          <a:solidFill>
                            <a:srgbClr val="FF0000"/>
                          </a:solidFill>
                          <a:latin typeface="Cambria Math" panose="02040503050406030204" pitchFamily="18" charset="0"/>
                        </a:rPr>
                        <m:t>           </m:t>
                      </m:r>
                      <m:sSub>
                        <m:sSubPr>
                          <m:ctrlPr>
                            <a:rPr lang="de-DE" sz="2300" b="0" i="1" dirty="0" smtClean="0">
                              <a:solidFill>
                                <a:srgbClr val="FF0000"/>
                              </a:solidFill>
                              <a:latin typeface="Cambria Math" panose="02040503050406030204" pitchFamily="18" charset="0"/>
                            </a:rPr>
                          </m:ctrlPr>
                        </m:sSubPr>
                        <m:e>
                          <m:r>
                            <a:rPr lang="de-DE" sz="2300" b="0" i="1" dirty="0" smtClean="0">
                              <a:solidFill>
                                <a:srgbClr val="FF0000"/>
                              </a:solidFill>
                              <a:latin typeface="Cambria Math" panose="02040503050406030204" pitchFamily="18" charset="0"/>
                            </a:rPr>
                            <m:t>𝑥</m:t>
                          </m:r>
                        </m:e>
                        <m:sub>
                          <m:r>
                            <a:rPr lang="de-DE" sz="2300" b="0" i="1" dirty="0" smtClean="0">
                              <a:solidFill>
                                <a:srgbClr val="FF0000"/>
                              </a:solidFill>
                              <a:latin typeface="Cambria Math" panose="02040503050406030204" pitchFamily="18" charset="0"/>
                            </a:rPr>
                            <m:t>2</m:t>
                          </m:r>
                        </m:sub>
                      </m:sSub>
                    </m:oMath>
                  </m:oMathPara>
                </a14:m>
                <a:endParaRPr lang="de-DE" sz="2300" dirty="0">
                  <a:solidFill>
                    <a:srgbClr val="FF0000"/>
                  </a:solidFill>
                </a:endParaRPr>
              </a:p>
            </p:txBody>
          </p:sp>
        </mc:Choice>
        <mc:Fallback xmlns="">
          <p:sp>
            <p:nvSpPr>
              <p:cNvPr id="26" name="Textfeld 25"/>
              <p:cNvSpPr txBox="1">
                <a:spLocks noRot="1" noChangeAspect="1" noMove="1" noResize="1" noEditPoints="1" noAdjustHandles="1" noChangeArrowheads="1" noChangeShapeType="1" noTextEdit="1"/>
              </p:cNvSpPr>
              <p:nvPr/>
            </p:nvSpPr>
            <p:spPr>
              <a:xfrm>
                <a:off x="2276130" y="1461264"/>
                <a:ext cx="1480875" cy="446276"/>
              </a:xfrm>
              <a:prstGeom prst="rect">
                <a:avLst/>
              </a:prstGeom>
              <a:blipFill>
                <a:blip r:embed="rId6"/>
                <a:stretch>
                  <a:fillRect b="-41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feld 26"/>
              <p:cNvSpPr txBox="1"/>
              <p:nvPr/>
            </p:nvSpPr>
            <p:spPr>
              <a:xfrm>
                <a:off x="2519772" y="5905965"/>
                <a:ext cx="864096"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300" b="0" i="1" dirty="0" smtClean="0">
                          <a:solidFill>
                            <a:srgbClr val="FF0000"/>
                          </a:solidFill>
                          <a:latin typeface="Cambria Math" panose="02040503050406030204" pitchFamily="18" charset="0"/>
                        </a:rPr>
                        <m:t>𝑦</m:t>
                      </m:r>
                    </m:oMath>
                  </m:oMathPara>
                </a14:m>
                <a:endParaRPr lang="de-DE" sz="2300" dirty="0">
                  <a:solidFill>
                    <a:srgbClr val="FF0000"/>
                  </a:solidFill>
                </a:endParaRPr>
              </a:p>
            </p:txBody>
          </p:sp>
        </mc:Choice>
        <mc:Fallback xmlns="">
          <p:sp>
            <p:nvSpPr>
              <p:cNvPr id="27" name="Textfeld 26"/>
              <p:cNvSpPr txBox="1">
                <a:spLocks noRot="1" noChangeAspect="1" noMove="1" noResize="1" noEditPoints="1" noAdjustHandles="1" noChangeArrowheads="1" noChangeShapeType="1" noTextEdit="1"/>
              </p:cNvSpPr>
              <p:nvPr/>
            </p:nvSpPr>
            <p:spPr>
              <a:xfrm>
                <a:off x="2519772" y="5905965"/>
                <a:ext cx="864096" cy="446276"/>
              </a:xfrm>
              <a:prstGeom prst="rect">
                <a:avLst/>
              </a:prstGeom>
              <a:blipFill>
                <a:blip r:embed="rId7"/>
                <a:stretch>
                  <a:fillRect b="-109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feld 17"/>
              <p:cNvSpPr txBox="1"/>
              <p:nvPr/>
            </p:nvSpPr>
            <p:spPr>
              <a:xfrm>
                <a:off x="5743476" y="5944437"/>
                <a:ext cx="1202573" cy="400110"/>
              </a:xfrm>
              <a:prstGeom prst="rect">
                <a:avLst/>
              </a:prstGeom>
              <a:noFill/>
            </p:spPr>
            <p:txBody>
              <a:bodyPr wrap="none" rtlCol="0">
                <a:spAutoFit/>
              </a:bodyPr>
              <a:lstStyle/>
              <a:p>
                <a:r>
                  <a:rPr lang="en-GB" sz="2000" b="1" dirty="0" smtClean="0"/>
                  <a:t>Insekt </a:t>
                </a:r>
                <a:r>
                  <a:rPr lang="en-GB" sz="2000" b="1" dirty="0"/>
                  <a:t>(</a:t>
                </a:r>
                <a14:m>
                  <m:oMath xmlns:m="http://schemas.openxmlformats.org/officeDocument/2006/math">
                    <m:r>
                      <a:rPr lang="de-DE" sz="2000" b="1" i="1" dirty="0" smtClean="0">
                        <a:solidFill>
                          <a:srgbClr val="000000"/>
                        </a:solidFill>
                        <a:latin typeface="Cambria Math" panose="02040503050406030204" pitchFamily="18" charset="0"/>
                      </a:rPr>
                      <m:t>𝒚</m:t>
                    </m:r>
                  </m:oMath>
                </a14:m>
                <a:r>
                  <a:rPr lang="en-GB" sz="2000" b="1" dirty="0"/>
                  <a:t>) </a:t>
                </a:r>
              </a:p>
            </p:txBody>
          </p:sp>
        </mc:Choice>
        <mc:Fallback xmlns="">
          <p:sp>
            <p:nvSpPr>
              <p:cNvPr id="18" name="Textfeld 17"/>
              <p:cNvSpPr txBox="1">
                <a:spLocks noRot="1" noChangeAspect="1" noMove="1" noResize="1" noEditPoints="1" noAdjustHandles="1" noChangeArrowheads="1" noChangeShapeType="1" noTextEdit="1"/>
              </p:cNvSpPr>
              <p:nvPr/>
            </p:nvSpPr>
            <p:spPr>
              <a:xfrm>
                <a:off x="5743476" y="5944437"/>
                <a:ext cx="1202573" cy="400110"/>
              </a:xfrm>
              <a:prstGeom prst="rect">
                <a:avLst/>
              </a:prstGeom>
              <a:blipFill>
                <a:blip r:embed="rId8"/>
                <a:stretch>
                  <a:fillRect l="-5076" t="-7576" r="-4569" b="-25758"/>
                </a:stretch>
              </a:blipFill>
            </p:spPr>
            <p:txBody>
              <a:bodyPr/>
              <a:lstStyle/>
              <a:p>
                <a:r>
                  <a:rPr lang="en-GB">
                    <a:noFill/>
                  </a:rPr>
                  <a:t> </a:t>
                </a:r>
              </a:p>
            </p:txBody>
          </p:sp>
        </mc:Fallback>
      </mc:AlternateContent>
      <p:sp>
        <p:nvSpPr>
          <p:cNvPr id="33" name="Gleichschenkliges Dreieck 32"/>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6286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11111E-6 1.48148E-6 L 0.00434 0.07754 " pathEditMode="relative" rAng="0" ptsTypes="AA">
                                      <p:cBhvr>
                                        <p:cTn id="6" dur="2000" fill="hold"/>
                                        <p:tgtEl>
                                          <p:spTgt spid="31"/>
                                        </p:tgtEl>
                                        <p:attrNameLst>
                                          <p:attrName>ppt_x</p:attrName>
                                          <p:attrName>ppt_y</p:attrName>
                                        </p:attrNameLst>
                                      </p:cBhvr>
                                      <p:rCtr x="208" y="3866"/>
                                    </p:animMotion>
                                  </p:childTnLst>
                                </p:cTn>
                              </p:par>
                              <p:par>
                                <p:cTn id="7" presetID="42" presetClass="path" presetSubtype="0" accel="50000" decel="50000" fill="hold" grpId="0" nodeType="withEffect">
                                  <p:stCondLst>
                                    <p:cond delay="0"/>
                                  </p:stCondLst>
                                  <p:childTnLst>
                                    <p:animMotion origin="layout" path="M -4.16667E-6 2.22222E-6 L -0.00538 0.08403 " pathEditMode="relative" rAng="0" ptsTypes="AA">
                                      <p:cBhvr>
                                        <p:cTn id="8" dur="2000" fill="hold"/>
                                        <p:tgtEl>
                                          <p:spTgt spid="29"/>
                                        </p:tgtEl>
                                        <p:attrNameLst>
                                          <p:attrName>ppt_x</p:attrName>
                                          <p:attrName>ppt_y</p:attrName>
                                        </p:attrNameLst>
                                      </p:cBhvr>
                                      <p:rCtr x="-278" y="4190"/>
                                    </p:animMotion>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31"/>
                                        </p:tgtEl>
                                      </p:cBhvr>
                                    </p:animEffect>
                                    <p:set>
                                      <p:cBhvr>
                                        <p:cTn id="12" dur="1" fill="hold">
                                          <p:stCondLst>
                                            <p:cond delay="499"/>
                                          </p:stCondLst>
                                        </p:cTn>
                                        <p:tgtEl>
                                          <p:spTgt spid="31"/>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29"/>
                                        </p:tgtEl>
                                      </p:cBhvr>
                                    </p:animEffect>
                                    <p:set>
                                      <p:cBhvr>
                                        <p:cTn id="15" dur="1" fill="hold">
                                          <p:stCondLst>
                                            <p:cond delay="499"/>
                                          </p:stCondLst>
                                        </p:cTn>
                                        <p:tgtEl>
                                          <p:spTgt spid="29"/>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p:bldP spid="29" grpId="0" animBg="1"/>
      <p:bldP spid="29" grpId="1" animBg="1"/>
      <p:bldP spid="31" grpId="0"/>
      <p:bldP spid="31" grpId="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bgerundetes Rechteck 22"/>
          <p:cNvSpPr/>
          <p:nvPr/>
        </p:nvSpPr>
        <p:spPr bwMode="auto">
          <a:xfrm>
            <a:off x="2004968" y="4797152"/>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Textfeld 29"/>
              <p:cNvSpPr txBox="1"/>
              <p:nvPr/>
            </p:nvSpPr>
            <p:spPr>
              <a:xfrm>
                <a:off x="3682148" y="4936142"/>
                <a:ext cx="4264116" cy="400110"/>
              </a:xfrm>
              <a:prstGeom prst="rect">
                <a:avLst/>
              </a:prstGeom>
              <a:noFill/>
            </p:spPr>
            <p:txBody>
              <a:bodyPr wrap="none" rtlCol="0">
                <a:spAutoFit/>
              </a:bodyPr>
              <a:lstStyle/>
              <a:p>
                <a14:m>
                  <m:oMath xmlns:m="http://schemas.openxmlformats.org/officeDocument/2006/math">
                    <m:sSub>
                      <m:sSubPr>
                        <m:ctrlPr>
                          <a:rPr lang="de-DE" sz="2000" b="1" i="1" dirty="0" smtClean="0">
                            <a:solidFill>
                              <a:srgbClr val="000000"/>
                            </a:solidFill>
                            <a:latin typeface="Cambria Math" panose="02040503050406030204" pitchFamily="18" charset="0"/>
                          </a:rPr>
                        </m:ctrlPr>
                      </m:sSubPr>
                      <m:e>
                        <m:sSub>
                          <m:sSubPr>
                            <m:ctrlPr>
                              <a:rPr lang="de-DE" sz="2000" i="1" dirty="0">
                                <a:latin typeface="Cambria Math" panose="02040503050406030204" pitchFamily="18" charset="0"/>
                              </a:rPr>
                            </m:ctrlPr>
                          </m:sSubPr>
                          <m:e>
                            <m:sSub>
                              <m:sSubPr>
                                <m:ctrlPr>
                                  <a:rPr lang="de-DE" sz="2000" i="1" dirty="0">
                                    <a:latin typeface="Cambria Math" panose="02040503050406030204" pitchFamily="18" charset="0"/>
                                  </a:rPr>
                                </m:ctrlPr>
                              </m:sSubPr>
                              <m:e>
                                <m:r>
                                  <m:rPr>
                                    <m:sty m:val="p"/>
                                  </m:rPr>
                                  <a:rPr lang="de-DE" sz="2000" dirty="0">
                                    <a:latin typeface="Cambria Math" panose="02040503050406030204" pitchFamily="18" charset="0"/>
                                  </a:rPr>
                                  <m:t>tanh</m:t>
                                </m:r>
                                <m:r>
                                  <a:rPr lang="de-DE" sz="2000" i="1" dirty="0">
                                    <a:latin typeface="Cambria Math" panose="02040503050406030204" pitchFamily="18" charset="0"/>
                                  </a:rPr>
                                  <m:t>⁡</m:t>
                                </m:r>
                                <m:r>
                                  <a:rPr lang="de-DE" sz="2000" b="0" i="1" dirty="0" smtClean="0">
                                    <a:latin typeface="Cambria Math" panose="02040503050406030204" pitchFamily="18" charset="0"/>
                                  </a:rPr>
                                  <m:t>(</m:t>
                                </m:r>
                                <m:r>
                                  <a:rPr lang="de-DE" sz="2000" i="1" dirty="0">
                                    <a:latin typeface="Cambria Math" panose="02040503050406030204" pitchFamily="18" charset="0"/>
                                  </a:rPr>
                                  <m:t>𝑤</m:t>
                                </m:r>
                              </m:e>
                              <m:sub>
                                <m:r>
                                  <a:rPr lang="de-DE" sz="2000" b="0" i="1" dirty="0" smtClean="0">
                                    <a:latin typeface="Cambria Math" panose="02040503050406030204" pitchFamily="18" charset="0"/>
                                  </a:rPr>
                                  <m:t>3</m:t>
                                </m:r>
                              </m:sub>
                            </m:sSub>
                            <m:r>
                              <a:rPr lang="de-DE" sz="2000" b="0" i="1" dirty="0" smtClean="0">
                                <a:latin typeface="Cambria Math" panose="02040503050406030204" pitchFamily="18" charset="0"/>
                              </a:rPr>
                              <m:t>⋅</m:t>
                            </m:r>
                            <m:r>
                              <m:rPr>
                                <m:sty m:val="p"/>
                              </m:rPr>
                              <a:rPr lang="de-DE" sz="2000" b="0" i="0" dirty="0" smtClean="0">
                                <a:latin typeface="Cambria Math" panose="02040503050406030204" pitchFamily="18" charset="0"/>
                              </a:rPr>
                              <m:t>tanh</m:t>
                            </m:r>
                            <m:r>
                              <a:rPr lang="de-DE" sz="2000" b="0" i="1" dirty="0" smtClean="0">
                                <a:latin typeface="Cambria Math" panose="02040503050406030204" pitchFamily="18" charset="0"/>
                              </a:rPr>
                              <m:t>⁡(</m:t>
                            </m:r>
                            <m:r>
                              <a:rPr lang="de-DE" sz="2000" i="1" dirty="0">
                                <a:latin typeface="Cambria Math" panose="02040503050406030204" pitchFamily="18" charset="0"/>
                              </a:rPr>
                              <m:t>𝑤</m:t>
                            </m:r>
                          </m:e>
                          <m:sub>
                            <m:r>
                              <a:rPr lang="de-DE" sz="2000" i="1" dirty="0">
                                <a:latin typeface="Cambria Math" panose="02040503050406030204" pitchFamily="18" charset="0"/>
                              </a:rPr>
                              <m:t>1</m:t>
                            </m:r>
                          </m:sub>
                        </m:sSub>
                        <m:r>
                          <a:rPr lang="de-DE" sz="2000" b="1" i="1" dirty="0" smtClean="0">
                            <a:latin typeface="Cambria Math" panose="02040503050406030204" pitchFamily="18" charset="0"/>
                          </a:rPr>
                          <m:t>⋅</m:t>
                        </m:r>
                        <m:r>
                          <a:rPr lang="de-DE" sz="2000" b="1" i="1" dirty="0">
                            <a:solidFill>
                              <a:srgbClr val="000000"/>
                            </a:solidFill>
                            <a:latin typeface="Cambria Math" panose="02040503050406030204" pitchFamily="18" charset="0"/>
                          </a:rPr>
                          <m:t>𝒙</m:t>
                        </m:r>
                      </m:e>
                      <m:sub>
                        <m:r>
                          <a:rPr lang="de-DE" sz="2000" b="1" i="1" dirty="0">
                            <a:solidFill>
                              <a:srgbClr val="000000"/>
                            </a:solidFill>
                            <a:latin typeface="Cambria Math" panose="02040503050406030204" pitchFamily="18" charset="0"/>
                          </a:rPr>
                          <m:t>𝟏</m:t>
                        </m:r>
                      </m:sub>
                    </m:sSub>
                    <m:r>
                      <a:rPr lang="de-DE" sz="2000" b="1" i="1" dirty="0" smtClean="0">
                        <a:solidFill>
                          <a:srgbClr val="000000"/>
                        </a:solidFill>
                        <a:latin typeface="Cambria Math" panose="02040503050406030204" pitchFamily="18" charset="0"/>
                      </a:rPr>
                      <m:t> +</m:t>
                    </m:r>
                    <m:sSub>
                      <m:sSubPr>
                        <m:ctrlPr>
                          <a:rPr lang="de-DE" sz="2000" i="1" dirty="0">
                            <a:latin typeface="Cambria Math" panose="02040503050406030204" pitchFamily="18" charset="0"/>
                          </a:rPr>
                        </m:ctrlPr>
                      </m:sSubPr>
                      <m:e>
                        <m:r>
                          <a:rPr lang="de-DE" sz="2000" b="0" i="1" dirty="0" smtClean="0">
                            <a:latin typeface="Cambria Math" panose="02040503050406030204" pitchFamily="18" charset="0"/>
                          </a:rPr>
                          <m:t>  </m:t>
                        </m:r>
                        <m:r>
                          <a:rPr lang="de-DE" sz="2000" i="1" dirty="0">
                            <a:latin typeface="Cambria Math" panose="02040503050406030204" pitchFamily="18" charset="0"/>
                          </a:rPr>
                          <m:t>𝑤</m:t>
                        </m:r>
                      </m:e>
                      <m:sub>
                        <m:r>
                          <a:rPr lang="de-DE" sz="2000" b="0" i="1" dirty="0" smtClean="0">
                            <a:latin typeface="Cambria Math" panose="02040503050406030204" pitchFamily="18" charset="0"/>
                          </a:rPr>
                          <m:t>2 </m:t>
                        </m:r>
                      </m:sub>
                    </m:sSub>
                    <m:r>
                      <a:rPr lang="de-DE" sz="2000" b="1" i="1" dirty="0" smtClean="0">
                        <a:latin typeface="Cambria Math" panose="02040503050406030204" pitchFamily="18" charset="0"/>
                      </a:rPr>
                      <m:t>⋅</m:t>
                    </m:r>
                    <m:sSub>
                      <m:sSubPr>
                        <m:ctrlPr>
                          <a:rPr lang="de-DE" sz="2000" i="1" dirty="0" smtClean="0">
                            <a:solidFill>
                              <a:srgbClr val="000000"/>
                            </a:solidFill>
                            <a:latin typeface="Cambria Math" panose="02040503050406030204" pitchFamily="18" charset="0"/>
                          </a:rPr>
                        </m:ctrlPr>
                      </m:sSubPr>
                      <m:e>
                        <m:r>
                          <a:rPr lang="de-DE" sz="2000" i="1" dirty="0">
                            <a:solidFill>
                              <a:srgbClr val="000000"/>
                            </a:solidFill>
                            <a:latin typeface="Cambria Math" panose="02040503050406030204" pitchFamily="18" charset="0"/>
                          </a:rPr>
                          <m:t>𝒙</m:t>
                        </m:r>
                      </m:e>
                      <m:sub>
                        <m:r>
                          <a:rPr lang="de-DE" sz="2000" i="1" dirty="0">
                            <a:solidFill>
                              <a:srgbClr val="000000"/>
                            </a:solidFill>
                            <a:latin typeface="Cambria Math" panose="02040503050406030204" pitchFamily="18" charset="0"/>
                          </a:rPr>
                          <m:t>𝟐</m:t>
                        </m:r>
                      </m:sub>
                    </m:sSub>
                    <m:r>
                      <a:rPr lang="de-DE" sz="2000" i="1" dirty="0">
                        <a:latin typeface="Cambria Math" panose="02040503050406030204" pitchFamily="18" charset="0"/>
                      </a:rPr>
                      <m:t>)</m:t>
                    </m:r>
                    <m:r>
                      <a:rPr lang="de-DE" sz="2000" b="0" i="1" dirty="0" smtClean="0">
                        <a:latin typeface="Cambria Math" panose="02040503050406030204" pitchFamily="18" charset="0"/>
                      </a:rPr>
                      <m:t>) </m:t>
                    </m:r>
                  </m:oMath>
                </a14:m>
                <a:r>
                  <a:rPr lang="en-GB" sz="2000" i="1" dirty="0">
                    <a:latin typeface="Cambria Math" panose="02040503050406030204" pitchFamily="18" charset="0"/>
                  </a:rPr>
                  <a:t> </a:t>
                </a:r>
                <a:r>
                  <a:rPr lang="en-GB" sz="2000" b="1" dirty="0" smtClean="0"/>
                  <a:t>  </a:t>
                </a:r>
                <a:endParaRPr lang="en-GB" sz="2000" b="1" dirty="0"/>
              </a:p>
            </p:txBody>
          </p:sp>
        </mc:Choice>
        <mc:Fallback xmlns="">
          <p:sp>
            <p:nvSpPr>
              <p:cNvPr id="30" name="Textfeld 29"/>
              <p:cNvSpPr txBox="1">
                <a:spLocks noRot="1" noChangeAspect="1" noMove="1" noResize="1" noEditPoints="1" noAdjustHandles="1" noChangeArrowheads="1" noChangeShapeType="1" noTextEdit="1"/>
              </p:cNvSpPr>
              <p:nvPr/>
            </p:nvSpPr>
            <p:spPr>
              <a:xfrm>
                <a:off x="3682148" y="4936142"/>
                <a:ext cx="4264116" cy="400110"/>
              </a:xfrm>
              <a:prstGeom prst="rect">
                <a:avLst/>
              </a:prstGeom>
              <a:blipFill>
                <a:blip r:embed="rId2"/>
                <a:stretch>
                  <a:fillRect b="-18462"/>
                </a:stretch>
              </a:blipFill>
            </p:spPr>
            <p:txBody>
              <a:bodyPr/>
              <a:lstStyle/>
              <a:p>
                <a:r>
                  <a:rPr lang="en-GB">
                    <a:noFill/>
                  </a:rPr>
                  <a:t> </a:t>
                </a:r>
              </a:p>
            </p:txBody>
          </p:sp>
        </mc:Fallback>
      </mc:AlternateContent>
      <p:sp>
        <p:nvSpPr>
          <p:cNvPr id="28" name="Abgerundetes Rechteck 27"/>
          <p:cNvSpPr/>
          <p:nvPr/>
        </p:nvSpPr>
        <p:spPr bwMode="auto">
          <a:xfrm>
            <a:off x="2004968" y="4147970"/>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p:cNvSpPr txBox="1"/>
              <p:nvPr/>
            </p:nvSpPr>
            <p:spPr>
              <a:xfrm>
                <a:off x="3977998" y="4273875"/>
                <a:ext cx="3672416" cy="400110"/>
              </a:xfrm>
              <a:prstGeom prst="rect">
                <a:avLst/>
              </a:prstGeom>
              <a:noFill/>
            </p:spPr>
            <p:txBody>
              <a:bodyPr wrap="none" rtlCol="0">
                <a:spAutoFit/>
              </a:bodyPr>
              <a:lstStyle/>
              <a:p>
                <a14:m>
                  <m:oMath xmlns:m="http://schemas.openxmlformats.org/officeDocument/2006/math">
                    <m:sSub>
                      <m:sSubPr>
                        <m:ctrlPr>
                          <a:rPr lang="de-DE" sz="2000" b="1" i="1" dirty="0" smtClean="0">
                            <a:solidFill>
                              <a:srgbClr val="000000"/>
                            </a:solidFill>
                            <a:latin typeface="Cambria Math" panose="02040503050406030204" pitchFamily="18" charset="0"/>
                          </a:rPr>
                        </m:ctrlPr>
                      </m:sSubPr>
                      <m:e>
                        <m:sSub>
                          <m:sSubPr>
                            <m:ctrlPr>
                              <a:rPr lang="de-DE" sz="2000" i="1" dirty="0">
                                <a:latin typeface="Cambria Math" panose="02040503050406030204" pitchFamily="18" charset="0"/>
                              </a:rPr>
                            </m:ctrlPr>
                          </m:sSubPr>
                          <m:e>
                            <m:sSub>
                              <m:sSubPr>
                                <m:ctrlPr>
                                  <a:rPr lang="de-DE" sz="2000" i="1" dirty="0">
                                    <a:latin typeface="Cambria Math" panose="02040503050406030204" pitchFamily="18" charset="0"/>
                                  </a:rPr>
                                </m:ctrlPr>
                              </m:sSubPr>
                              <m:e>
                                <m:r>
                                  <a:rPr lang="de-DE" sz="2000" i="1" dirty="0">
                                    <a:latin typeface="Cambria Math" panose="02040503050406030204" pitchFamily="18" charset="0"/>
                                  </a:rPr>
                                  <m:t>  </m:t>
                                </m:r>
                                <m:r>
                                  <a:rPr lang="de-DE" sz="2000" i="1" dirty="0">
                                    <a:latin typeface="Cambria Math" panose="02040503050406030204" pitchFamily="18" charset="0"/>
                                  </a:rPr>
                                  <m:t>𝑤</m:t>
                                </m:r>
                              </m:e>
                              <m:sub>
                                <m:r>
                                  <a:rPr lang="de-DE" sz="2000" b="0" i="1" dirty="0" smtClean="0">
                                    <a:latin typeface="Cambria Math" panose="02040503050406030204" pitchFamily="18" charset="0"/>
                                  </a:rPr>
                                  <m:t>3</m:t>
                                </m:r>
                                <m:r>
                                  <a:rPr lang="de-DE" sz="2000" i="1" dirty="0">
                                    <a:latin typeface="Cambria Math" panose="02040503050406030204" pitchFamily="18" charset="0"/>
                                  </a:rPr>
                                  <m:t> </m:t>
                                </m:r>
                              </m:sub>
                            </m:sSub>
                            <m:r>
                              <a:rPr lang="de-DE" sz="2000" b="0" i="1" dirty="0" smtClean="0">
                                <a:latin typeface="Cambria Math" panose="02040503050406030204" pitchFamily="18" charset="0"/>
                              </a:rPr>
                              <m:t>⋅</m:t>
                            </m:r>
                            <m:r>
                              <m:rPr>
                                <m:sty m:val="p"/>
                              </m:rPr>
                              <a:rPr lang="de-DE" sz="2000" b="0" i="0" dirty="0" smtClean="0">
                                <a:latin typeface="Cambria Math" panose="02040503050406030204" pitchFamily="18" charset="0"/>
                              </a:rPr>
                              <m:t>tanh</m:t>
                            </m:r>
                            <m:r>
                              <a:rPr lang="de-DE" sz="2000" b="0" i="1" dirty="0" smtClean="0">
                                <a:latin typeface="Cambria Math" panose="02040503050406030204" pitchFamily="18" charset="0"/>
                              </a:rPr>
                              <m:t>⁡(</m:t>
                            </m:r>
                            <m:r>
                              <a:rPr lang="de-DE" sz="2000" i="1" dirty="0">
                                <a:latin typeface="Cambria Math" panose="02040503050406030204" pitchFamily="18" charset="0"/>
                              </a:rPr>
                              <m:t>𝑤</m:t>
                            </m:r>
                          </m:e>
                          <m:sub>
                            <m:r>
                              <a:rPr lang="de-DE" sz="2000" i="1" dirty="0">
                                <a:latin typeface="Cambria Math" panose="02040503050406030204" pitchFamily="18" charset="0"/>
                              </a:rPr>
                              <m:t>1</m:t>
                            </m:r>
                          </m:sub>
                        </m:sSub>
                        <m:r>
                          <a:rPr lang="de-DE" sz="2000" b="1" i="1" dirty="0" smtClean="0">
                            <a:latin typeface="Cambria Math" panose="02040503050406030204" pitchFamily="18" charset="0"/>
                          </a:rPr>
                          <m:t>⋅</m:t>
                        </m:r>
                        <m:r>
                          <a:rPr lang="de-DE" sz="2000" b="1" i="1" dirty="0">
                            <a:solidFill>
                              <a:srgbClr val="000000"/>
                            </a:solidFill>
                            <a:latin typeface="Cambria Math" panose="02040503050406030204" pitchFamily="18" charset="0"/>
                          </a:rPr>
                          <m:t>𝒙</m:t>
                        </m:r>
                      </m:e>
                      <m:sub>
                        <m:r>
                          <a:rPr lang="de-DE" sz="2000" b="1" i="1" dirty="0">
                            <a:solidFill>
                              <a:srgbClr val="000000"/>
                            </a:solidFill>
                            <a:latin typeface="Cambria Math" panose="02040503050406030204" pitchFamily="18" charset="0"/>
                          </a:rPr>
                          <m:t>𝟏</m:t>
                        </m:r>
                      </m:sub>
                    </m:sSub>
                    <m:r>
                      <a:rPr lang="de-DE" sz="2000" b="1" i="1" dirty="0" smtClean="0">
                        <a:solidFill>
                          <a:srgbClr val="000000"/>
                        </a:solidFill>
                        <a:latin typeface="Cambria Math" panose="02040503050406030204" pitchFamily="18" charset="0"/>
                      </a:rPr>
                      <m:t> +</m:t>
                    </m:r>
                  </m:oMath>
                </a14:m>
                <a:r>
                  <a:rPr lang="en-GB" sz="2000" b="1" dirty="0" smtClean="0"/>
                  <a:t> </a:t>
                </a:r>
                <a14:m>
                  <m:oMath xmlns:m="http://schemas.openxmlformats.org/officeDocument/2006/math">
                    <m:sSub>
                      <m:sSubPr>
                        <m:ctrlPr>
                          <a:rPr lang="de-DE" sz="2000" i="1" dirty="0">
                            <a:latin typeface="Cambria Math" panose="02040503050406030204" pitchFamily="18" charset="0"/>
                          </a:rPr>
                        </m:ctrlPr>
                      </m:sSubPr>
                      <m:e>
                        <m:r>
                          <a:rPr lang="de-DE" sz="2000" b="0" i="1" dirty="0" smtClean="0">
                            <a:latin typeface="Cambria Math" panose="02040503050406030204" pitchFamily="18" charset="0"/>
                          </a:rPr>
                          <m:t> </m:t>
                        </m:r>
                        <m:r>
                          <a:rPr lang="de-DE" sz="2000" i="1" dirty="0">
                            <a:latin typeface="Cambria Math" panose="02040503050406030204" pitchFamily="18" charset="0"/>
                          </a:rPr>
                          <m:t>𝑤</m:t>
                        </m:r>
                      </m:e>
                      <m:sub>
                        <m:r>
                          <a:rPr lang="de-DE" sz="2000" b="0" i="1" dirty="0" smtClean="0">
                            <a:latin typeface="Cambria Math" panose="02040503050406030204" pitchFamily="18" charset="0"/>
                          </a:rPr>
                          <m:t>2 </m:t>
                        </m:r>
                      </m:sub>
                    </m:sSub>
                    <m:r>
                      <a:rPr lang="de-DE" sz="2000" b="1" i="1" dirty="0" smtClean="0">
                        <a:latin typeface="Cambria Math" panose="02040503050406030204" pitchFamily="18" charset="0"/>
                      </a:rPr>
                      <m:t>⋅</m:t>
                    </m:r>
                  </m:oMath>
                </a14:m>
                <a:r>
                  <a:rPr lang="en-GB" sz="2000" b="1" dirty="0" smtClean="0"/>
                  <a:t>  </a:t>
                </a:r>
                <a14:m>
                  <m:oMath xmlns:m="http://schemas.openxmlformats.org/officeDocument/2006/math">
                    <m:sSub>
                      <m:sSubPr>
                        <m:ctrlPr>
                          <a:rPr lang="de-DE" sz="2000" i="1" dirty="0" smtClean="0">
                            <a:solidFill>
                              <a:srgbClr val="000000"/>
                            </a:solidFill>
                            <a:latin typeface="Cambria Math" panose="02040503050406030204" pitchFamily="18" charset="0"/>
                          </a:rPr>
                        </m:ctrlPr>
                      </m:sSubPr>
                      <m:e>
                        <m:r>
                          <a:rPr lang="de-DE" sz="2000" i="1" dirty="0">
                            <a:solidFill>
                              <a:srgbClr val="000000"/>
                            </a:solidFill>
                            <a:latin typeface="Cambria Math" panose="02040503050406030204" pitchFamily="18" charset="0"/>
                          </a:rPr>
                          <m:t>𝒙</m:t>
                        </m:r>
                      </m:e>
                      <m:sub>
                        <m:r>
                          <a:rPr lang="de-DE" sz="2000" i="1" dirty="0">
                            <a:solidFill>
                              <a:srgbClr val="000000"/>
                            </a:solidFill>
                            <a:latin typeface="Cambria Math" panose="02040503050406030204" pitchFamily="18" charset="0"/>
                          </a:rPr>
                          <m:t>𝟐</m:t>
                        </m:r>
                      </m:sub>
                    </m:sSub>
                    <m:r>
                      <a:rPr lang="de-DE" sz="2000" i="1" dirty="0">
                        <a:latin typeface="Cambria Math" panose="02040503050406030204" pitchFamily="18" charset="0"/>
                      </a:rPr>
                      <m:t>)</m:t>
                    </m:r>
                  </m:oMath>
                </a14:m>
                <a:r>
                  <a:rPr lang="en-GB" sz="2000" i="1" dirty="0">
                    <a:latin typeface="Cambria Math" panose="02040503050406030204" pitchFamily="18" charset="0"/>
                  </a:rPr>
                  <a:t> </a:t>
                </a:r>
                <a:r>
                  <a:rPr lang="en-GB" sz="2000" b="1" dirty="0" smtClean="0"/>
                  <a:t>  </a:t>
                </a:r>
                <a:endParaRPr lang="en-GB" sz="2000" b="1" dirty="0"/>
              </a:p>
            </p:txBody>
          </p:sp>
        </mc:Choice>
        <mc:Fallback xmlns="">
          <p:sp>
            <p:nvSpPr>
              <p:cNvPr id="32" name="Textfeld 31"/>
              <p:cNvSpPr txBox="1">
                <a:spLocks noRot="1" noChangeAspect="1" noMove="1" noResize="1" noEditPoints="1" noAdjustHandles="1" noChangeArrowheads="1" noChangeShapeType="1" noTextEdit="1"/>
              </p:cNvSpPr>
              <p:nvPr/>
            </p:nvSpPr>
            <p:spPr>
              <a:xfrm>
                <a:off x="3977998" y="4273875"/>
                <a:ext cx="3672416" cy="400110"/>
              </a:xfrm>
              <a:prstGeom prst="rect">
                <a:avLst/>
              </a:prstGeom>
              <a:blipFill>
                <a:blip r:embed="rId3"/>
                <a:stretch>
                  <a:fillRect b="-18182"/>
                </a:stretch>
              </a:blipFill>
            </p:spPr>
            <p:txBody>
              <a:bodyPr/>
              <a:lstStyle/>
              <a:p>
                <a:r>
                  <a:rPr lang="en-GB">
                    <a:noFill/>
                  </a:rPr>
                  <a:t> </a:t>
                </a:r>
              </a:p>
            </p:txBody>
          </p:sp>
        </mc:Fallback>
      </mc:AlternateContent>
      <p:sp>
        <p:nvSpPr>
          <p:cNvPr id="21" name="Abgerundetes Rechteck 20"/>
          <p:cNvSpPr/>
          <p:nvPr/>
        </p:nvSpPr>
        <p:spPr bwMode="auto">
          <a:xfrm>
            <a:off x="2004968" y="5874549"/>
            <a:ext cx="6095424" cy="744233"/>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llipse 5"/>
          <p:cNvSpPr/>
          <p:nvPr/>
        </p:nvSpPr>
        <p:spPr bwMode="auto">
          <a:xfrm>
            <a:off x="2080464"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I1</a:t>
            </a:r>
            <a:endParaRPr lang="de-DE" dirty="0"/>
          </a:p>
        </p:txBody>
      </p:sp>
      <p:sp>
        <p:nvSpPr>
          <p:cNvPr id="7" name="Ellipse 6"/>
          <p:cNvSpPr/>
          <p:nvPr/>
        </p:nvSpPr>
        <p:spPr bwMode="auto">
          <a:xfrm>
            <a:off x="3088576"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I2</a:t>
            </a:r>
            <a:endParaRPr lang="de-DE" dirty="0"/>
          </a:p>
        </p:txBody>
      </p:sp>
      <p:sp>
        <p:nvSpPr>
          <p:cNvPr id="8" name="Ellipse 7"/>
          <p:cNvSpPr/>
          <p:nvPr/>
        </p:nvSpPr>
        <p:spPr bwMode="auto">
          <a:xfrm>
            <a:off x="2584520" y="3635732"/>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H1</a:t>
            </a:r>
            <a:endParaRPr lang="de-DE" dirty="0"/>
          </a:p>
        </p:txBody>
      </p:sp>
      <p:cxnSp>
        <p:nvCxnSpPr>
          <p:cNvPr id="9" name="Gerade Verbindung mit Pfeil 8"/>
          <p:cNvCxnSpPr>
            <a:stCxn id="6" idx="4"/>
            <a:endCxn id="8" idx="1"/>
          </p:cNvCxnSpPr>
          <p:nvPr/>
        </p:nvCxnSpPr>
        <p:spPr>
          <a:xfrm>
            <a:off x="2440504"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3199147"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2555776" y="4787860"/>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O1</a:t>
            </a:r>
            <a:endParaRPr lang="de-DE" dirty="0"/>
          </a:p>
        </p:txBody>
      </p:sp>
      <p:cxnSp>
        <p:nvCxnSpPr>
          <p:cNvPr id="12" name="Gerade Verbindung mit Pfeil 11"/>
          <p:cNvCxnSpPr>
            <a:stCxn id="8" idx="4"/>
            <a:endCxn id="11" idx="0"/>
          </p:cNvCxnSpPr>
          <p:nvPr/>
        </p:nvCxnSpPr>
        <p:spPr>
          <a:xfrm>
            <a:off x="2944560" y="4355812"/>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feld 12"/>
              <p:cNvSpPr txBox="1"/>
              <p:nvPr/>
            </p:nvSpPr>
            <p:spPr>
              <a:xfrm>
                <a:off x="2399789" y="3119539"/>
                <a:ext cx="1480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𝑤</m:t>
                          </m:r>
                        </m:e>
                        <m:sub>
                          <m:r>
                            <a:rPr lang="de-DE" b="0" i="1" dirty="0" smtClean="0">
                              <a:latin typeface="Cambria Math" panose="02040503050406030204" pitchFamily="18" charset="0"/>
                            </a:rPr>
                            <m:t>1</m:t>
                          </m:r>
                        </m:sub>
                      </m:sSub>
                      <m:r>
                        <a:rPr lang="de-DE" b="0" i="1" dirty="0" smtClean="0">
                          <a:latin typeface="Cambria Math" panose="02040503050406030204" pitchFamily="18" charset="0"/>
                        </a:rPr>
                        <m:t>           </m:t>
                      </m:r>
                      <m:sSub>
                        <m:sSubPr>
                          <m:ctrlPr>
                            <a:rPr lang="de-DE" b="0" i="1" dirty="0" smtClean="0">
                              <a:latin typeface="Cambria Math" panose="02040503050406030204" pitchFamily="18" charset="0"/>
                            </a:rPr>
                          </m:ctrlPr>
                        </m:sSubPr>
                        <m:e>
                          <m:r>
                            <a:rPr lang="de-DE" b="0" i="1" dirty="0" smtClean="0">
                              <a:latin typeface="Cambria Math" panose="02040503050406030204" pitchFamily="18" charset="0"/>
                            </a:rPr>
                            <m:t>𝑤</m:t>
                          </m:r>
                        </m:e>
                        <m:sub>
                          <m:r>
                            <a:rPr lang="de-DE" b="0" i="1" dirty="0" smtClean="0">
                              <a:latin typeface="Cambria Math" panose="02040503050406030204" pitchFamily="18" charset="0"/>
                            </a:rPr>
                            <m:t>2</m:t>
                          </m:r>
                        </m:sub>
                      </m:sSub>
                    </m:oMath>
                  </m:oMathPara>
                </a14:m>
                <a:endParaRPr lang="de-DE" dirty="0"/>
              </a:p>
            </p:txBody>
          </p:sp>
        </mc:Choice>
        <mc:Fallback xmlns="">
          <p:sp>
            <p:nvSpPr>
              <p:cNvPr id="13" name="Textfeld 12"/>
              <p:cNvSpPr txBox="1">
                <a:spLocks noRot="1" noChangeAspect="1" noMove="1" noResize="1" noEditPoints="1" noAdjustHandles="1" noChangeArrowheads="1" noChangeShapeType="1" noTextEdit="1"/>
              </p:cNvSpPr>
              <p:nvPr/>
            </p:nvSpPr>
            <p:spPr>
              <a:xfrm>
                <a:off x="2399789" y="3119539"/>
                <a:ext cx="1480875" cy="369332"/>
              </a:xfrm>
              <a:prstGeom prst="rect">
                <a:avLst/>
              </a:prstGeom>
              <a:blipFill>
                <a:blip r:embed="rId4"/>
                <a:stretch>
                  <a:fillRect b="-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feld 13"/>
              <p:cNvSpPr txBox="1"/>
              <p:nvPr/>
            </p:nvSpPr>
            <p:spPr>
              <a:xfrm>
                <a:off x="2728536" y="4346520"/>
                <a:ext cx="8640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𝑤</m:t>
                          </m:r>
                        </m:e>
                        <m:sub>
                          <m:r>
                            <a:rPr lang="de-DE" b="0" i="1" dirty="0" smtClean="0">
                              <a:latin typeface="Cambria Math" panose="02040503050406030204" pitchFamily="18" charset="0"/>
                            </a:rPr>
                            <m:t>3</m:t>
                          </m:r>
                        </m:sub>
                      </m:sSub>
                    </m:oMath>
                  </m:oMathPara>
                </a14:m>
                <a:endParaRPr lang="de-DE" dirty="0"/>
              </a:p>
            </p:txBody>
          </p:sp>
        </mc:Choice>
        <mc:Fallback xmlns="">
          <p:sp>
            <p:nvSpPr>
              <p:cNvPr id="14" name="Textfeld 13"/>
              <p:cNvSpPr txBox="1">
                <a:spLocks noRot="1" noChangeAspect="1" noMove="1" noResize="1" noEditPoints="1" noAdjustHandles="1" noChangeArrowheads="1" noChangeShapeType="1" noTextEdit="1"/>
              </p:cNvSpPr>
              <p:nvPr/>
            </p:nvSpPr>
            <p:spPr>
              <a:xfrm>
                <a:off x="2728536" y="4346520"/>
                <a:ext cx="864096" cy="369332"/>
              </a:xfrm>
              <a:prstGeom prst="rect">
                <a:avLst/>
              </a:prstGeom>
              <a:blipFill>
                <a:blip r:embed="rId5"/>
                <a:stretch>
                  <a:fillRect b="-1639"/>
                </a:stretch>
              </a:blipFill>
            </p:spPr>
            <p:txBody>
              <a:bodyPr/>
              <a:lstStyle/>
              <a:p>
                <a:r>
                  <a:rPr lang="en-GB">
                    <a:noFill/>
                  </a:rPr>
                  <a:t> </a:t>
                </a:r>
              </a:p>
            </p:txBody>
          </p:sp>
        </mc:Fallback>
      </mc:AlternateContent>
      <p:cxnSp>
        <p:nvCxnSpPr>
          <p:cNvPr id="16" name="Gerade Verbindung mit Pfeil 15"/>
          <p:cNvCxnSpPr/>
          <p:nvPr/>
        </p:nvCxnSpPr>
        <p:spPr>
          <a:xfrm>
            <a:off x="2944560" y="5550677"/>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440504"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448616"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feld 25"/>
              <p:cNvSpPr txBox="1"/>
              <p:nvPr/>
            </p:nvSpPr>
            <p:spPr>
              <a:xfrm>
                <a:off x="2276130" y="1461264"/>
                <a:ext cx="1480875"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300" b="0" i="1" dirty="0" smtClean="0">
                              <a:solidFill>
                                <a:srgbClr val="FF0000"/>
                              </a:solidFill>
                              <a:latin typeface="Cambria Math" panose="02040503050406030204" pitchFamily="18" charset="0"/>
                            </a:rPr>
                          </m:ctrlPr>
                        </m:sSubPr>
                        <m:e>
                          <m:r>
                            <a:rPr lang="de-DE" sz="2300" b="0" i="1" dirty="0" smtClean="0">
                              <a:solidFill>
                                <a:srgbClr val="FF0000"/>
                              </a:solidFill>
                              <a:latin typeface="Cambria Math" panose="02040503050406030204" pitchFamily="18" charset="0"/>
                            </a:rPr>
                            <m:t>𝑥</m:t>
                          </m:r>
                        </m:e>
                        <m:sub>
                          <m:r>
                            <a:rPr lang="de-DE" sz="2300" b="0" i="1" dirty="0" smtClean="0">
                              <a:solidFill>
                                <a:srgbClr val="FF0000"/>
                              </a:solidFill>
                              <a:latin typeface="Cambria Math" panose="02040503050406030204" pitchFamily="18" charset="0"/>
                            </a:rPr>
                            <m:t>1</m:t>
                          </m:r>
                        </m:sub>
                      </m:sSub>
                      <m:r>
                        <a:rPr lang="de-DE" sz="2300" b="0" i="1" dirty="0" smtClean="0">
                          <a:solidFill>
                            <a:srgbClr val="FF0000"/>
                          </a:solidFill>
                          <a:latin typeface="Cambria Math" panose="02040503050406030204" pitchFamily="18" charset="0"/>
                        </a:rPr>
                        <m:t>           </m:t>
                      </m:r>
                      <m:sSub>
                        <m:sSubPr>
                          <m:ctrlPr>
                            <a:rPr lang="de-DE" sz="2300" b="0" i="1" dirty="0" smtClean="0">
                              <a:solidFill>
                                <a:srgbClr val="FF0000"/>
                              </a:solidFill>
                              <a:latin typeface="Cambria Math" panose="02040503050406030204" pitchFamily="18" charset="0"/>
                            </a:rPr>
                          </m:ctrlPr>
                        </m:sSubPr>
                        <m:e>
                          <m:r>
                            <a:rPr lang="de-DE" sz="2300" b="0" i="1" dirty="0" smtClean="0">
                              <a:solidFill>
                                <a:srgbClr val="FF0000"/>
                              </a:solidFill>
                              <a:latin typeface="Cambria Math" panose="02040503050406030204" pitchFamily="18" charset="0"/>
                            </a:rPr>
                            <m:t>𝑥</m:t>
                          </m:r>
                        </m:e>
                        <m:sub>
                          <m:r>
                            <a:rPr lang="de-DE" sz="2300" b="0" i="1" dirty="0" smtClean="0">
                              <a:solidFill>
                                <a:srgbClr val="FF0000"/>
                              </a:solidFill>
                              <a:latin typeface="Cambria Math" panose="02040503050406030204" pitchFamily="18" charset="0"/>
                            </a:rPr>
                            <m:t>2</m:t>
                          </m:r>
                        </m:sub>
                      </m:sSub>
                    </m:oMath>
                  </m:oMathPara>
                </a14:m>
                <a:endParaRPr lang="de-DE" sz="2300" dirty="0">
                  <a:solidFill>
                    <a:srgbClr val="FF0000"/>
                  </a:solidFill>
                </a:endParaRPr>
              </a:p>
            </p:txBody>
          </p:sp>
        </mc:Choice>
        <mc:Fallback xmlns="">
          <p:sp>
            <p:nvSpPr>
              <p:cNvPr id="26" name="Textfeld 25"/>
              <p:cNvSpPr txBox="1">
                <a:spLocks noRot="1" noChangeAspect="1" noMove="1" noResize="1" noEditPoints="1" noAdjustHandles="1" noChangeArrowheads="1" noChangeShapeType="1" noTextEdit="1"/>
              </p:cNvSpPr>
              <p:nvPr/>
            </p:nvSpPr>
            <p:spPr>
              <a:xfrm>
                <a:off x="2276130" y="1461264"/>
                <a:ext cx="1480875" cy="446276"/>
              </a:xfrm>
              <a:prstGeom prst="rect">
                <a:avLst/>
              </a:prstGeom>
              <a:blipFill>
                <a:blip r:embed="rId6"/>
                <a:stretch>
                  <a:fillRect b="-41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feld 26"/>
              <p:cNvSpPr txBox="1"/>
              <p:nvPr/>
            </p:nvSpPr>
            <p:spPr>
              <a:xfrm>
                <a:off x="2519772" y="5905965"/>
                <a:ext cx="864096"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300" b="0" i="1" dirty="0" smtClean="0">
                          <a:solidFill>
                            <a:srgbClr val="FF0000"/>
                          </a:solidFill>
                          <a:latin typeface="Cambria Math" panose="02040503050406030204" pitchFamily="18" charset="0"/>
                        </a:rPr>
                        <m:t>𝑦</m:t>
                      </m:r>
                    </m:oMath>
                  </m:oMathPara>
                </a14:m>
                <a:endParaRPr lang="de-DE" sz="2300" dirty="0">
                  <a:solidFill>
                    <a:srgbClr val="FF0000"/>
                  </a:solidFill>
                </a:endParaRPr>
              </a:p>
            </p:txBody>
          </p:sp>
        </mc:Choice>
        <mc:Fallback xmlns="">
          <p:sp>
            <p:nvSpPr>
              <p:cNvPr id="27" name="Textfeld 26"/>
              <p:cNvSpPr txBox="1">
                <a:spLocks noRot="1" noChangeAspect="1" noMove="1" noResize="1" noEditPoints="1" noAdjustHandles="1" noChangeArrowheads="1" noChangeShapeType="1" noTextEdit="1"/>
              </p:cNvSpPr>
              <p:nvPr/>
            </p:nvSpPr>
            <p:spPr>
              <a:xfrm>
                <a:off x="2519772" y="5905965"/>
                <a:ext cx="864096" cy="446276"/>
              </a:xfrm>
              <a:prstGeom prst="rect">
                <a:avLst/>
              </a:prstGeom>
              <a:blipFill>
                <a:blip r:embed="rId7"/>
                <a:stretch>
                  <a:fillRect b="-109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feld 17"/>
              <p:cNvSpPr txBox="1"/>
              <p:nvPr/>
            </p:nvSpPr>
            <p:spPr>
              <a:xfrm>
                <a:off x="5743476" y="5944437"/>
                <a:ext cx="1202573" cy="400110"/>
              </a:xfrm>
              <a:prstGeom prst="rect">
                <a:avLst/>
              </a:prstGeom>
              <a:noFill/>
            </p:spPr>
            <p:txBody>
              <a:bodyPr wrap="none" rtlCol="0">
                <a:spAutoFit/>
              </a:bodyPr>
              <a:lstStyle/>
              <a:p>
                <a:r>
                  <a:rPr lang="en-GB" sz="2000" b="1" dirty="0" smtClean="0"/>
                  <a:t>Insekt </a:t>
                </a:r>
                <a:r>
                  <a:rPr lang="en-GB" sz="2000" b="1" dirty="0"/>
                  <a:t>(</a:t>
                </a:r>
                <a14:m>
                  <m:oMath xmlns:m="http://schemas.openxmlformats.org/officeDocument/2006/math">
                    <m:r>
                      <a:rPr lang="de-DE" sz="2000" b="1" i="1" dirty="0" smtClean="0">
                        <a:solidFill>
                          <a:srgbClr val="000000"/>
                        </a:solidFill>
                        <a:latin typeface="Cambria Math" panose="02040503050406030204" pitchFamily="18" charset="0"/>
                      </a:rPr>
                      <m:t>𝒚</m:t>
                    </m:r>
                  </m:oMath>
                </a14:m>
                <a:r>
                  <a:rPr lang="en-GB" sz="2000" b="1" dirty="0"/>
                  <a:t>) </a:t>
                </a:r>
              </a:p>
            </p:txBody>
          </p:sp>
        </mc:Choice>
        <mc:Fallback xmlns="">
          <p:sp>
            <p:nvSpPr>
              <p:cNvPr id="18" name="Textfeld 17"/>
              <p:cNvSpPr txBox="1">
                <a:spLocks noRot="1" noChangeAspect="1" noMove="1" noResize="1" noEditPoints="1" noAdjustHandles="1" noChangeArrowheads="1" noChangeShapeType="1" noTextEdit="1"/>
              </p:cNvSpPr>
              <p:nvPr/>
            </p:nvSpPr>
            <p:spPr>
              <a:xfrm>
                <a:off x="5743476" y="5944437"/>
                <a:ext cx="1202573" cy="400110"/>
              </a:xfrm>
              <a:prstGeom prst="rect">
                <a:avLst/>
              </a:prstGeom>
              <a:blipFill>
                <a:blip r:embed="rId8"/>
                <a:stretch>
                  <a:fillRect l="-5076" t="-7576" r="-4569" b="-25758"/>
                </a:stretch>
              </a:blipFill>
            </p:spPr>
            <p:txBody>
              <a:bodyPr/>
              <a:lstStyle/>
              <a:p>
                <a:r>
                  <a:rPr lang="en-GB">
                    <a:noFill/>
                  </a:rPr>
                  <a:t> </a:t>
                </a:r>
              </a:p>
            </p:txBody>
          </p:sp>
        </mc:Fallback>
      </mc:AlternateContent>
      <p:sp>
        <p:nvSpPr>
          <p:cNvPr id="33" name="Gleichschenkliges Dreieck 32"/>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40571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88889E-6 -4.81481E-6 L 0.02171 0.09977 " pathEditMode="relative" rAng="0" ptsTypes="AA">
                                      <p:cBhvr>
                                        <p:cTn id="6" dur="2000" fill="hold"/>
                                        <p:tgtEl>
                                          <p:spTgt spid="32"/>
                                        </p:tgtEl>
                                        <p:attrNameLst>
                                          <p:attrName>ppt_x</p:attrName>
                                          <p:attrName>ppt_y</p:attrName>
                                        </p:attrNameLst>
                                      </p:cBhvr>
                                      <p:rCtr x="1076" y="4977"/>
                                    </p:animMotion>
                                  </p:childTnLst>
                                </p:cTn>
                              </p:par>
                              <p:par>
                                <p:cTn id="7" presetID="42" presetClass="path" presetSubtype="0" accel="50000" decel="50000" fill="hold" grpId="0" nodeType="withEffect">
                                  <p:stCondLst>
                                    <p:cond delay="0"/>
                                  </p:stCondLst>
                                  <p:childTnLst>
                                    <p:animMotion origin="layout" path="M -4.16667E-6 -1.48148E-6 L 0.00261 0.09931 " pathEditMode="relative" rAng="0" ptsTypes="AA">
                                      <p:cBhvr>
                                        <p:cTn id="8" dur="2000" fill="hold"/>
                                        <p:tgtEl>
                                          <p:spTgt spid="28"/>
                                        </p:tgtEl>
                                        <p:attrNameLst>
                                          <p:attrName>ppt_x</p:attrName>
                                          <p:attrName>ppt_y</p:attrName>
                                        </p:attrNameLst>
                                      </p:cBhvr>
                                      <p:rCtr x="122" y="4954"/>
                                    </p:animMotion>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32"/>
                                        </p:tgtEl>
                                      </p:cBhvr>
                                    </p:animEffect>
                                    <p:set>
                                      <p:cBhvr>
                                        <p:cTn id="12" dur="1" fill="hold">
                                          <p:stCondLst>
                                            <p:cond delay="499"/>
                                          </p:stCondLst>
                                        </p:cTn>
                                        <p:tgtEl>
                                          <p:spTgt spid="32"/>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P spid="28" grpId="0" animBg="1"/>
      <p:bldP spid="28" grpId="1" animBg="1"/>
      <p:bldP spid="32" grpId="0"/>
      <p:bldP spid="32" grpId="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bgerundetes Rechteck 22"/>
          <p:cNvSpPr/>
          <p:nvPr/>
        </p:nvSpPr>
        <p:spPr bwMode="auto">
          <a:xfrm>
            <a:off x="2004968" y="4797152"/>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Textfeld 29"/>
              <p:cNvSpPr txBox="1"/>
              <p:nvPr/>
            </p:nvSpPr>
            <p:spPr>
              <a:xfrm>
                <a:off x="3681041" y="4936142"/>
                <a:ext cx="4264116" cy="400110"/>
              </a:xfrm>
              <a:prstGeom prst="rect">
                <a:avLst/>
              </a:prstGeom>
              <a:noFill/>
            </p:spPr>
            <p:txBody>
              <a:bodyPr wrap="none" rtlCol="0">
                <a:spAutoFit/>
              </a:bodyPr>
              <a:lstStyle/>
              <a:p>
                <a14:m>
                  <m:oMath xmlns:m="http://schemas.openxmlformats.org/officeDocument/2006/math">
                    <m:sSub>
                      <m:sSubPr>
                        <m:ctrlPr>
                          <a:rPr lang="de-DE" sz="2000" b="1" i="1" dirty="0" smtClean="0">
                            <a:solidFill>
                              <a:srgbClr val="000000"/>
                            </a:solidFill>
                            <a:latin typeface="Cambria Math" panose="02040503050406030204" pitchFamily="18" charset="0"/>
                          </a:rPr>
                        </m:ctrlPr>
                      </m:sSubPr>
                      <m:e>
                        <m:sSub>
                          <m:sSubPr>
                            <m:ctrlPr>
                              <a:rPr lang="de-DE" sz="2000" i="1" dirty="0">
                                <a:latin typeface="Cambria Math" panose="02040503050406030204" pitchFamily="18" charset="0"/>
                              </a:rPr>
                            </m:ctrlPr>
                          </m:sSubPr>
                          <m:e>
                            <m:sSub>
                              <m:sSubPr>
                                <m:ctrlPr>
                                  <a:rPr lang="de-DE" sz="2000" i="1" dirty="0">
                                    <a:latin typeface="Cambria Math" panose="02040503050406030204" pitchFamily="18" charset="0"/>
                                  </a:rPr>
                                </m:ctrlPr>
                              </m:sSubPr>
                              <m:e>
                                <m:r>
                                  <m:rPr>
                                    <m:sty m:val="p"/>
                                  </m:rPr>
                                  <a:rPr lang="de-DE" sz="2000" dirty="0">
                                    <a:latin typeface="Cambria Math" panose="02040503050406030204" pitchFamily="18" charset="0"/>
                                  </a:rPr>
                                  <m:t>tanh</m:t>
                                </m:r>
                                <m:r>
                                  <a:rPr lang="de-DE" sz="2000" i="1" dirty="0">
                                    <a:latin typeface="Cambria Math" panose="02040503050406030204" pitchFamily="18" charset="0"/>
                                  </a:rPr>
                                  <m:t>⁡</m:t>
                                </m:r>
                                <m:r>
                                  <a:rPr lang="de-DE" sz="2000" b="0" i="1" dirty="0" smtClean="0">
                                    <a:latin typeface="Cambria Math" panose="02040503050406030204" pitchFamily="18" charset="0"/>
                                  </a:rPr>
                                  <m:t>(</m:t>
                                </m:r>
                                <m:r>
                                  <a:rPr lang="de-DE" sz="2000" i="1" dirty="0">
                                    <a:latin typeface="Cambria Math" panose="02040503050406030204" pitchFamily="18" charset="0"/>
                                  </a:rPr>
                                  <m:t>𝑤</m:t>
                                </m:r>
                              </m:e>
                              <m:sub>
                                <m:r>
                                  <a:rPr lang="de-DE" sz="2000" b="0" i="1" dirty="0" smtClean="0">
                                    <a:latin typeface="Cambria Math" panose="02040503050406030204" pitchFamily="18" charset="0"/>
                                  </a:rPr>
                                  <m:t>3</m:t>
                                </m:r>
                              </m:sub>
                            </m:sSub>
                            <m:r>
                              <a:rPr lang="de-DE" sz="2000" b="0" i="1" dirty="0" smtClean="0">
                                <a:latin typeface="Cambria Math" panose="02040503050406030204" pitchFamily="18" charset="0"/>
                              </a:rPr>
                              <m:t>⋅</m:t>
                            </m:r>
                            <m:r>
                              <m:rPr>
                                <m:sty m:val="p"/>
                              </m:rPr>
                              <a:rPr lang="de-DE" sz="2000" b="0" i="0" dirty="0" smtClean="0">
                                <a:latin typeface="Cambria Math" panose="02040503050406030204" pitchFamily="18" charset="0"/>
                              </a:rPr>
                              <m:t>tanh</m:t>
                            </m:r>
                            <m:r>
                              <a:rPr lang="de-DE" sz="2000" b="0" i="1" dirty="0" smtClean="0">
                                <a:latin typeface="Cambria Math" panose="02040503050406030204" pitchFamily="18" charset="0"/>
                              </a:rPr>
                              <m:t>⁡(</m:t>
                            </m:r>
                            <m:r>
                              <a:rPr lang="de-DE" sz="2000" i="1" dirty="0">
                                <a:latin typeface="Cambria Math" panose="02040503050406030204" pitchFamily="18" charset="0"/>
                              </a:rPr>
                              <m:t>𝑤</m:t>
                            </m:r>
                          </m:e>
                          <m:sub>
                            <m:r>
                              <a:rPr lang="de-DE" sz="2000" i="1" dirty="0">
                                <a:latin typeface="Cambria Math" panose="02040503050406030204" pitchFamily="18" charset="0"/>
                              </a:rPr>
                              <m:t>1</m:t>
                            </m:r>
                          </m:sub>
                        </m:sSub>
                        <m:r>
                          <a:rPr lang="de-DE" sz="2000" b="1" i="1" dirty="0" smtClean="0">
                            <a:latin typeface="Cambria Math" panose="02040503050406030204" pitchFamily="18" charset="0"/>
                          </a:rPr>
                          <m:t>⋅</m:t>
                        </m:r>
                        <m:r>
                          <a:rPr lang="de-DE" sz="2000" b="1" i="1" dirty="0">
                            <a:solidFill>
                              <a:srgbClr val="000000"/>
                            </a:solidFill>
                            <a:latin typeface="Cambria Math" panose="02040503050406030204" pitchFamily="18" charset="0"/>
                          </a:rPr>
                          <m:t>𝒙</m:t>
                        </m:r>
                      </m:e>
                      <m:sub>
                        <m:r>
                          <a:rPr lang="de-DE" sz="2000" b="1" i="1" dirty="0">
                            <a:solidFill>
                              <a:srgbClr val="000000"/>
                            </a:solidFill>
                            <a:latin typeface="Cambria Math" panose="02040503050406030204" pitchFamily="18" charset="0"/>
                          </a:rPr>
                          <m:t>𝟏</m:t>
                        </m:r>
                      </m:sub>
                    </m:sSub>
                    <m:r>
                      <a:rPr lang="de-DE" sz="2000" b="1" i="1" dirty="0" smtClean="0">
                        <a:solidFill>
                          <a:srgbClr val="000000"/>
                        </a:solidFill>
                        <a:latin typeface="Cambria Math" panose="02040503050406030204" pitchFamily="18" charset="0"/>
                      </a:rPr>
                      <m:t> +</m:t>
                    </m:r>
                    <m:sSub>
                      <m:sSubPr>
                        <m:ctrlPr>
                          <a:rPr lang="de-DE" sz="2000" i="1" dirty="0">
                            <a:latin typeface="Cambria Math" panose="02040503050406030204" pitchFamily="18" charset="0"/>
                          </a:rPr>
                        </m:ctrlPr>
                      </m:sSubPr>
                      <m:e>
                        <m:r>
                          <a:rPr lang="de-DE" sz="2000" b="0" i="1" dirty="0" smtClean="0">
                            <a:latin typeface="Cambria Math" panose="02040503050406030204" pitchFamily="18" charset="0"/>
                          </a:rPr>
                          <m:t>  </m:t>
                        </m:r>
                        <m:r>
                          <a:rPr lang="de-DE" sz="2000" i="1" dirty="0">
                            <a:latin typeface="Cambria Math" panose="02040503050406030204" pitchFamily="18" charset="0"/>
                          </a:rPr>
                          <m:t>𝑤</m:t>
                        </m:r>
                      </m:e>
                      <m:sub>
                        <m:r>
                          <a:rPr lang="de-DE" sz="2000" b="0" i="1" dirty="0" smtClean="0">
                            <a:latin typeface="Cambria Math" panose="02040503050406030204" pitchFamily="18" charset="0"/>
                          </a:rPr>
                          <m:t>2 </m:t>
                        </m:r>
                      </m:sub>
                    </m:sSub>
                    <m:r>
                      <a:rPr lang="de-DE" sz="2000" b="1" i="1" dirty="0" smtClean="0">
                        <a:latin typeface="Cambria Math" panose="02040503050406030204" pitchFamily="18" charset="0"/>
                      </a:rPr>
                      <m:t>⋅</m:t>
                    </m:r>
                    <m:sSub>
                      <m:sSubPr>
                        <m:ctrlPr>
                          <a:rPr lang="de-DE" sz="2000" i="1" dirty="0" smtClean="0">
                            <a:solidFill>
                              <a:srgbClr val="000000"/>
                            </a:solidFill>
                            <a:latin typeface="Cambria Math" panose="02040503050406030204" pitchFamily="18" charset="0"/>
                          </a:rPr>
                        </m:ctrlPr>
                      </m:sSubPr>
                      <m:e>
                        <m:r>
                          <a:rPr lang="de-DE" sz="2000" i="1" dirty="0">
                            <a:solidFill>
                              <a:srgbClr val="000000"/>
                            </a:solidFill>
                            <a:latin typeface="Cambria Math" panose="02040503050406030204" pitchFamily="18" charset="0"/>
                          </a:rPr>
                          <m:t>𝒙</m:t>
                        </m:r>
                      </m:e>
                      <m:sub>
                        <m:r>
                          <a:rPr lang="de-DE" sz="2000" i="1" dirty="0">
                            <a:solidFill>
                              <a:srgbClr val="000000"/>
                            </a:solidFill>
                            <a:latin typeface="Cambria Math" panose="02040503050406030204" pitchFamily="18" charset="0"/>
                          </a:rPr>
                          <m:t>𝟐</m:t>
                        </m:r>
                      </m:sub>
                    </m:sSub>
                    <m:r>
                      <a:rPr lang="de-DE" sz="2000" i="1" dirty="0">
                        <a:latin typeface="Cambria Math" panose="02040503050406030204" pitchFamily="18" charset="0"/>
                      </a:rPr>
                      <m:t>)</m:t>
                    </m:r>
                    <m:r>
                      <a:rPr lang="de-DE" sz="2000" b="0" i="1" dirty="0" smtClean="0">
                        <a:latin typeface="Cambria Math" panose="02040503050406030204" pitchFamily="18" charset="0"/>
                      </a:rPr>
                      <m:t>) </m:t>
                    </m:r>
                  </m:oMath>
                </a14:m>
                <a:r>
                  <a:rPr lang="en-GB" sz="2000" i="1" dirty="0">
                    <a:latin typeface="Cambria Math" panose="02040503050406030204" pitchFamily="18" charset="0"/>
                  </a:rPr>
                  <a:t> </a:t>
                </a:r>
                <a:r>
                  <a:rPr lang="en-GB" sz="2000" b="1" dirty="0" smtClean="0"/>
                  <a:t>  </a:t>
                </a:r>
                <a:endParaRPr lang="en-GB" sz="2000" b="1" dirty="0"/>
              </a:p>
            </p:txBody>
          </p:sp>
        </mc:Choice>
        <mc:Fallback xmlns="">
          <p:sp>
            <p:nvSpPr>
              <p:cNvPr id="30" name="Textfeld 29"/>
              <p:cNvSpPr txBox="1">
                <a:spLocks noRot="1" noChangeAspect="1" noMove="1" noResize="1" noEditPoints="1" noAdjustHandles="1" noChangeArrowheads="1" noChangeShapeType="1" noTextEdit="1"/>
              </p:cNvSpPr>
              <p:nvPr/>
            </p:nvSpPr>
            <p:spPr>
              <a:xfrm>
                <a:off x="3681041" y="4936142"/>
                <a:ext cx="4264116" cy="400110"/>
              </a:xfrm>
              <a:prstGeom prst="rect">
                <a:avLst/>
              </a:prstGeom>
              <a:blipFill>
                <a:blip r:embed="rId2"/>
                <a:stretch>
                  <a:fillRect b="-18462"/>
                </a:stretch>
              </a:blipFill>
            </p:spPr>
            <p:txBody>
              <a:bodyPr/>
              <a:lstStyle/>
              <a:p>
                <a:r>
                  <a:rPr lang="en-GB">
                    <a:noFill/>
                  </a:rPr>
                  <a:t> </a:t>
                </a:r>
              </a:p>
            </p:txBody>
          </p:sp>
        </mc:Fallback>
      </mc:AlternateContent>
      <p:sp>
        <p:nvSpPr>
          <p:cNvPr id="21" name="Abgerundetes Rechteck 20"/>
          <p:cNvSpPr/>
          <p:nvPr/>
        </p:nvSpPr>
        <p:spPr bwMode="auto">
          <a:xfrm>
            <a:off x="2004968" y="5874549"/>
            <a:ext cx="6095424" cy="744233"/>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llipse 5"/>
          <p:cNvSpPr/>
          <p:nvPr/>
        </p:nvSpPr>
        <p:spPr bwMode="auto">
          <a:xfrm>
            <a:off x="2080464"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I1</a:t>
            </a:r>
            <a:endParaRPr lang="de-DE" dirty="0"/>
          </a:p>
        </p:txBody>
      </p:sp>
      <p:sp>
        <p:nvSpPr>
          <p:cNvPr id="7" name="Ellipse 6"/>
          <p:cNvSpPr/>
          <p:nvPr/>
        </p:nvSpPr>
        <p:spPr bwMode="auto">
          <a:xfrm>
            <a:off x="3088576"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I2</a:t>
            </a:r>
            <a:endParaRPr lang="de-DE" dirty="0"/>
          </a:p>
        </p:txBody>
      </p:sp>
      <p:sp>
        <p:nvSpPr>
          <p:cNvPr id="8" name="Ellipse 7"/>
          <p:cNvSpPr/>
          <p:nvPr/>
        </p:nvSpPr>
        <p:spPr bwMode="auto">
          <a:xfrm>
            <a:off x="2584520" y="3635732"/>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H1</a:t>
            </a:r>
            <a:endParaRPr lang="de-DE" dirty="0"/>
          </a:p>
        </p:txBody>
      </p:sp>
      <p:cxnSp>
        <p:nvCxnSpPr>
          <p:cNvPr id="9" name="Gerade Verbindung mit Pfeil 8"/>
          <p:cNvCxnSpPr>
            <a:stCxn id="6" idx="4"/>
            <a:endCxn id="8" idx="1"/>
          </p:cNvCxnSpPr>
          <p:nvPr/>
        </p:nvCxnSpPr>
        <p:spPr>
          <a:xfrm>
            <a:off x="2440504"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3199147"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2555776" y="4787860"/>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O1</a:t>
            </a:r>
            <a:endParaRPr lang="de-DE" dirty="0"/>
          </a:p>
        </p:txBody>
      </p:sp>
      <p:cxnSp>
        <p:nvCxnSpPr>
          <p:cNvPr id="12" name="Gerade Verbindung mit Pfeil 11"/>
          <p:cNvCxnSpPr>
            <a:stCxn id="8" idx="4"/>
            <a:endCxn id="11" idx="0"/>
          </p:cNvCxnSpPr>
          <p:nvPr/>
        </p:nvCxnSpPr>
        <p:spPr>
          <a:xfrm>
            <a:off x="2944560" y="4355812"/>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feld 12"/>
              <p:cNvSpPr txBox="1"/>
              <p:nvPr/>
            </p:nvSpPr>
            <p:spPr>
              <a:xfrm>
                <a:off x="2399789" y="3119539"/>
                <a:ext cx="1480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𝑤</m:t>
                          </m:r>
                        </m:e>
                        <m:sub>
                          <m:r>
                            <a:rPr lang="de-DE" b="0" i="1" dirty="0" smtClean="0">
                              <a:latin typeface="Cambria Math" panose="02040503050406030204" pitchFamily="18" charset="0"/>
                            </a:rPr>
                            <m:t>1</m:t>
                          </m:r>
                        </m:sub>
                      </m:sSub>
                      <m:r>
                        <a:rPr lang="de-DE" b="0" i="1" dirty="0" smtClean="0">
                          <a:latin typeface="Cambria Math" panose="02040503050406030204" pitchFamily="18" charset="0"/>
                        </a:rPr>
                        <m:t>           </m:t>
                      </m:r>
                      <m:sSub>
                        <m:sSubPr>
                          <m:ctrlPr>
                            <a:rPr lang="de-DE" b="0" i="1" dirty="0" smtClean="0">
                              <a:latin typeface="Cambria Math" panose="02040503050406030204" pitchFamily="18" charset="0"/>
                            </a:rPr>
                          </m:ctrlPr>
                        </m:sSubPr>
                        <m:e>
                          <m:r>
                            <a:rPr lang="de-DE" b="0" i="1" dirty="0" smtClean="0">
                              <a:latin typeface="Cambria Math" panose="02040503050406030204" pitchFamily="18" charset="0"/>
                            </a:rPr>
                            <m:t>𝑤</m:t>
                          </m:r>
                        </m:e>
                        <m:sub>
                          <m:r>
                            <a:rPr lang="de-DE" b="0" i="1" dirty="0" smtClean="0">
                              <a:latin typeface="Cambria Math" panose="02040503050406030204" pitchFamily="18" charset="0"/>
                            </a:rPr>
                            <m:t>2</m:t>
                          </m:r>
                        </m:sub>
                      </m:sSub>
                    </m:oMath>
                  </m:oMathPara>
                </a14:m>
                <a:endParaRPr lang="de-DE" dirty="0"/>
              </a:p>
            </p:txBody>
          </p:sp>
        </mc:Choice>
        <mc:Fallback xmlns="">
          <p:sp>
            <p:nvSpPr>
              <p:cNvPr id="13" name="Textfeld 12"/>
              <p:cNvSpPr txBox="1">
                <a:spLocks noRot="1" noChangeAspect="1" noMove="1" noResize="1" noEditPoints="1" noAdjustHandles="1" noChangeArrowheads="1" noChangeShapeType="1" noTextEdit="1"/>
              </p:cNvSpPr>
              <p:nvPr/>
            </p:nvSpPr>
            <p:spPr>
              <a:xfrm>
                <a:off x="2399789" y="3119539"/>
                <a:ext cx="1480875" cy="369332"/>
              </a:xfrm>
              <a:prstGeom prst="rect">
                <a:avLst/>
              </a:prstGeom>
              <a:blipFill>
                <a:blip r:embed="rId3"/>
                <a:stretch>
                  <a:fillRect b="-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feld 13"/>
              <p:cNvSpPr txBox="1"/>
              <p:nvPr/>
            </p:nvSpPr>
            <p:spPr>
              <a:xfrm>
                <a:off x="2728536" y="4346520"/>
                <a:ext cx="8640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𝑤</m:t>
                          </m:r>
                        </m:e>
                        <m:sub>
                          <m:r>
                            <a:rPr lang="de-DE" b="0" i="1" dirty="0" smtClean="0">
                              <a:latin typeface="Cambria Math" panose="02040503050406030204" pitchFamily="18" charset="0"/>
                            </a:rPr>
                            <m:t>3</m:t>
                          </m:r>
                        </m:sub>
                      </m:sSub>
                    </m:oMath>
                  </m:oMathPara>
                </a14:m>
                <a:endParaRPr lang="de-DE" dirty="0"/>
              </a:p>
            </p:txBody>
          </p:sp>
        </mc:Choice>
        <mc:Fallback xmlns="">
          <p:sp>
            <p:nvSpPr>
              <p:cNvPr id="14" name="Textfeld 13"/>
              <p:cNvSpPr txBox="1">
                <a:spLocks noRot="1" noChangeAspect="1" noMove="1" noResize="1" noEditPoints="1" noAdjustHandles="1" noChangeArrowheads="1" noChangeShapeType="1" noTextEdit="1"/>
              </p:cNvSpPr>
              <p:nvPr/>
            </p:nvSpPr>
            <p:spPr>
              <a:xfrm>
                <a:off x="2728536" y="4346520"/>
                <a:ext cx="864096" cy="369332"/>
              </a:xfrm>
              <a:prstGeom prst="rect">
                <a:avLst/>
              </a:prstGeom>
              <a:blipFill>
                <a:blip r:embed="rId4"/>
                <a:stretch>
                  <a:fillRect b="-1639"/>
                </a:stretch>
              </a:blipFill>
            </p:spPr>
            <p:txBody>
              <a:bodyPr/>
              <a:lstStyle/>
              <a:p>
                <a:r>
                  <a:rPr lang="en-GB">
                    <a:noFill/>
                  </a:rPr>
                  <a:t> </a:t>
                </a:r>
              </a:p>
            </p:txBody>
          </p:sp>
        </mc:Fallback>
      </mc:AlternateContent>
      <p:cxnSp>
        <p:nvCxnSpPr>
          <p:cNvPr id="16" name="Gerade Verbindung mit Pfeil 15"/>
          <p:cNvCxnSpPr/>
          <p:nvPr/>
        </p:nvCxnSpPr>
        <p:spPr>
          <a:xfrm>
            <a:off x="2944560" y="5550677"/>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440504"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448616"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feld 25"/>
              <p:cNvSpPr txBox="1"/>
              <p:nvPr/>
            </p:nvSpPr>
            <p:spPr>
              <a:xfrm>
                <a:off x="2276130" y="1461264"/>
                <a:ext cx="1480875"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300" b="0" i="1" dirty="0" smtClean="0">
                              <a:solidFill>
                                <a:srgbClr val="FF0000"/>
                              </a:solidFill>
                              <a:latin typeface="Cambria Math" panose="02040503050406030204" pitchFamily="18" charset="0"/>
                            </a:rPr>
                          </m:ctrlPr>
                        </m:sSubPr>
                        <m:e>
                          <m:r>
                            <a:rPr lang="de-DE" sz="2300" b="0" i="1" dirty="0" smtClean="0">
                              <a:solidFill>
                                <a:srgbClr val="FF0000"/>
                              </a:solidFill>
                              <a:latin typeface="Cambria Math" panose="02040503050406030204" pitchFamily="18" charset="0"/>
                            </a:rPr>
                            <m:t>𝑥</m:t>
                          </m:r>
                        </m:e>
                        <m:sub>
                          <m:r>
                            <a:rPr lang="de-DE" sz="2300" b="0" i="1" dirty="0" smtClean="0">
                              <a:solidFill>
                                <a:srgbClr val="FF0000"/>
                              </a:solidFill>
                              <a:latin typeface="Cambria Math" panose="02040503050406030204" pitchFamily="18" charset="0"/>
                            </a:rPr>
                            <m:t>1</m:t>
                          </m:r>
                        </m:sub>
                      </m:sSub>
                      <m:r>
                        <a:rPr lang="de-DE" sz="2300" b="0" i="1" dirty="0" smtClean="0">
                          <a:solidFill>
                            <a:srgbClr val="FF0000"/>
                          </a:solidFill>
                          <a:latin typeface="Cambria Math" panose="02040503050406030204" pitchFamily="18" charset="0"/>
                        </a:rPr>
                        <m:t>           </m:t>
                      </m:r>
                      <m:sSub>
                        <m:sSubPr>
                          <m:ctrlPr>
                            <a:rPr lang="de-DE" sz="2300" b="0" i="1" dirty="0" smtClean="0">
                              <a:solidFill>
                                <a:srgbClr val="FF0000"/>
                              </a:solidFill>
                              <a:latin typeface="Cambria Math" panose="02040503050406030204" pitchFamily="18" charset="0"/>
                            </a:rPr>
                          </m:ctrlPr>
                        </m:sSubPr>
                        <m:e>
                          <m:r>
                            <a:rPr lang="de-DE" sz="2300" b="0" i="1" dirty="0" smtClean="0">
                              <a:solidFill>
                                <a:srgbClr val="FF0000"/>
                              </a:solidFill>
                              <a:latin typeface="Cambria Math" panose="02040503050406030204" pitchFamily="18" charset="0"/>
                            </a:rPr>
                            <m:t>𝑥</m:t>
                          </m:r>
                        </m:e>
                        <m:sub>
                          <m:r>
                            <a:rPr lang="de-DE" sz="2300" b="0" i="1" dirty="0" smtClean="0">
                              <a:solidFill>
                                <a:srgbClr val="FF0000"/>
                              </a:solidFill>
                              <a:latin typeface="Cambria Math" panose="02040503050406030204" pitchFamily="18" charset="0"/>
                            </a:rPr>
                            <m:t>2</m:t>
                          </m:r>
                        </m:sub>
                      </m:sSub>
                    </m:oMath>
                  </m:oMathPara>
                </a14:m>
                <a:endParaRPr lang="de-DE" sz="2300" dirty="0">
                  <a:solidFill>
                    <a:srgbClr val="FF0000"/>
                  </a:solidFill>
                </a:endParaRPr>
              </a:p>
            </p:txBody>
          </p:sp>
        </mc:Choice>
        <mc:Fallback xmlns="">
          <p:sp>
            <p:nvSpPr>
              <p:cNvPr id="26" name="Textfeld 25"/>
              <p:cNvSpPr txBox="1">
                <a:spLocks noRot="1" noChangeAspect="1" noMove="1" noResize="1" noEditPoints="1" noAdjustHandles="1" noChangeArrowheads="1" noChangeShapeType="1" noTextEdit="1"/>
              </p:cNvSpPr>
              <p:nvPr/>
            </p:nvSpPr>
            <p:spPr>
              <a:xfrm>
                <a:off x="2276130" y="1461264"/>
                <a:ext cx="1480875" cy="446276"/>
              </a:xfrm>
              <a:prstGeom prst="rect">
                <a:avLst/>
              </a:prstGeom>
              <a:blipFill>
                <a:blip r:embed="rId5"/>
                <a:stretch>
                  <a:fillRect b="-41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feld 26"/>
              <p:cNvSpPr txBox="1"/>
              <p:nvPr/>
            </p:nvSpPr>
            <p:spPr>
              <a:xfrm>
                <a:off x="2519772" y="5905965"/>
                <a:ext cx="864096"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300" b="0" i="1" dirty="0" smtClean="0">
                          <a:solidFill>
                            <a:srgbClr val="FF0000"/>
                          </a:solidFill>
                          <a:latin typeface="Cambria Math" panose="02040503050406030204" pitchFamily="18" charset="0"/>
                        </a:rPr>
                        <m:t>𝑦</m:t>
                      </m:r>
                    </m:oMath>
                  </m:oMathPara>
                </a14:m>
                <a:endParaRPr lang="de-DE" sz="2300" dirty="0">
                  <a:solidFill>
                    <a:srgbClr val="FF0000"/>
                  </a:solidFill>
                </a:endParaRPr>
              </a:p>
            </p:txBody>
          </p:sp>
        </mc:Choice>
        <mc:Fallback xmlns="">
          <p:sp>
            <p:nvSpPr>
              <p:cNvPr id="27" name="Textfeld 26"/>
              <p:cNvSpPr txBox="1">
                <a:spLocks noRot="1" noChangeAspect="1" noMove="1" noResize="1" noEditPoints="1" noAdjustHandles="1" noChangeArrowheads="1" noChangeShapeType="1" noTextEdit="1"/>
              </p:cNvSpPr>
              <p:nvPr/>
            </p:nvSpPr>
            <p:spPr>
              <a:xfrm>
                <a:off x="2519772" y="5905965"/>
                <a:ext cx="864096" cy="446276"/>
              </a:xfrm>
              <a:prstGeom prst="rect">
                <a:avLst/>
              </a:prstGeom>
              <a:blipFill>
                <a:blip r:embed="rId6"/>
                <a:stretch>
                  <a:fillRect b="-109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feld 17"/>
              <p:cNvSpPr txBox="1"/>
              <p:nvPr/>
            </p:nvSpPr>
            <p:spPr>
              <a:xfrm>
                <a:off x="5743476" y="5944437"/>
                <a:ext cx="1202573" cy="400110"/>
              </a:xfrm>
              <a:prstGeom prst="rect">
                <a:avLst/>
              </a:prstGeom>
              <a:noFill/>
            </p:spPr>
            <p:txBody>
              <a:bodyPr wrap="none" rtlCol="0">
                <a:spAutoFit/>
              </a:bodyPr>
              <a:lstStyle/>
              <a:p>
                <a:r>
                  <a:rPr lang="en-GB" sz="2000" b="1" dirty="0" smtClean="0"/>
                  <a:t>Insekt </a:t>
                </a:r>
                <a:r>
                  <a:rPr lang="en-GB" sz="2000" b="1" dirty="0"/>
                  <a:t>(</a:t>
                </a:r>
                <a14:m>
                  <m:oMath xmlns:m="http://schemas.openxmlformats.org/officeDocument/2006/math">
                    <m:r>
                      <a:rPr lang="de-DE" sz="2000" b="1" i="1" dirty="0" smtClean="0">
                        <a:solidFill>
                          <a:srgbClr val="000000"/>
                        </a:solidFill>
                        <a:latin typeface="Cambria Math" panose="02040503050406030204" pitchFamily="18" charset="0"/>
                      </a:rPr>
                      <m:t>𝒚</m:t>
                    </m:r>
                  </m:oMath>
                </a14:m>
                <a:r>
                  <a:rPr lang="en-GB" sz="2000" b="1" dirty="0"/>
                  <a:t>) </a:t>
                </a:r>
              </a:p>
            </p:txBody>
          </p:sp>
        </mc:Choice>
        <mc:Fallback xmlns="">
          <p:sp>
            <p:nvSpPr>
              <p:cNvPr id="18" name="Textfeld 17"/>
              <p:cNvSpPr txBox="1">
                <a:spLocks noRot="1" noChangeAspect="1" noMove="1" noResize="1" noEditPoints="1" noAdjustHandles="1" noChangeArrowheads="1" noChangeShapeType="1" noTextEdit="1"/>
              </p:cNvSpPr>
              <p:nvPr/>
            </p:nvSpPr>
            <p:spPr>
              <a:xfrm>
                <a:off x="5743476" y="5944437"/>
                <a:ext cx="1202573" cy="400110"/>
              </a:xfrm>
              <a:prstGeom prst="rect">
                <a:avLst/>
              </a:prstGeom>
              <a:blipFill>
                <a:blip r:embed="rId7"/>
                <a:stretch>
                  <a:fillRect l="-5076" t="-7576" r="-4569" b="-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feld 28"/>
              <p:cNvSpPr txBox="1"/>
              <p:nvPr/>
            </p:nvSpPr>
            <p:spPr>
              <a:xfrm>
                <a:off x="3246307" y="5965774"/>
                <a:ext cx="434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000" b="1" i="1" dirty="0" smtClean="0">
                          <a:solidFill>
                            <a:srgbClr val="000000"/>
                          </a:solidFill>
                          <a:latin typeface="Cambria Math" panose="02040503050406030204" pitchFamily="18" charset="0"/>
                        </a:rPr>
                        <m:t>=</m:t>
                      </m:r>
                    </m:oMath>
                  </m:oMathPara>
                </a14:m>
                <a:endParaRPr lang="en-GB" sz="2000" b="1" dirty="0"/>
              </a:p>
            </p:txBody>
          </p:sp>
        </mc:Choice>
        <mc:Fallback xmlns="">
          <p:sp>
            <p:nvSpPr>
              <p:cNvPr id="29" name="Textfeld 28"/>
              <p:cNvSpPr txBox="1">
                <a:spLocks noRot="1" noChangeAspect="1" noMove="1" noResize="1" noEditPoints="1" noAdjustHandles="1" noChangeArrowheads="1" noChangeShapeType="1" noTextEdit="1"/>
              </p:cNvSpPr>
              <p:nvPr/>
            </p:nvSpPr>
            <p:spPr>
              <a:xfrm>
                <a:off x="3246307" y="5965774"/>
                <a:ext cx="434734" cy="400110"/>
              </a:xfrm>
              <a:prstGeom prst="rect">
                <a:avLst/>
              </a:prstGeom>
              <a:blipFill>
                <a:blip r:embed="rId8"/>
                <a:stretch>
                  <a:fillRect/>
                </a:stretch>
              </a:blipFill>
            </p:spPr>
            <p:txBody>
              <a:bodyPr/>
              <a:lstStyle/>
              <a:p>
                <a:r>
                  <a:rPr lang="en-GB">
                    <a:noFill/>
                  </a:rPr>
                  <a:t> </a:t>
                </a:r>
              </a:p>
            </p:txBody>
          </p:sp>
        </mc:Fallback>
      </mc:AlternateContent>
      <p:sp>
        <p:nvSpPr>
          <p:cNvPr id="31" name="Gleichschenkliges Dreieck 30"/>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09991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grpId="0" nodeType="afterEffect">
                                  <p:stCondLst>
                                    <p:cond delay="0"/>
                                  </p:stCondLst>
                                  <p:childTnLst>
                                    <p:animMotion origin="layout" path="M -3.88889E-6 -2.59259E-6 L -3.88889E-6 0.14398 " pathEditMode="relative" rAng="0" ptsTypes="AA">
                                      <p:cBhvr>
                                        <p:cTn id="13" dur="2000" fill="hold"/>
                                        <p:tgtEl>
                                          <p:spTgt spid="30"/>
                                        </p:tgtEl>
                                        <p:attrNameLst>
                                          <p:attrName>ppt_x</p:attrName>
                                          <p:attrName>ppt_y</p:attrName>
                                        </p:attrNameLst>
                                      </p:cBhvr>
                                      <p:rCtr x="0" y="7199"/>
                                    </p:animMotion>
                                  </p:childTnLst>
                                </p:cTn>
                              </p:par>
                              <p:par>
                                <p:cTn id="14" presetID="42" presetClass="path" presetSubtype="0" accel="50000" decel="50000" fill="hold" grpId="0" nodeType="withEffect">
                                  <p:stCondLst>
                                    <p:cond delay="0"/>
                                  </p:stCondLst>
                                  <p:childTnLst>
                                    <p:animMotion origin="layout" path="M -4.16667E-6 2.59259E-6 L 0.00261 0.15208 " pathEditMode="relative" rAng="0" ptsTypes="AA">
                                      <p:cBhvr>
                                        <p:cTn id="15" dur="2000" fill="hold"/>
                                        <p:tgtEl>
                                          <p:spTgt spid="23"/>
                                        </p:tgtEl>
                                        <p:attrNameLst>
                                          <p:attrName>ppt_x</p:attrName>
                                          <p:attrName>ppt_y</p:attrName>
                                        </p:attrNameLst>
                                      </p:cBhvr>
                                      <p:rCtr x="122" y="7593"/>
                                    </p:animMotion>
                                  </p:childTnLst>
                                </p:cTn>
                              </p:par>
                            </p:childTnLst>
                          </p:cTn>
                        </p:par>
                        <p:par>
                          <p:cTn id="16" fill="hold">
                            <p:stCondLst>
                              <p:cond delay="2500"/>
                            </p:stCondLst>
                            <p:childTnLst>
                              <p:par>
                                <p:cTn id="17" presetID="1"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P spid="21" grpId="0" animBg="1"/>
      <p:bldP spid="18" grpId="0"/>
      <p:bldP spid="29"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bwMode="auto">
          <a:xfrm>
            <a:off x="2080464"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I1</a:t>
            </a:r>
            <a:endParaRPr lang="de-DE" dirty="0"/>
          </a:p>
        </p:txBody>
      </p:sp>
      <p:sp>
        <p:nvSpPr>
          <p:cNvPr id="7" name="Ellipse 6"/>
          <p:cNvSpPr/>
          <p:nvPr/>
        </p:nvSpPr>
        <p:spPr bwMode="auto">
          <a:xfrm>
            <a:off x="3088576"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I2</a:t>
            </a:r>
            <a:endParaRPr lang="de-DE" dirty="0"/>
          </a:p>
        </p:txBody>
      </p:sp>
      <p:sp>
        <p:nvSpPr>
          <p:cNvPr id="8" name="Ellipse 7"/>
          <p:cNvSpPr/>
          <p:nvPr/>
        </p:nvSpPr>
        <p:spPr bwMode="auto">
          <a:xfrm>
            <a:off x="2584520" y="3635732"/>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H1</a:t>
            </a:r>
            <a:endParaRPr lang="de-DE" dirty="0"/>
          </a:p>
        </p:txBody>
      </p:sp>
      <p:cxnSp>
        <p:nvCxnSpPr>
          <p:cNvPr id="9" name="Gerade Verbindung mit Pfeil 8"/>
          <p:cNvCxnSpPr>
            <a:stCxn id="6" idx="4"/>
            <a:endCxn id="8" idx="1"/>
          </p:cNvCxnSpPr>
          <p:nvPr/>
        </p:nvCxnSpPr>
        <p:spPr>
          <a:xfrm>
            <a:off x="2440504"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3199147"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2555776" y="4787860"/>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O1</a:t>
            </a:r>
            <a:endParaRPr lang="de-DE" dirty="0"/>
          </a:p>
        </p:txBody>
      </p:sp>
      <p:cxnSp>
        <p:nvCxnSpPr>
          <p:cNvPr id="12" name="Gerade Verbindung mit Pfeil 11"/>
          <p:cNvCxnSpPr>
            <a:stCxn id="8" idx="4"/>
            <a:endCxn id="11" idx="0"/>
          </p:cNvCxnSpPr>
          <p:nvPr/>
        </p:nvCxnSpPr>
        <p:spPr>
          <a:xfrm>
            <a:off x="2944560" y="4355812"/>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feld 12"/>
              <p:cNvSpPr txBox="1"/>
              <p:nvPr/>
            </p:nvSpPr>
            <p:spPr>
              <a:xfrm>
                <a:off x="2399789" y="3119539"/>
                <a:ext cx="1480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𝑤</m:t>
                          </m:r>
                        </m:e>
                        <m:sub>
                          <m:r>
                            <a:rPr lang="de-DE" b="0" i="1" dirty="0" smtClean="0">
                              <a:latin typeface="Cambria Math" panose="02040503050406030204" pitchFamily="18" charset="0"/>
                            </a:rPr>
                            <m:t>1</m:t>
                          </m:r>
                        </m:sub>
                      </m:sSub>
                      <m:r>
                        <a:rPr lang="de-DE" b="0" i="1" dirty="0" smtClean="0">
                          <a:latin typeface="Cambria Math" panose="02040503050406030204" pitchFamily="18" charset="0"/>
                        </a:rPr>
                        <m:t>           </m:t>
                      </m:r>
                      <m:sSub>
                        <m:sSubPr>
                          <m:ctrlPr>
                            <a:rPr lang="de-DE" b="0" i="1" dirty="0" smtClean="0">
                              <a:latin typeface="Cambria Math" panose="02040503050406030204" pitchFamily="18" charset="0"/>
                            </a:rPr>
                          </m:ctrlPr>
                        </m:sSubPr>
                        <m:e>
                          <m:r>
                            <a:rPr lang="de-DE" b="0" i="1" dirty="0" smtClean="0">
                              <a:latin typeface="Cambria Math" panose="02040503050406030204" pitchFamily="18" charset="0"/>
                            </a:rPr>
                            <m:t>𝑤</m:t>
                          </m:r>
                        </m:e>
                        <m:sub>
                          <m:r>
                            <a:rPr lang="de-DE" b="0" i="1" dirty="0" smtClean="0">
                              <a:latin typeface="Cambria Math" panose="02040503050406030204" pitchFamily="18" charset="0"/>
                            </a:rPr>
                            <m:t>2</m:t>
                          </m:r>
                        </m:sub>
                      </m:sSub>
                    </m:oMath>
                  </m:oMathPara>
                </a14:m>
                <a:endParaRPr lang="de-DE" dirty="0"/>
              </a:p>
            </p:txBody>
          </p:sp>
        </mc:Choice>
        <mc:Fallback xmlns="">
          <p:sp>
            <p:nvSpPr>
              <p:cNvPr id="13" name="Textfeld 12"/>
              <p:cNvSpPr txBox="1">
                <a:spLocks noRot="1" noChangeAspect="1" noMove="1" noResize="1" noEditPoints="1" noAdjustHandles="1" noChangeArrowheads="1" noChangeShapeType="1" noTextEdit="1"/>
              </p:cNvSpPr>
              <p:nvPr/>
            </p:nvSpPr>
            <p:spPr>
              <a:xfrm>
                <a:off x="2399789" y="3119539"/>
                <a:ext cx="1480875" cy="369332"/>
              </a:xfrm>
              <a:prstGeom prst="rect">
                <a:avLst/>
              </a:prstGeom>
              <a:blipFill>
                <a:blip r:embed="rId2"/>
                <a:stretch>
                  <a:fillRect b="-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feld 13"/>
              <p:cNvSpPr txBox="1"/>
              <p:nvPr/>
            </p:nvSpPr>
            <p:spPr>
              <a:xfrm>
                <a:off x="2728536" y="4346520"/>
                <a:ext cx="8640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𝑤</m:t>
                          </m:r>
                        </m:e>
                        <m:sub>
                          <m:r>
                            <a:rPr lang="de-DE" b="0" i="1" dirty="0" smtClean="0">
                              <a:latin typeface="Cambria Math" panose="02040503050406030204" pitchFamily="18" charset="0"/>
                            </a:rPr>
                            <m:t>3</m:t>
                          </m:r>
                        </m:sub>
                      </m:sSub>
                    </m:oMath>
                  </m:oMathPara>
                </a14:m>
                <a:endParaRPr lang="de-DE" dirty="0"/>
              </a:p>
            </p:txBody>
          </p:sp>
        </mc:Choice>
        <mc:Fallback xmlns="">
          <p:sp>
            <p:nvSpPr>
              <p:cNvPr id="14" name="Textfeld 13"/>
              <p:cNvSpPr txBox="1">
                <a:spLocks noRot="1" noChangeAspect="1" noMove="1" noResize="1" noEditPoints="1" noAdjustHandles="1" noChangeArrowheads="1" noChangeShapeType="1" noTextEdit="1"/>
              </p:cNvSpPr>
              <p:nvPr/>
            </p:nvSpPr>
            <p:spPr>
              <a:xfrm>
                <a:off x="2728536" y="4346520"/>
                <a:ext cx="864096" cy="369332"/>
              </a:xfrm>
              <a:prstGeom prst="rect">
                <a:avLst/>
              </a:prstGeom>
              <a:blipFill>
                <a:blip r:embed="rId3"/>
                <a:stretch>
                  <a:fillRect b="-1639"/>
                </a:stretch>
              </a:blipFill>
            </p:spPr>
            <p:txBody>
              <a:bodyPr/>
              <a:lstStyle/>
              <a:p>
                <a:r>
                  <a:rPr lang="en-GB">
                    <a:noFill/>
                  </a:rPr>
                  <a:t> </a:t>
                </a:r>
              </a:p>
            </p:txBody>
          </p:sp>
        </mc:Fallback>
      </mc:AlternateContent>
      <p:cxnSp>
        <p:nvCxnSpPr>
          <p:cNvPr id="16" name="Gerade Verbindung mit Pfeil 15"/>
          <p:cNvCxnSpPr/>
          <p:nvPr/>
        </p:nvCxnSpPr>
        <p:spPr>
          <a:xfrm>
            <a:off x="2944560" y="5550677"/>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440504"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448616"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feld 25"/>
          <p:cNvSpPr txBox="1"/>
          <p:nvPr/>
        </p:nvSpPr>
        <p:spPr>
          <a:xfrm>
            <a:off x="2114676" y="1461264"/>
            <a:ext cx="1719806" cy="446276"/>
          </a:xfrm>
          <a:prstGeom prst="rect">
            <a:avLst/>
          </a:prstGeom>
          <a:noFill/>
        </p:spPr>
        <p:txBody>
          <a:bodyPr wrap="square" rtlCol="0">
            <a:spAutoFit/>
          </a:bodyPr>
          <a:lstStyle/>
          <a:p>
            <a:r>
              <a:rPr lang="de-DE" sz="2300" dirty="0" smtClean="0"/>
              <a:t>0.38         0.93</a:t>
            </a:r>
            <a:endParaRPr lang="de-DE" sz="2300" dirty="0"/>
          </a:p>
        </p:txBody>
      </p:sp>
      <mc:AlternateContent xmlns:mc="http://schemas.openxmlformats.org/markup-compatibility/2006" xmlns:a14="http://schemas.microsoft.com/office/drawing/2010/main">
        <mc:Choice Requires="a14">
          <p:sp>
            <p:nvSpPr>
              <p:cNvPr id="27" name="Textfeld 26"/>
              <p:cNvSpPr txBox="1"/>
              <p:nvPr/>
            </p:nvSpPr>
            <p:spPr>
              <a:xfrm>
                <a:off x="2519772" y="5905965"/>
                <a:ext cx="864096"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300" b="0" i="1" dirty="0" smtClean="0">
                          <a:latin typeface="Cambria Math" panose="02040503050406030204" pitchFamily="18" charset="0"/>
                        </a:rPr>
                        <m:t>𝑦</m:t>
                      </m:r>
                    </m:oMath>
                  </m:oMathPara>
                </a14:m>
                <a:endParaRPr lang="de-DE" sz="2300" dirty="0"/>
              </a:p>
            </p:txBody>
          </p:sp>
        </mc:Choice>
        <mc:Fallback xmlns="">
          <p:sp>
            <p:nvSpPr>
              <p:cNvPr id="27" name="Textfeld 26"/>
              <p:cNvSpPr txBox="1">
                <a:spLocks noRot="1" noChangeAspect="1" noMove="1" noResize="1" noEditPoints="1" noAdjustHandles="1" noChangeArrowheads="1" noChangeShapeType="1" noTextEdit="1"/>
              </p:cNvSpPr>
              <p:nvPr/>
            </p:nvSpPr>
            <p:spPr>
              <a:xfrm>
                <a:off x="2519772" y="5905965"/>
                <a:ext cx="864096" cy="446276"/>
              </a:xfrm>
              <a:prstGeom prst="rect">
                <a:avLst/>
              </a:prstGeom>
              <a:blipFill>
                <a:blip r:embed="rId5"/>
                <a:stretch>
                  <a:fillRect b="-10959"/>
                </a:stretch>
              </a:blipFill>
            </p:spPr>
            <p:txBody>
              <a:bodyPr/>
              <a:lstStyle/>
              <a:p>
                <a:r>
                  <a:rPr lang="en-GB">
                    <a:noFill/>
                  </a:rPr>
                  <a:t> </a:t>
                </a:r>
              </a:p>
            </p:txBody>
          </p:sp>
        </mc:Fallback>
      </mc:AlternateContent>
      <p:sp>
        <p:nvSpPr>
          <p:cNvPr id="18" name="Gleichschenkliges Dreieck 17"/>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fik 16"/>
          <p:cNvPicPr>
            <a:picLocks noChangeAspect="1"/>
          </p:cNvPicPr>
          <p:nvPr/>
        </p:nvPicPr>
        <p:blipFill>
          <a:blip r:embed="rId6"/>
          <a:stretch>
            <a:fillRect/>
          </a:stretch>
        </p:blipFill>
        <p:spPr>
          <a:xfrm>
            <a:off x="6948264" y="304360"/>
            <a:ext cx="2304256" cy="2692592"/>
          </a:xfrm>
          <a:prstGeom prst="rect">
            <a:avLst/>
          </a:prstGeom>
        </p:spPr>
      </p:pic>
      <p:sp>
        <p:nvSpPr>
          <p:cNvPr id="19" name="Textfeld 18"/>
          <p:cNvSpPr txBox="1"/>
          <p:nvPr/>
        </p:nvSpPr>
        <p:spPr>
          <a:xfrm>
            <a:off x="6896755" y="2564904"/>
            <a:ext cx="721672" cy="338554"/>
          </a:xfrm>
          <a:prstGeom prst="rect">
            <a:avLst/>
          </a:prstGeom>
          <a:noFill/>
        </p:spPr>
        <p:txBody>
          <a:bodyPr wrap="none" rtlCol="0">
            <a:spAutoFit/>
          </a:bodyPr>
          <a:lstStyle/>
          <a:p>
            <a:r>
              <a:rPr lang="en-GB" sz="1600" b="1" dirty="0" err="1" smtClean="0">
                <a:latin typeface="Times New Roman" panose="02020603050405020304" pitchFamily="18" charset="0"/>
                <a:cs typeface="Times New Roman" panose="02020603050405020304" pitchFamily="18" charset="0"/>
              </a:rPr>
              <a:t>Breite</a:t>
            </a:r>
            <a:endParaRPr lang="en-GB" sz="1600" b="1" dirty="0">
              <a:latin typeface="Times New Roman" panose="02020603050405020304" pitchFamily="18" charset="0"/>
              <a:cs typeface="Times New Roman" panose="02020603050405020304" pitchFamily="18" charset="0"/>
            </a:endParaRPr>
          </a:p>
        </p:txBody>
      </p:sp>
      <p:sp>
        <p:nvSpPr>
          <p:cNvPr id="20" name="Rechteck 19"/>
          <p:cNvSpPr/>
          <p:nvPr/>
        </p:nvSpPr>
        <p:spPr>
          <a:xfrm>
            <a:off x="7627942" y="1382916"/>
            <a:ext cx="788999" cy="369332"/>
          </a:xfrm>
          <a:prstGeom prst="rect">
            <a:avLst/>
          </a:prstGeom>
        </p:spPr>
        <p:txBody>
          <a:bodyPr wrap="none">
            <a:spAutoFit/>
          </a:bodyPr>
          <a:lstStyle/>
          <a:p>
            <a:r>
              <a:rPr lang="en-GB" sz="1600" b="1" dirty="0" err="1">
                <a:latin typeface="Times New Roman" panose="02020603050405020304" pitchFamily="18" charset="0"/>
                <a:cs typeface="Times New Roman" panose="02020603050405020304" pitchFamily="18" charset="0"/>
              </a:rPr>
              <a:t>Länge</a:t>
            </a:r>
            <a:r>
              <a:rPr lang="en-GB"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31436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bgerundetes Rechteck 22"/>
          <p:cNvSpPr/>
          <p:nvPr/>
        </p:nvSpPr>
        <p:spPr bwMode="auto">
          <a:xfrm>
            <a:off x="2004968" y="1340768"/>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llipse 5"/>
          <p:cNvSpPr/>
          <p:nvPr/>
        </p:nvSpPr>
        <p:spPr bwMode="auto">
          <a:xfrm>
            <a:off x="2080464"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I1</a:t>
            </a:r>
            <a:endParaRPr lang="de-DE" dirty="0"/>
          </a:p>
        </p:txBody>
      </p:sp>
      <p:sp>
        <p:nvSpPr>
          <p:cNvPr id="7" name="Ellipse 6"/>
          <p:cNvSpPr/>
          <p:nvPr/>
        </p:nvSpPr>
        <p:spPr bwMode="auto">
          <a:xfrm>
            <a:off x="3088576"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I2</a:t>
            </a:r>
            <a:endParaRPr lang="de-DE" dirty="0"/>
          </a:p>
        </p:txBody>
      </p:sp>
      <p:sp>
        <p:nvSpPr>
          <p:cNvPr id="8" name="Ellipse 7"/>
          <p:cNvSpPr/>
          <p:nvPr/>
        </p:nvSpPr>
        <p:spPr bwMode="auto">
          <a:xfrm>
            <a:off x="2584520" y="3635732"/>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H1</a:t>
            </a:r>
            <a:endParaRPr lang="de-DE" dirty="0"/>
          </a:p>
        </p:txBody>
      </p:sp>
      <p:cxnSp>
        <p:nvCxnSpPr>
          <p:cNvPr id="9" name="Gerade Verbindung mit Pfeil 8"/>
          <p:cNvCxnSpPr>
            <a:stCxn id="6" idx="4"/>
            <a:endCxn id="8" idx="1"/>
          </p:cNvCxnSpPr>
          <p:nvPr/>
        </p:nvCxnSpPr>
        <p:spPr>
          <a:xfrm>
            <a:off x="2440504"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3199147"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2555776" y="4787860"/>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O1</a:t>
            </a:r>
            <a:endParaRPr lang="de-DE" dirty="0"/>
          </a:p>
        </p:txBody>
      </p:sp>
      <p:cxnSp>
        <p:nvCxnSpPr>
          <p:cNvPr id="12" name="Gerade Verbindung mit Pfeil 11"/>
          <p:cNvCxnSpPr>
            <a:stCxn id="8" idx="4"/>
            <a:endCxn id="11" idx="0"/>
          </p:cNvCxnSpPr>
          <p:nvPr/>
        </p:nvCxnSpPr>
        <p:spPr>
          <a:xfrm>
            <a:off x="2944560" y="4355812"/>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2519772" y="3117627"/>
            <a:ext cx="1480875" cy="369332"/>
          </a:xfrm>
          <a:prstGeom prst="rect">
            <a:avLst/>
          </a:prstGeom>
          <a:noFill/>
        </p:spPr>
        <p:txBody>
          <a:bodyPr wrap="square" rtlCol="0">
            <a:spAutoFit/>
          </a:bodyPr>
          <a:lstStyle/>
          <a:p>
            <a:r>
              <a:rPr lang="de-DE" dirty="0" smtClean="0"/>
              <a:t>3.6           -3.7</a:t>
            </a:r>
            <a:endParaRPr lang="de-DE" dirty="0"/>
          </a:p>
        </p:txBody>
      </p:sp>
      <p:sp>
        <p:nvSpPr>
          <p:cNvPr id="14" name="Textfeld 13"/>
          <p:cNvSpPr txBox="1"/>
          <p:nvPr/>
        </p:nvSpPr>
        <p:spPr>
          <a:xfrm>
            <a:off x="2728536" y="4346520"/>
            <a:ext cx="864096" cy="369332"/>
          </a:xfrm>
          <a:prstGeom prst="rect">
            <a:avLst/>
          </a:prstGeom>
          <a:noFill/>
        </p:spPr>
        <p:txBody>
          <a:bodyPr wrap="square" rtlCol="0">
            <a:spAutoFit/>
          </a:bodyPr>
          <a:lstStyle/>
          <a:p>
            <a:r>
              <a:rPr lang="de-DE" dirty="0" smtClean="0"/>
              <a:t>    3.2</a:t>
            </a:r>
            <a:endParaRPr lang="de-DE" dirty="0"/>
          </a:p>
        </p:txBody>
      </p:sp>
      <p:cxnSp>
        <p:nvCxnSpPr>
          <p:cNvPr id="16" name="Gerade Verbindung mit Pfeil 15"/>
          <p:cNvCxnSpPr/>
          <p:nvPr/>
        </p:nvCxnSpPr>
        <p:spPr>
          <a:xfrm>
            <a:off x="2944560" y="5550677"/>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440504"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448616"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feld 26"/>
              <p:cNvSpPr txBox="1"/>
              <p:nvPr/>
            </p:nvSpPr>
            <p:spPr>
              <a:xfrm>
                <a:off x="2519772" y="5905965"/>
                <a:ext cx="864096"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300" b="0" i="1" dirty="0" smtClean="0">
                          <a:solidFill>
                            <a:srgbClr val="000000"/>
                          </a:solidFill>
                          <a:latin typeface="Cambria Math" panose="02040503050406030204" pitchFamily="18" charset="0"/>
                        </a:rPr>
                        <m:t>𝑦</m:t>
                      </m:r>
                    </m:oMath>
                  </m:oMathPara>
                </a14:m>
                <a:endParaRPr lang="de-DE" sz="2300" dirty="0">
                  <a:solidFill>
                    <a:srgbClr val="000000"/>
                  </a:solidFill>
                </a:endParaRPr>
              </a:p>
            </p:txBody>
          </p:sp>
        </mc:Choice>
        <mc:Fallback xmlns="">
          <p:sp>
            <p:nvSpPr>
              <p:cNvPr id="27" name="Textfeld 26"/>
              <p:cNvSpPr txBox="1">
                <a:spLocks noRot="1" noChangeAspect="1" noMove="1" noResize="1" noEditPoints="1" noAdjustHandles="1" noChangeArrowheads="1" noChangeShapeType="1" noTextEdit="1"/>
              </p:cNvSpPr>
              <p:nvPr/>
            </p:nvSpPr>
            <p:spPr>
              <a:xfrm>
                <a:off x="2519772" y="5905965"/>
                <a:ext cx="864096" cy="446276"/>
              </a:xfrm>
              <a:prstGeom prst="rect">
                <a:avLst/>
              </a:prstGeom>
              <a:blipFill>
                <a:blip r:embed="rId5"/>
                <a:stretch>
                  <a:fillRect b="-10959"/>
                </a:stretch>
              </a:blipFill>
            </p:spPr>
            <p:txBody>
              <a:bodyPr/>
              <a:lstStyle/>
              <a:p>
                <a:r>
                  <a:rPr lang="en-GB">
                    <a:noFill/>
                  </a:rPr>
                  <a:t> </a:t>
                </a:r>
              </a:p>
            </p:txBody>
          </p:sp>
        </mc:Fallback>
      </mc:AlternateContent>
      <p:sp>
        <p:nvSpPr>
          <p:cNvPr id="31" name="Gleichschenkliges Dreieck 30"/>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feld 33"/>
          <p:cNvSpPr txBox="1"/>
          <p:nvPr/>
        </p:nvSpPr>
        <p:spPr>
          <a:xfrm>
            <a:off x="4644008" y="1535336"/>
            <a:ext cx="3076483" cy="400110"/>
          </a:xfrm>
          <a:prstGeom prst="rect">
            <a:avLst/>
          </a:prstGeom>
          <a:noFill/>
        </p:spPr>
        <p:txBody>
          <a:bodyPr wrap="none" rtlCol="0">
            <a:spAutoFit/>
          </a:bodyPr>
          <a:lstStyle/>
          <a:p>
            <a:r>
              <a:rPr lang="en-GB" sz="2000" b="1" dirty="0" smtClean="0"/>
              <a:t> </a:t>
            </a:r>
            <a:r>
              <a:rPr lang="en-GB" sz="2000" b="1" dirty="0" err="1"/>
              <a:t>Breite</a:t>
            </a:r>
            <a:r>
              <a:rPr lang="en-GB" sz="2000" b="1" dirty="0"/>
              <a:t> </a:t>
            </a:r>
            <a:r>
              <a:rPr lang="en-GB" sz="2000" b="1" dirty="0" smtClean="0"/>
              <a:t>(0.38)     </a:t>
            </a:r>
            <a:r>
              <a:rPr lang="en-GB" sz="2000" b="1" dirty="0" err="1" smtClean="0"/>
              <a:t>Länge</a:t>
            </a:r>
            <a:r>
              <a:rPr lang="en-GB" sz="2000" b="1" dirty="0" smtClean="0"/>
              <a:t> (0.93)  </a:t>
            </a:r>
            <a:endParaRPr lang="en-GB" sz="2000" b="1" dirty="0"/>
          </a:p>
        </p:txBody>
      </p:sp>
      <p:sp>
        <p:nvSpPr>
          <p:cNvPr id="20" name="Textfeld 19"/>
          <p:cNvSpPr txBox="1"/>
          <p:nvPr/>
        </p:nvSpPr>
        <p:spPr>
          <a:xfrm>
            <a:off x="2114676" y="1461264"/>
            <a:ext cx="1719806" cy="446276"/>
          </a:xfrm>
          <a:prstGeom prst="rect">
            <a:avLst/>
          </a:prstGeom>
          <a:noFill/>
        </p:spPr>
        <p:txBody>
          <a:bodyPr wrap="square" rtlCol="0">
            <a:spAutoFit/>
          </a:bodyPr>
          <a:lstStyle/>
          <a:p>
            <a:r>
              <a:rPr lang="de-DE" sz="2300" dirty="0" smtClean="0"/>
              <a:t>0.38         0.93</a:t>
            </a:r>
            <a:endParaRPr lang="de-DE" sz="2300" dirty="0"/>
          </a:p>
        </p:txBody>
      </p:sp>
    </p:spTree>
    <p:extLst>
      <p:ext uri="{BB962C8B-B14F-4D97-AF65-F5344CB8AC3E}">
        <p14:creationId xmlns:p14="http://schemas.microsoft.com/office/powerpoint/2010/main" val="1386850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bgerundetes Rechteck 21"/>
          <p:cNvSpPr/>
          <p:nvPr/>
        </p:nvSpPr>
        <p:spPr bwMode="auto">
          <a:xfrm>
            <a:off x="2004968" y="2287273"/>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Abgerundetes Rechteck 20"/>
          <p:cNvSpPr/>
          <p:nvPr/>
        </p:nvSpPr>
        <p:spPr bwMode="auto">
          <a:xfrm>
            <a:off x="2004968" y="5874549"/>
            <a:ext cx="6095424" cy="744233"/>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llipse 5"/>
          <p:cNvSpPr/>
          <p:nvPr/>
        </p:nvSpPr>
        <p:spPr bwMode="auto">
          <a:xfrm>
            <a:off x="2080464"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I1</a:t>
            </a:r>
            <a:endParaRPr lang="de-DE" dirty="0"/>
          </a:p>
        </p:txBody>
      </p:sp>
      <p:sp>
        <p:nvSpPr>
          <p:cNvPr id="7" name="Ellipse 6"/>
          <p:cNvSpPr/>
          <p:nvPr/>
        </p:nvSpPr>
        <p:spPr bwMode="auto">
          <a:xfrm>
            <a:off x="3088576"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I2</a:t>
            </a:r>
            <a:endParaRPr lang="de-DE" dirty="0"/>
          </a:p>
        </p:txBody>
      </p:sp>
      <p:sp>
        <p:nvSpPr>
          <p:cNvPr id="8" name="Ellipse 7"/>
          <p:cNvSpPr/>
          <p:nvPr/>
        </p:nvSpPr>
        <p:spPr bwMode="auto">
          <a:xfrm>
            <a:off x="2584520" y="3635732"/>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H1</a:t>
            </a:r>
            <a:endParaRPr lang="de-DE" dirty="0"/>
          </a:p>
        </p:txBody>
      </p:sp>
      <p:cxnSp>
        <p:nvCxnSpPr>
          <p:cNvPr id="9" name="Gerade Verbindung mit Pfeil 8"/>
          <p:cNvCxnSpPr>
            <a:stCxn id="6" idx="4"/>
            <a:endCxn id="8" idx="1"/>
          </p:cNvCxnSpPr>
          <p:nvPr/>
        </p:nvCxnSpPr>
        <p:spPr>
          <a:xfrm>
            <a:off x="2440504"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3199147"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2555776" y="4787860"/>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O1</a:t>
            </a:r>
            <a:endParaRPr lang="de-DE" dirty="0"/>
          </a:p>
        </p:txBody>
      </p:sp>
      <p:cxnSp>
        <p:nvCxnSpPr>
          <p:cNvPr id="12" name="Gerade Verbindung mit Pfeil 11"/>
          <p:cNvCxnSpPr>
            <a:stCxn id="8" idx="4"/>
            <a:endCxn id="11" idx="0"/>
          </p:cNvCxnSpPr>
          <p:nvPr/>
        </p:nvCxnSpPr>
        <p:spPr>
          <a:xfrm>
            <a:off x="2944560" y="4355812"/>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a:off x="2944560" y="5550677"/>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440504"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448616"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feld 26"/>
              <p:cNvSpPr txBox="1"/>
              <p:nvPr/>
            </p:nvSpPr>
            <p:spPr>
              <a:xfrm>
                <a:off x="2519772" y="5905965"/>
                <a:ext cx="864096"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300" b="0" i="1" dirty="0" smtClean="0">
                          <a:solidFill>
                            <a:srgbClr val="FF0000"/>
                          </a:solidFill>
                          <a:latin typeface="Cambria Math" panose="02040503050406030204" pitchFamily="18" charset="0"/>
                        </a:rPr>
                        <m:t>𝑦</m:t>
                      </m:r>
                    </m:oMath>
                  </m:oMathPara>
                </a14:m>
                <a:endParaRPr lang="de-DE" sz="2300" dirty="0">
                  <a:solidFill>
                    <a:srgbClr val="FF0000"/>
                  </a:solidFill>
                </a:endParaRPr>
              </a:p>
            </p:txBody>
          </p:sp>
        </mc:Choice>
        <mc:Fallback xmlns="">
          <p:sp>
            <p:nvSpPr>
              <p:cNvPr id="27" name="Textfeld 26"/>
              <p:cNvSpPr txBox="1">
                <a:spLocks noRot="1" noChangeAspect="1" noMove="1" noResize="1" noEditPoints="1" noAdjustHandles="1" noChangeArrowheads="1" noChangeShapeType="1" noTextEdit="1"/>
              </p:cNvSpPr>
              <p:nvPr/>
            </p:nvSpPr>
            <p:spPr>
              <a:xfrm>
                <a:off x="2519772" y="5905965"/>
                <a:ext cx="864096" cy="446276"/>
              </a:xfrm>
              <a:prstGeom prst="rect">
                <a:avLst/>
              </a:prstGeom>
              <a:blipFill>
                <a:blip r:embed="rId5"/>
                <a:stretch>
                  <a:fillRect b="-109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feld 17"/>
              <p:cNvSpPr txBox="1"/>
              <p:nvPr/>
            </p:nvSpPr>
            <p:spPr>
              <a:xfrm>
                <a:off x="5743476" y="5944437"/>
                <a:ext cx="1202573" cy="400110"/>
              </a:xfrm>
              <a:prstGeom prst="rect">
                <a:avLst/>
              </a:prstGeom>
              <a:noFill/>
            </p:spPr>
            <p:txBody>
              <a:bodyPr wrap="none" rtlCol="0">
                <a:spAutoFit/>
              </a:bodyPr>
              <a:lstStyle/>
              <a:p>
                <a:r>
                  <a:rPr lang="en-GB" sz="2000" b="1" dirty="0" smtClean="0"/>
                  <a:t>Insekt </a:t>
                </a:r>
                <a:r>
                  <a:rPr lang="en-GB" sz="2000" b="1" dirty="0"/>
                  <a:t>(</a:t>
                </a:r>
                <a14:m>
                  <m:oMath xmlns:m="http://schemas.openxmlformats.org/officeDocument/2006/math">
                    <m:r>
                      <a:rPr lang="de-DE" sz="2000" b="1" i="1" dirty="0" smtClean="0">
                        <a:solidFill>
                          <a:srgbClr val="000000"/>
                        </a:solidFill>
                        <a:latin typeface="Cambria Math" panose="02040503050406030204" pitchFamily="18" charset="0"/>
                      </a:rPr>
                      <m:t>𝒚</m:t>
                    </m:r>
                  </m:oMath>
                </a14:m>
                <a:r>
                  <a:rPr lang="en-GB" sz="2000" b="1" dirty="0"/>
                  <a:t>) </a:t>
                </a:r>
              </a:p>
            </p:txBody>
          </p:sp>
        </mc:Choice>
        <mc:Fallback xmlns="">
          <p:sp>
            <p:nvSpPr>
              <p:cNvPr id="18" name="Textfeld 17"/>
              <p:cNvSpPr txBox="1">
                <a:spLocks noRot="1" noChangeAspect="1" noMove="1" noResize="1" noEditPoints="1" noAdjustHandles="1" noChangeArrowheads="1" noChangeShapeType="1" noTextEdit="1"/>
              </p:cNvSpPr>
              <p:nvPr/>
            </p:nvSpPr>
            <p:spPr>
              <a:xfrm>
                <a:off x="5743476" y="5944437"/>
                <a:ext cx="1202573" cy="400110"/>
              </a:xfrm>
              <a:prstGeom prst="rect">
                <a:avLst/>
              </a:prstGeom>
              <a:blipFill>
                <a:blip r:embed="rId6"/>
                <a:stretch>
                  <a:fillRect l="-5076" t="-7576" r="-4569" b="-25758"/>
                </a:stretch>
              </a:blipFill>
            </p:spPr>
            <p:txBody>
              <a:bodyPr/>
              <a:lstStyle/>
              <a:p>
                <a:r>
                  <a:rPr lang="en-GB">
                    <a:noFill/>
                  </a:rPr>
                  <a:t> </a:t>
                </a:r>
              </a:p>
            </p:txBody>
          </p:sp>
        </mc:Fallback>
      </mc:AlternateContent>
      <p:sp>
        <p:nvSpPr>
          <p:cNvPr id="23" name="Gleichschenkliges Dreieck 22"/>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feld 29"/>
          <p:cNvSpPr txBox="1"/>
          <p:nvPr/>
        </p:nvSpPr>
        <p:spPr>
          <a:xfrm>
            <a:off x="2519772" y="3117627"/>
            <a:ext cx="1480875" cy="369332"/>
          </a:xfrm>
          <a:prstGeom prst="rect">
            <a:avLst/>
          </a:prstGeom>
          <a:noFill/>
        </p:spPr>
        <p:txBody>
          <a:bodyPr wrap="square" rtlCol="0">
            <a:spAutoFit/>
          </a:bodyPr>
          <a:lstStyle/>
          <a:p>
            <a:r>
              <a:rPr lang="de-DE" dirty="0" smtClean="0"/>
              <a:t>3.6           -3.7</a:t>
            </a:r>
            <a:endParaRPr lang="de-DE" dirty="0"/>
          </a:p>
        </p:txBody>
      </p:sp>
      <p:sp>
        <p:nvSpPr>
          <p:cNvPr id="31" name="Textfeld 30"/>
          <p:cNvSpPr txBox="1"/>
          <p:nvPr/>
        </p:nvSpPr>
        <p:spPr>
          <a:xfrm>
            <a:off x="2728536" y="4346520"/>
            <a:ext cx="864096" cy="369332"/>
          </a:xfrm>
          <a:prstGeom prst="rect">
            <a:avLst/>
          </a:prstGeom>
          <a:noFill/>
        </p:spPr>
        <p:txBody>
          <a:bodyPr wrap="square" rtlCol="0">
            <a:spAutoFit/>
          </a:bodyPr>
          <a:lstStyle/>
          <a:p>
            <a:r>
              <a:rPr lang="de-DE" dirty="0" smtClean="0"/>
              <a:t>    3.2</a:t>
            </a:r>
            <a:endParaRPr lang="de-DE" dirty="0"/>
          </a:p>
        </p:txBody>
      </p:sp>
      <p:sp>
        <p:nvSpPr>
          <p:cNvPr id="33" name="Textfeld 32"/>
          <p:cNvSpPr txBox="1"/>
          <p:nvPr/>
        </p:nvSpPr>
        <p:spPr>
          <a:xfrm>
            <a:off x="2114676" y="1461264"/>
            <a:ext cx="1719806" cy="446276"/>
          </a:xfrm>
          <a:prstGeom prst="rect">
            <a:avLst/>
          </a:prstGeom>
          <a:noFill/>
        </p:spPr>
        <p:txBody>
          <a:bodyPr wrap="square" rtlCol="0">
            <a:spAutoFit/>
          </a:bodyPr>
          <a:lstStyle/>
          <a:p>
            <a:r>
              <a:rPr lang="de-DE" sz="2300" dirty="0" smtClean="0"/>
              <a:t>0.38         0.93</a:t>
            </a:r>
            <a:endParaRPr lang="de-DE" sz="2300" dirty="0"/>
          </a:p>
        </p:txBody>
      </p:sp>
      <mc:AlternateContent xmlns:mc="http://schemas.openxmlformats.org/markup-compatibility/2006" xmlns:a14="http://schemas.microsoft.com/office/drawing/2010/main">
        <mc:Choice Requires="a14">
          <p:sp>
            <p:nvSpPr>
              <p:cNvPr id="26" name="Textfeld 25"/>
              <p:cNvSpPr txBox="1"/>
              <p:nvPr/>
            </p:nvSpPr>
            <p:spPr>
              <a:xfrm>
                <a:off x="5025833" y="2450690"/>
                <a:ext cx="2314031" cy="400110"/>
              </a:xfrm>
              <a:prstGeom prst="rect">
                <a:avLst/>
              </a:prstGeom>
              <a:noFill/>
            </p:spPr>
            <p:txBody>
              <a:bodyPr wrap="none" rtlCol="0">
                <a:spAutoFit/>
              </a:bodyPr>
              <a:lstStyle/>
              <a:p>
                <a14:m>
                  <m:oMath xmlns:m="http://schemas.openxmlformats.org/officeDocument/2006/math">
                    <m:r>
                      <a:rPr lang="de-DE" sz="2000" b="1" i="0" smtClean="0">
                        <a:latin typeface="Cambria Math" panose="02040503050406030204" pitchFamily="18" charset="0"/>
                      </a:rPr>
                      <m:t>𝟎</m:t>
                    </m:r>
                    <m:r>
                      <a:rPr lang="de-DE" sz="2000" b="1" i="0" smtClean="0">
                        <a:latin typeface="Cambria Math" panose="02040503050406030204" pitchFamily="18" charset="0"/>
                      </a:rPr>
                      <m:t>.</m:t>
                    </m:r>
                    <m:r>
                      <a:rPr lang="de-DE" sz="2000" b="1" i="0" smtClean="0">
                        <a:latin typeface="Cambria Math" panose="02040503050406030204" pitchFamily="18" charset="0"/>
                      </a:rPr>
                      <m:t>𝟑𝟖</m:t>
                    </m:r>
                    <m:r>
                      <a:rPr lang="de-DE" sz="2000" b="1" i="0" smtClean="0">
                        <a:latin typeface="Cambria Math" panose="02040503050406030204" pitchFamily="18" charset="0"/>
                      </a:rPr>
                      <m:t>               </m:t>
                    </m:r>
                    <m:r>
                      <a:rPr lang="de-DE" sz="2000" b="1" i="0" smtClean="0">
                        <a:latin typeface="Cambria Math" panose="02040503050406030204" pitchFamily="18" charset="0"/>
                      </a:rPr>
                      <m:t>𝟎</m:t>
                    </m:r>
                    <m:r>
                      <a:rPr lang="de-DE" sz="2000" b="1" i="0" smtClean="0">
                        <a:latin typeface="Cambria Math" panose="02040503050406030204" pitchFamily="18" charset="0"/>
                      </a:rPr>
                      <m:t>.</m:t>
                    </m:r>
                    <m:r>
                      <a:rPr lang="de-DE" sz="2000" b="1" i="0" smtClean="0">
                        <a:latin typeface="Cambria Math" panose="02040503050406030204" pitchFamily="18" charset="0"/>
                      </a:rPr>
                      <m:t>𝟗𝟑</m:t>
                    </m:r>
                  </m:oMath>
                </a14:m>
                <a:r>
                  <a:rPr lang="en-GB" sz="2000" b="1" dirty="0"/>
                  <a:t>   </a:t>
                </a:r>
              </a:p>
            </p:txBody>
          </p:sp>
        </mc:Choice>
        <mc:Fallback xmlns="">
          <p:sp>
            <p:nvSpPr>
              <p:cNvPr id="26" name="Textfeld 25"/>
              <p:cNvSpPr txBox="1">
                <a:spLocks noRot="1" noChangeAspect="1" noMove="1" noResize="1" noEditPoints="1" noAdjustHandles="1" noChangeArrowheads="1" noChangeShapeType="1" noTextEdit="1"/>
              </p:cNvSpPr>
              <p:nvPr/>
            </p:nvSpPr>
            <p:spPr>
              <a:xfrm>
                <a:off x="5025833" y="2450690"/>
                <a:ext cx="2314031" cy="400110"/>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566000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bgerundetes Rechteck 22"/>
          <p:cNvSpPr/>
          <p:nvPr/>
        </p:nvSpPr>
        <p:spPr bwMode="auto">
          <a:xfrm>
            <a:off x="2004968" y="2919660"/>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Textfeld 29"/>
              <p:cNvSpPr txBox="1"/>
              <p:nvPr/>
            </p:nvSpPr>
            <p:spPr>
              <a:xfrm>
                <a:off x="4499992" y="3076236"/>
                <a:ext cx="3653693" cy="400110"/>
              </a:xfrm>
              <a:prstGeom prst="rect">
                <a:avLst/>
              </a:prstGeom>
              <a:noFill/>
            </p:spPr>
            <p:txBody>
              <a:bodyPr wrap="none" rtlCol="0">
                <a:spAutoFit/>
              </a:bodyPr>
              <a:lstStyle/>
              <a:p>
                <a14:m>
                  <m:oMath xmlns:m="http://schemas.openxmlformats.org/officeDocument/2006/math">
                    <m:r>
                      <a:rPr lang="de-DE" sz="2000" b="1" i="0" smtClean="0">
                        <a:latin typeface="Cambria Math" panose="02040503050406030204" pitchFamily="18" charset="0"/>
                      </a:rPr>
                      <m:t>𝟑</m:t>
                    </m:r>
                    <m:r>
                      <a:rPr lang="de-DE" sz="2000" b="1" i="0" smtClean="0">
                        <a:latin typeface="Cambria Math" panose="02040503050406030204" pitchFamily="18" charset="0"/>
                      </a:rPr>
                      <m:t>.</m:t>
                    </m:r>
                    <m:r>
                      <a:rPr lang="de-DE" sz="2000" b="1" i="0" smtClean="0">
                        <a:latin typeface="Cambria Math" panose="02040503050406030204" pitchFamily="18" charset="0"/>
                      </a:rPr>
                      <m:t>𝟔</m:t>
                    </m:r>
                    <m:r>
                      <a:rPr lang="de-DE" sz="2000" b="1">
                        <a:latin typeface="Cambria Math" panose="02040503050406030204" pitchFamily="18" charset="0"/>
                      </a:rPr>
                      <m:t>⋅</m:t>
                    </m:r>
                    <m:r>
                      <a:rPr lang="de-DE" sz="2000" b="1" i="0" smtClean="0">
                        <a:latin typeface="Cambria Math" panose="02040503050406030204" pitchFamily="18" charset="0"/>
                      </a:rPr>
                      <m:t>𝟎</m:t>
                    </m:r>
                    <m:r>
                      <a:rPr lang="de-DE" sz="2000" b="1" i="0" smtClean="0">
                        <a:latin typeface="Cambria Math" panose="02040503050406030204" pitchFamily="18" charset="0"/>
                      </a:rPr>
                      <m:t>.</m:t>
                    </m:r>
                    <m:r>
                      <a:rPr lang="de-DE" sz="2000" b="1" i="0" smtClean="0">
                        <a:latin typeface="Cambria Math" panose="02040503050406030204" pitchFamily="18" charset="0"/>
                      </a:rPr>
                      <m:t>𝟑𝟖</m:t>
                    </m:r>
                    <m:r>
                      <a:rPr lang="de-DE" sz="2000" b="1" i="0" smtClean="0">
                        <a:latin typeface="Cambria Math" panose="02040503050406030204" pitchFamily="18" charset="0"/>
                      </a:rPr>
                      <m:t>  +   (−</m:t>
                    </m:r>
                    <m:r>
                      <a:rPr lang="de-DE" sz="2000" b="1" i="0" smtClean="0">
                        <a:latin typeface="Cambria Math" panose="02040503050406030204" pitchFamily="18" charset="0"/>
                      </a:rPr>
                      <m:t>𝟑</m:t>
                    </m:r>
                    <m:r>
                      <a:rPr lang="de-DE" sz="2000" b="1" i="0" smtClean="0">
                        <a:latin typeface="Cambria Math" panose="02040503050406030204" pitchFamily="18" charset="0"/>
                      </a:rPr>
                      <m:t>.</m:t>
                    </m:r>
                    <m:r>
                      <a:rPr lang="de-DE" sz="2000" b="1" i="0" smtClean="0">
                        <a:latin typeface="Cambria Math" panose="02040503050406030204" pitchFamily="18" charset="0"/>
                      </a:rPr>
                      <m:t>𝟕</m:t>
                    </m:r>
                    <m:r>
                      <a:rPr lang="de-DE" sz="2000" b="1" i="0" smtClean="0">
                        <a:latin typeface="Cambria Math" panose="02040503050406030204" pitchFamily="18" charset="0"/>
                      </a:rPr>
                      <m:t>)⋅</m:t>
                    </m:r>
                    <m:r>
                      <a:rPr lang="de-DE" sz="2000" b="1" i="0" smtClean="0">
                        <a:latin typeface="Cambria Math" panose="02040503050406030204" pitchFamily="18" charset="0"/>
                      </a:rPr>
                      <m:t>𝟎</m:t>
                    </m:r>
                    <m:r>
                      <a:rPr lang="de-DE" sz="2000" b="1" i="0" smtClean="0">
                        <a:latin typeface="Cambria Math" panose="02040503050406030204" pitchFamily="18" charset="0"/>
                      </a:rPr>
                      <m:t>.</m:t>
                    </m:r>
                    <m:r>
                      <a:rPr lang="de-DE" sz="2000" b="1" i="0" smtClean="0">
                        <a:latin typeface="Cambria Math" panose="02040503050406030204" pitchFamily="18" charset="0"/>
                      </a:rPr>
                      <m:t>𝟗𝟑</m:t>
                    </m:r>
                  </m:oMath>
                </a14:m>
                <a:r>
                  <a:rPr lang="en-GB" sz="2000" b="1" dirty="0"/>
                  <a:t>   </a:t>
                </a:r>
              </a:p>
            </p:txBody>
          </p:sp>
        </mc:Choice>
        <mc:Fallback xmlns="">
          <p:sp>
            <p:nvSpPr>
              <p:cNvPr id="30" name="Textfeld 29"/>
              <p:cNvSpPr txBox="1">
                <a:spLocks noRot="1" noChangeAspect="1" noMove="1" noResize="1" noEditPoints="1" noAdjustHandles="1" noChangeArrowheads="1" noChangeShapeType="1" noTextEdit="1"/>
              </p:cNvSpPr>
              <p:nvPr/>
            </p:nvSpPr>
            <p:spPr>
              <a:xfrm>
                <a:off x="4499992" y="3076236"/>
                <a:ext cx="3653693" cy="400110"/>
              </a:xfrm>
              <a:prstGeom prst="rect">
                <a:avLst/>
              </a:prstGeom>
              <a:blipFill>
                <a:blip r:embed="rId2"/>
                <a:stretch>
                  <a:fillRect b="-18462"/>
                </a:stretch>
              </a:blipFill>
            </p:spPr>
            <p:txBody>
              <a:bodyPr/>
              <a:lstStyle/>
              <a:p>
                <a:r>
                  <a:rPr lang="en-GB">
                    <a:noFill/>
                  </a:rPr>
                  <a:t> </a:t>
                </a:r>
              </a:p>
            </p:txBody>
          </p:sp>
        </mc:Fallback>
      </mc:AlternateContent>
      <p:sp>
        <p:nvSpPr>
          <p:cNvPr id="21" name="Abgerundetes Rechteck 20"/>
          <p:cNvSpPr/>
          <p:nvPr/>
        </p:nvSpPr>
        <p:spPr bwMode="auto">
          <a:xfrm>
            <a:off x="2004968" y="5874549"/>
            <a:ext cx="6095424" cy="744233"/>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llipse 5"/>
          <p:cNvSpPr/>
          <p:nvPr/>
        </p:nvSpPr>
        <p:spPr bwMode="auto">
          <a:xfrm>
            <a:off x="2080464"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I1</a:t>
            </a:r>
            <a:endParaRPr lang="de-DE" dirty="0"/>
          </a:p>
        </p:txBody>
      </p:sp>
      <p:sp>
        <p:nvSpPr>
          <p:cNvPr id="7" name="Ellipse 6"/>
          <p:cNvSpPr/>
          <p:nvPr/>
        </p:nvSpPr>
        <p:spPr bwMode="auto">
          <a:xfrm>
            <a:off x="3088576"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I2</a:t>
            </a:r>
            <a:endParaRPr lang="de-DE" dirty="0"/>
          </a:p>
        </p:txBody>
      </p:sp>
      <p:sp>
        <p:nvSpPr>
          <p:cNvPr id="8" name="Ellipse 7"/>
          <p:cNvSpPr/>
          <p:nvPr/>
        </p:nvSpPr>
        <p:spPr bwMode="auto">
          <a:xfrm>
            <a:off x="2584520" y="3635732"/>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H1</a:t>
            </a:r>
            <a:endParaRPr lang="de-DE" dirty="0"/>
          </a:p>
        </p:txBody>
      </p:sp>
      <p:cxnSp>
        <p:nvCxnSpPr>
          <p:cNvPr id="9" name="Gerade Verbindung mit Pfeil 8"/>
          <p:cNvCxnSpPr>
            <a:stCxn id="6" idx="4"/>
            <a:endCxn id="8" idx="1"/>
          </p:cNvCxnSpPr>
          <p:nvPr/>
        </p:nvCxnSpPr>
        <p:spPr>
          <a:xfrm>
            <a:off x="2440504"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3199147"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2555776" y="4787860"/>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O1</a:t>
            </a:r>
            <a:endParaRPr lang="de-DE" dirty="0"/>
          </a:p>
        </p:txBody>
      </p:sp>
      <p:cxnSp>
        <p:nvCxnSpPr>
          <p:cNvPr id="12" name="Gerade Verbindung mit Pfeil 11"/>
          <p:cNvCxnSpPr>
            <a:stCxn id="8" idx="4"/>
            <a:endCxn id="11" idx="0"/>
          </p:cNvCxnSpPr>
          <p:nvPr/>
        </p:nvCxnSpPr>
        <p:spPr>
          <a:xfrm>
            <a:off x="2944560" y="4355812"/>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a:off x="2944560" y="5550677"/>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440504"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448616"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feld 26"/>
              <p:cNvSpPr txBox="1"/>
              <p:nvPr/>
            </p:nvSpPr>
            <p:spPr>
              <a:xfrm>
                <a:off x="2519772" y="5905965"/>
                <a:ext cx="864096"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300" b="0" i="1" dirty="0" smtClean="0">
                          <a:solidFill>
                            <a:srgbClr val="FF0000"/>
                          </a:solidFill>
                          <a:latin typeface="Cambria Math" panose="02040503050406030204" pitchFamily="18" charset="0"/>
                        </a:rPr>
                        <m:t>𝑦</m:t>
                      </m:r>
                    </m:oMath>
                  </m:oMathPara>
                </a14:m>
                <a:endParaRPr lang="de-DE" sz="2300" dirty="0">
                  <a:solidFill>
                    <a:srgbClr val="FF0000"/>
                  </a:solidFill>
                </a:endParaRPr>
              </a:p>
            </p:txBody>
          </p:sp>
        </mc:Choice>
        <mc:Fallback xmlns="">
          <p:sp>
            <p:nvSpPr>
              <p:cNvPr id="27" name="Textfeld 26"/>
              <p:cNvSpPr txBox="1">
                <a:spLocks noRot="1" noChangeAspect="1" noMove="1" noResize="1" noEditPoints="1" noAdjustHandles="1" noChangeArrowheads="1" noChangeShapeType="1" noTextEdit="1"/>
              </p:cNvSpPr>
              <p:nvPr/>
            </p:nvSpPr>
            <p:spPr>
              <a:xfrm>
                <a:off x="2519772" y="5905965"/>
                <a:ext cx="864096" cy="446276"/>
              </a:xfrm>
              <a:prstGeom prst="rect">
                <a:avLst/>
              </a:prstGeom>
              <a:blipFill>
                <a:blip r:embed="rId6"/>
                <a:stretch>
                  <a:fillRect b="-109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feld 17"/>
              <p:cNvSpPr txBox="1"/>
              <p:nvPr/>
            </p:nvSpPr>
            <p:spPr>
              <a:xfrm>
                <a:off x="5743476" y="5944437"/>
                <a:ext cx="1202573" cy="400110"/>
              </a:xfrm>
              <a:prstGeom prst="rect">
                <a:avLst/>
              </a:prstGeom>
              <a:noFill/>
            </p:spPr>
            <p:txBody>
              <a:bodyPr wrap="none" rtlCol="0">
                <a:spAutoFit/>
              </a:bodyPr>
              <a:lstStyle/>
              <a:p>
                <a:r>
                  <a:rPr lang="en-GB" sz="2000" b="1" dirty="0" smtClean="0"/>
                  <a:t>Insekt </a:t>
                </a:r>
                <a:r>
                  <a:rPr lang="en-GB" sz="2000" b="1" dirty="0"/>
                  <a:t>(</a:t>
                </a:r>
                <a14:m>
                  <m:oMath xmlns:m="http://schemas.openxmlformats.org/officeDocument/2006/math">
                    <m:r>
                      <a:rPr lang="de-DE" sz="2000" b="1" i="1" dirty="0" smtClean="0">
                        <a:solidFill>
                          <a:srgbClr val="000000"/>
                        </a:solidFill>
                        <a:latin typeface="Cambria Math" panose="02040503050406030204" pitchFamily="18" charset="0"/>
                      </a:rPr>
                      <m:t>𝒚</m:t>
                    </m:r>
                  </m:oMath>
                </a14:m>
                <a:r>
                  <a:rPr lang="en-GB" sz="2000" b="1" dirty="0"/>
                  <a:t>) </a:t>
                </a:r>
              </a:p>
            </p:txBody>
          </p:sp>
        </mc:Choice>
        <mc:Fallback xmlns="">
          <p:sp>
            <p:nvSpPr>
              <p:cNvPr id="18" name="Textfeld 17"/>
              <p:cNvSpPr txBox="1">
                <a:spLocks noRot="1" noChangeAspect="1" noMove="1" noResize="1" noEditPoints="1" noAdjustHandles="1" noChangeArrowheads="1" noChangeShapeType="1" noTextEdit="1"/>
              </p:cNvSpPr>
              <p:nvPr/>
            </p:nvSpPr>
            <p:spPr>
              <a:xfrm>
                <a:off x="5743476" y="5944437"/>
                <a:ext cx="1202573" cy="400110"/>
              </a:xfrm>
              <a:prstGeom prst="rect">
                <a:avLst/>
              </a:prstGeom>
              <a:blipFill>
                <a:blip r:embed="rId7"/>
                <a:stretch>
                  <a:fillRect l="-5076" t="-7576" r="-4569" b="-25758"/>
                </a:stretch>
              </a:blipFill>
            </p:spPr>
            <p:txBody>
              <a:bodyPr/>
              <a:lstStyle/>
              <a:p>
                <a:r>
                  <a:rPr lang="en-GB">
                    <a:noFill/>
                  </a:rPr>
                  <a:t> </a:t>
                </a:r>
              </a:p>
            </p:txBody>
          </p:sp>
        </mc:Fallback>
      </mc:AlternateContent>
      <p:sp>
        <p:nvSpPr>
          <p:cNvPr id="31" name="Gleichschenkliges Dreieck 30"/>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feld 27"/>
          <p:cNvSpPr txBox="1"/>
          <p:nvPr/>
        </p:nvSpPr>
        <p:spPr>
          <a:xfrm>
            <a:off x="2519772" y="3117627"/>
            <a:ext cx="1480875" cy="369332"/>
          </a:xfrm>
          <a:prstGeom prst="rect">
            <a:avLst/>
          </a:prstGeom>
          <a:noFill/>
        </p:spPr>
        <p:txBody>
          <a:bodyPr wrap="square" rtlCol="0">
            <a:spAutoFit/>
          </a:bodyPr>
          <a:lstStyle/>
          <a:p>
            <a:r>
              <a:rPr lang="de-DE" dirty="0" smtClean="0"/>
              <a:t>3.6           -3.7</a:t>
            </a:r>
            <a:endParaRPr lang="de-DE" dirty="0"/>
          </a:p>
        </p:txBody>
      </p:sp>
      <p:sp>
        <p:nvSpPr>
          <p:cNvPr id="29" name="Textfeld 28"/>
          <p:cNvSpPr txBox="1"/>
          <p:nvPr/>
        </p:nvSpPr>
        <p:spPr>
          <a:xfrm>
            <a:off x="2728536" y="4346520"/>
            <a:ext cx="864096" cy="369332"/>
          </a:xfrm>
          <a:prstGeom prst="rect">
            <a:avLst/>
          </a:prstGeom>
          <a:noFill/>
        </p:spPr>
        <p:txBody>
          <a:bodyPr wrap="square" rtlCol="0">
            <a:spAutoFit/>
          </a:bodyPr>
          <a:lstStyle/>
          <a:p>
            <a:r>
              <a:rPr lang="de-DE" dirty="0" smtClean="0"/>
              <a:t>    3.2</a:t>
            </a:r>
            <a:endParaRPr lang="de-DE" dirty="0"/>
          </a:p>
        </p:txBody>
      </p:sp>
      <p:sp>
        <p:nvSpPr>
          <p:cNvPr id="32" name="Textfeld 31"/>
          <p:cNvSpPr txBox="1"/>
          <p:nvPr/>
        </p:nvSpPr>
        <p:spPr>
          <a:xfrm>
            <a:off x="2114676" y="1461264"/>
            <a:ext cx="1719806" cy="446276"/>
          </a:xfrm>
          <a:prstGeom prst="rect">
            <a:avLst/>
          </a:prstGeom>
          <a:noFill/>
        </p:spPr>
        <p:txBody>
          <a:bodyPr wrap="square" rtlCol="0">
            <a:spAutoFit/>
          </a:bodyPr>
          <a:lstStyle/>
          <a:p>
            <a:r>
              <a:rPr lang="de-DE" sz="2300" dirty="0" smtClean="0"/>
              <a:t>0.38         0.93</a:t>
            </a:r>
            <a:endParaRPr lang="de-DE" sz="2300" dirty="0"/>
          </a:p>
        </p:txBody>
      </p:sp>
    </p:spTree>
    <p:extLst>
      <p:ext uri="{BB962C8B-B14F-4D97-AF65-F5344CB8AC3E}">
        <p14:creationId xmlns:p14="http://schemas.microsoft.com/office/powerpoint/2010/main" val="299092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bgerundetes Rechteck 22"/>
          <p:cNvSpPr/>
          <p:nvPr/>
        </p:nvSpPr>
        <p:spPr bwMode="auto">
          <a:xfrm>
            <a:off x="2004968" y="2934010"/>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Abgerundetes Rechteck 20"/>
          <p:cNvSpPr/>
          <p:nvPr/>
        </p:nvSpPr>
        <p:spPr bwMode="auto">
          <a:xfrm>
            <a:off x="2004969" y="5874549"/>
            <a:ext cx="6095424" cy="744233"/>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llipse 5"/>
          <p:cNvSpPr/>
          <p:nvPr/>
        </p:nvSpPr>
        <p:spPr bwMode="auto">
          <a:xfrm>
            <a:off x="2080464"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I1</a:t>
            </a:r>
            <a:endParaRPr lang="de-DE" dirty="0"/>
          </a:p>
        </p:txBody>
      </p:sp>
      <p:sp>
        <p:nvSpPr>
          <p:cNvPr id="7" name="Ellipse 6"/>
          <p:cNvSpPr/>
          <p:nvPr/>
        </p:nvSpPr>
        <p:spPr bwMode="auto">
          <a:xfrm>
            <a:off x="3088576"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I2</a:t>
            </a:r>
            <a:endParaRPr lang="de-DE" dirty="0"/>
          </a:p>
        </p:txBody>
      </p:sp>
      <p:sp>
        <p:nvSpPr>
          <p:cNvPr id="8" name="Ellipse 7"/>
          <p:cNvSpPr/>
          <p:nvPr/>
        </p:nvSpPr>
        <p:spPr bwMode="auto">
          <a:xfrm>
            <a:off x="2584520" y="3635732"/>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H1</a:t>
            </a:r>
            <a:endParaRPr lang="de-DE" dirty="0"/>
          </a:p>
        </p:txBody>
      </p:sp>
      <p:cxnSp>
        <p:nvCxnSpPr>
          <p:cNvPr id="9" name="Gerade Verbindung mit Pfeil 8"/>
          <p:cNvCxnSpPr>
            <a:stCxn id="6" idx="4"/>
            <a:endCxn id="8" idx="1"/>
          </p:cNvCxnSpPr>
          <p:nvPr/>
        </p:nvCxnSpPr>
        <p:spPr>
          <a:xfrm>
            <a:off x="2440504"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3199147"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2555776" y="4787860"/>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O1</a:t>
            </a:r>
            <a:endParaRPr lang="de-DE" dirty="0"/>
          </a:p>
        </p:txBody>
      </p:sp>
      <p:cxnSp>
        <p:nvCxnSpPr>
          <p:cNvPr id="12" name="Gerade Verbindung mit Pfeil 11"/>
          <p:cNvCxnSpPr>
            <a:stCxn id="8" idx="4"/>
            <a:endCxn id="11" idx="0"/>
          </p:cNvCxnSpPr>
          <p:nvPr/>
        </p:nvCxnSpPr>
        <p:spPr>
          <a:xfrm>
            <a:off x="2944560" y="4355812"/>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a:off x="2944560" y="5550677"/>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440504"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448616"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feld 26"/>
              <p:cNvSpPr txBox="1"/>
              <p:nvPr/>
            </p:nvSpPr>
            <p:spPr>
              <a:xfrm>
                <a:off x="2519772" y="5905965"/>
                <a:ext cx="864096"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300" b="0" i="1" dirty="0" smtClean="0">
                          <a:solidFill>
                            <a:srgbClr val="FF0000"/>
                          </a:solidFill>
                          <a:latin typeface="Cambria Math" panose="02040503050406030204" pitchFamily="18" charset="0"/>
                        </a:rPr>
                        <m:t>𝑦</m:t>
                      </m:r>
                    </m:oMath>
                  </m:oMathPara>
                </a14:m>
                <a:endParaRPr lang="de-DE" sz="2300" dirty="0">
                  <a:solidFill>
                    <a:srgbClr val="FF0000"/>
                  </a:solidFill>
                </a:endParaRPr>
              </a:p>
            </p:txBody>
          </p:sp>
        </mc:Choice>
        <mc:Fallback xmlns="">
          <p:sp>
            <p:nvSpPr>
              <p:cNvPr id="27" name="Textfeld 26"/>
              <p:cNvSpPr txBox="1">
                <a:spLocks noRot="1" noChangeAspect="1" noMove="1" noResize="1" noEditPoints="1" noAdjustHandles="1" noChangeArrowheads="1" noChangeShapeType="1" noTextEdit="1"/>
              </p:cNvSpPr>
              <p:nvPr/>
            </p:nvSpPr>
            <p:spPr>
              <a:xfrm>
                <a:off x="2519772" y="5905965"/>
                <a:ext cx="864096" cy="446276"/>
              </a:xfrm>
              <a:prstGeom prst="rect">
                <a:avLst/>
              </a:prstGeom>
              <a:blipFill>
                <a:blip r:embed="rId7"/>
                <a:stretch>
                  <a:fillRect b="-109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feld 17"/>
              <p:cNvSpPr txBox="1"/>
              <p:nvPr/>
            </p:nvSpPr>
            <p:spPr>
              <a:xfrm>
                <a:off x="5743476" y="5944437"/>
                <a:ext cx="1202573" cy="400110"/>
              </a:xfrm>
              <a:prstGeom prst="rect">
                <a:avLst/>
              </a:prstGeom>
              <a:noFill/>
            </p:spPr>
            <p:txBody>
              <a:bodyPr wrap="none" rtlCol="0">
                <a:spAutoFit/>
              </a:bodyPr>
              <a:lstStyle/>
              <a:p>
                <a:r>
                  <a:rPr lang="en-GB" sz="2000" b="1" dirty="0" smtClean="0"/>
                  <a:t>Insekt </a:t>
                </a:r>
                <a:r>
                  <a:rPr lang="en-GB" sz="2000" b="1" dirty="0"/>
                  <a:t>(</a:t>
                </a:r>
                <a14:m>
                  <m:oMath xmlns:m="http://schemas.openxmlformats.org/officeDocument/2006/math">
                    <m:r>
                      <a:rPr lang="de-DE" sz="2000" b="1" i="1" dirty="0" smtClean="0">
                        <a:solidFill>
                          <a:srgbClr val="000000"/>
                        </a:solidFill>
                        <a:latin typeface="Cambria Math" panose="02040503050406030204" pitchFamily="18" charset="0"/>
                      </a:rPr>
                      <m:t>𝒚</m:t>
                    </m:r>
                  </m:oMath>
                </a14:m>
                <a:r>
                  <a:rPr lang="en-GB" sz="2000" b="1" dirty="0"/>
                  <a:t>) </a:t>
                </a:r>
              </a:p>
            </p:txBody>
          </p:sp>
        </mc:Choice>
        <mc:Fallback xmlns="">
          <p:sp>
            <p:nvSpPr>
              <p:cNvPr id="18" name="Textfeld 17"/>
              <p:cNvSpPr txBox="1">
                <a:spLocks noRot="1" noChangeAspect="1" noMove="1" noResize="1" noEditPoints="1" noAdjustHandles="1" noChangeArrowheads="1" noChangeShapeType="1" noTextEdit="1"/>
              </p:cNvSpPr>
              <p:nvPr/>
            </p:nvSpPr>
            <p:spPr>
              <a:xfrm>
                <a:off x="5743476" y="5944437"/>
                <a:ext cx="1202573" cy="400110"/>
              </a:xfrm>
              <a:prstGeom prst="rect">
                <a:avLst/>
              </a:prstGeom>
              <a:blipFill>
                <a:blip r:embed="rId8"/>
                <a:stretch>
                  <a:fillRect l="-5076" t="-7576" r="-4569" b="-25758"/>
                </a:stretch>
              </a:blipFill>
            </p:spPr>
            <p:txBody>
              <a:bodyPr/>
              <a:lstStyle/>
              <a:p>
                <a:r>
                  <a:rPr lang="en-GB">
                    <a:noFill/>
                  </a:rPr>
                  <a:t> </a:t>
                </a:r>
              </a:p>
            </p:txBody>
          </p:sp>
        </mc:Fallback>
      </mc:AlternateContent>
      <p:sp>
        <p:nvSpPr>
          <p:cNvPr id="34" name="Gleichschenkliges Dreieck 33"/>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feld 27"/>
          <p:cNvSpPr txBox="1"/>
          <p:nvPr/>
        </p:nvSpPr>
        <p:spPr>
          <a:xfrm>
            <a:off x="2519772" y="3117627"/>
            <a:ext cx="1480875" cy="369332"/>
          </a:xfrm>
          <a:prstGeom prst="rect">
            <a:avLst/>
          </a:prstGeom>
          <a:noFill/>
        </p:spPr>
        <p:txBody>
          <a:bodyPr wrap="square" rtlCol="0">
            <a:spAutoFit/>
          </a:bodyPr>
          <a:lstStyle/>
          <a:p>
            <a:r>
              <a:rPr lang="de-DE" dirty="0" smtClean="0"/>
              <a:t>3.6           -3.7</a:t>
            </a:r>
            <a:endParaRPr lang="de-DE" dirty="0"/>
          </a:p>
        </p:txBody>
      </p:sp>
      <p:sp>
        <p:nvSpPr>
          <p:cNvPr id="32" name="Textfeld 31"/>
          <p:cNvSpPr txBox="1"/>
          <p:nvPr/>
        </p:nvSpPr>
        <p:spPr>
          <a:xfrm>
            <a:off x="2728536" y="4346520"/>
            <a:ext cx="864096" cy="369332"/>
          </a:xfrm>
          <a:prstGeom prst="rect">
            <a:avLst/>
          </a:prstGeom>
          <a:noFill/>
        </p:spPr>
        <p:txBody>
          <a:bodyPr wrap="square" rtlCol="0">
            <a:spAutoFit/>
          </a:bodyPr>
          <a:lstStyle/>
          <a:p>
            <a:r>
              <a:rPr lang="de-DE" dirty="0" smtClean="0"/>
              <a:t>    3.2</a:t>
            </a:r>
            <a:endParaRPr lang="de-DE" dirty="0"/>
          </a:p>
        </p:txBody>
      </p:sp>
      <p:sp>
        <p:nvSpPr>
          <p:cNvPr id="33" name="Textfeld 32"/>
          <p:cNvSpPr txBox="1"/>
          <p:nvPr/>
        </p:nvSpPr>
        <p:spPr>
          <a:xfrm>
            <a:off x="2114676" y="1461264"/>
            <a:ext cx="1719806" cy="446276"/>
          </a:xfrm>
          <a:prstGeom prst="rect">
            <a:avLst/>
          </a:prstGeom>
          <a:noFill/>
        </p:spPr>
        <p:txBody>
          <a:bodyPr wrap="square" rtlCol="0">
            <a:spAutoFit/>
          </a:bodyPr>
          <a:lstStyle/>
          <a:p>
            <a:r>
              <a:rPr lang="de-DE" sz="2300" dirty="0" smtClean="0"/>
              <a:t>0.38         0.93</a:t>
            </a:r>
            <a:endParaRPr lang="de-DE" sz="2300" dirty="0"/>
          </a:p>
        </p:txBody>
      </p:sp>
      <mc:AlternateContent xmlns:mc="http://schemas.openxmlformats.org/markup-compatibility/2006" xmlns:a14="http://schemas.microsoft.com/office/drawing/2010/main">
        <mc:Choice Requires="a14">
          <p:sp>
            <p:nvSpPr>
              <p:cNvPr id="26" name="Textfeld 25"/>
              <p:cNvSpPr txBox="1"/>
              <p:nvPr/>
            </p:nvSpPr>
            <p:spPr>
              <a:xfrm>
                <a:off x="5247443" y="3076174"/>
                <a:ext cx="99206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000" b="1" i="0" smtClean="0">
                          <a:latin typeface="Cambria Math" panose="02040503050406030204" pitchFamily="18" charset="0"/>
                        </a:rPr>
                        <m:t>−</m:t>
                      </m:r>
                      <m:r>
                        <a:rPr lang="de-DE" sz="2000" b="1" i="0" smtClean="0">
                          <a:latin typeface="Cambria Math" panose="02040503050406030204" pitchFamily="18" charset="0"/>
                        </a:rPr>
                        <m:t>𝟐</m:t>
                      </m:r>
                      <m:r>
                        <a:rPr lang="de-DE" sz="2000" b="1" i="0" smtClean="0">
                          <a:latin typeface="Cambria Math" panose="02040503050406030204" pitchFamily="18" charset="0"/>
                        </a:rPr>
                        <m:t>.</m:t>
                      </m:r>
                      <m:r>
                        <a:rPr lang="de-DE" sz="2000" b="1" i="0" smtClean="0">
                          <a:latin typeface="Cambria Math" panose="02040503050406030204" pitchFamily="18" charset="0"/>
                        </a:rPr>
                        <m:t>𝟎𝟕</m:t>
                      </m:r>
                    </m:oMath>
                  </m:oMathPara>
                </a14:m>
                <a:endParaRPr lang="en-GB" sz="2000" b="1" dirty="0"/>
              </a:p>
            </p:txBody>
          </p:sp>
        </mc:Choice>
        <mc:Fallback xmlns="">
          <p:sp>
            <p:nvSpPr>
              <p:cNvPr id="26" name="Textfeld 25"/>
              <p:cNvSpPr txBox="1">
                <a:spLocks noRot="1" noChangeAspect="1" noMove="1" noResize="1" noEditPoints="1" noAdjustHandles="1" noChangeArrowheads="1" noChangeShapeType="1" noTextEdit="1"/>
              </p:cNvSpPr>
              <p:nvPr/>
            </p:nvSpPr>
            <p:spPr>
              <a:xfrm>
                <a:off x="5247443" y="3076174"/>
                <a:ext cx="992066" cy="400110"/>
              </a:xfrm>
              <a:prstGeom prst="rect">
                <a:avLst/>
              </a:prstGeom>
              <a:blipFill>
                <a:blip r:embed="rId9"/>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565690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bgerundetes Rechteck 28"/>
          <p:cNvSpPr/>
          <p:nvPr/>
        </p:nvSpPr>
        <p:spPr bwMode="auto">
          <a:xfrm>
            <a:off x="2004968" y="3607814"/>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Abgerundetes Rechteck 20"/>
          <p:cNvSpPr/>
          <p:nvPr/>
        </p:nvSpPr>
        <p:spPr bwMode="auto">
          <a:xfrm>
            <a:off x="2004968" y="5874549"/>
            <a:ext cx="6095424" cy="744233"/>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llipse 5"/>
          <p:cNvSpPr/>
          <p:nvPr/>
        </p:nvSpPr>
        <p:spPr bwMode="auto">
          <a:xfrm>
            <a:off x="2080464"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I1</a:t>
            </a:r>
            <a:endParaRPr lang="de-DE" dirty="0"/>
          </a:p>
        </p:txBody>
      </p:sp>
      <p:sp>
        <p:nvSpPr>
          <p:cNvPr id="7" name="Ellipse 6"/>
          <p:cNvSpPr/>
          <p:nvPr/>
        </p:nvSpPr>
        <p:spPr bwMode="auto">
          <a:xfrm>
            <a:off x="3088576"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I2</a:t>
            </a:r>
            <a:endParaRPr lang="de-DE" dirty="0"/>
          </a:p>
        </p:txBody>
      </p:sp>
      <p:sp>
        <p:nvSpPr>
          <p:cNvPr id="8" name="Ellipse 7"/>
          <p:cNvSpPr/>
          <p:nvPr/>
        </p:nvSpPr>
        <p:spPr bwMode="auto">
          <a:xfrm>
            <a:off x="2584520" y="3635732"/>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H1</a:t>
            </a:r>
            <a:endParaRPr lang="de-DE" dirty="0"/>
          </a:p>
        </p:txBody>
      </p:sp>
      <p:cxnSp>
        <p:nvCxnSpPr>
          <p:cNvPr id="9" name="Gerade Verbindung mit Pfeil 8"/>
          <p:cNvCxnSpPr>
            <a:stCxn id="6" idx="4"/>
            <a:endCxn id="8" idx="1"/>
          </p:cNvCxnSpPr>
          <p:nvPr/>
        </p:nvCxnSpPr>
        <p:spPr>
          <a:xfrm>
            <a:off x="2440504"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3199147"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2555776" y="4787860"/>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O1</a:t>
            </a:r>
            <a:endParaRPr lang="de-DE" dirty="0"/>
          </a:p>
        </p:txBody>
      </p:sp>
      <p:cxnSp>
        <p:nvCxnSpPr>
          <p:cNvPr id="12" name="Gerade Verbindung mit Pfeil 11"/>
          <p:cNvCxnSpPr>
            <a:stCxn id="8" idx="4"/>
            <a:endCxn id="11" idx="0"/>
          </p:cNvCxnSpPr>
          <p:nvPr/>
        </p:nvCxnSpPr>
        <p:spPr>
          <a:xfrm>
            <a:off x="2944560" y="4355812"/>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a:off x="2944560" y="5550677"/>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440504"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448616"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feld 26"/>
              <p:cNvSpPr txBox="1"/>
              <p:nvPr/>
            </p:nvSpPr>
            <p:spPr>
              <a:xfrm>
                <a:off x="2519772" y="5905965"/>
                <a:ext cx="864096"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300" b="0" i="1" dirty="0" smtClean="0">
                          <a:solidFill>
                            <a:srgbClr val="FF0000"/>
                          </a:solidFill>
                          <a:latin typeface="Cambria Math" panose="02040503050406030204" pitchFamily="18" charset="0"/>
                        </a:rPr>
                        <m:t>𝑦</m:t>
                      </m:r>
                    </m:oMath>
                  </m:oMathPara>
                </a14:m>
                <a:endParaRPr lang="de-DE" sz="2300" dirty="0">
                  <a:solidFill>
                    <a:srgbClr val="FF0000"/>
                  </a:solidFill>
                </a:endParaRPr>
              </a:p>
            </p:txBody>
          </p:sp>
        </mc:Choice>
        <mc:Fallback xmlns="">
          <p:sp>
            <p:nvSpPr>
              <p:cNvPr id="27" name="Textfeld 26"/>
              <p:cNvSpPr txBox="1">
                <a:spLocks noRot="1" noChangeAspect="1" noMove="1" noResize="1" noEditPoints="1" noAdjustHandles="1" noChangeArrowheads="1" noChangeShapeType="1" noTextEdit="1"/>
              </p:cNvSpPr>
              <p:nvPr/>
            </p:nvSpPr>
            <p:spPr>
              <a:xfrm>
                <a:off x="2519772" y="5905965"/>
                <a:ext cx="864096" cy="446276"/>
              </a:xfrm>
              <a:prstGeom prst="rect">
                <a:avLst/>
              </a:prstGeom>
              <a:blipFill>
                <a:blip r:embed="rId7"/>
                <a:stretch>
                  <a:fillRect b="-109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feld 17"/>
              <p:cNvSpPr txBox="1"/>
              <p:nvPr/>
            </p:nvSpPr>
            <p:spPr>
              <a:xfrm>
                <a:off x="5743476" y="5944437"/>
                <a:ext cx="1202573" cy="400110"/>
              </a:xfrm>
              <a:prstGeom prst="rect">
                <a:avLst/>
              </a:prstGeom>
              <a:noFill/>
            </p:spPr>
            <p:txBody>
              <a:bodyPr wrap="none" rtlCol="0">
                <a:spAutoFit/>
              </a:bodyPr>
              <a:lstStyle/>
              <a:p>
                <a:r>
                  <a:rPr lang="en-GB" sz="2000" b="1" dirty="0" smtClean="0"/>
                  <a:t>Insekt </a:t>
                </a:r>
                <a:r>
                  <a:rPr lang="en-GB" sz="2000" b="1" dirty="0"/>
                  <a:t>(</a:t>
                </a:r>
                <a14:m>
                  <m:oMath xmlns:m="http://schemas.openxmlformats.org/officeDocument/2006/math">
                    <m:r>
                      <a:rPr lang="de-DE" sz="2000" b="1" i="1" dirty="0" smtClean="0">
                        <a:solidFill>
                          <a:srgbClr val="000000"/>
                        </a:solidFill>
                        <a:latin typeface="Cambria Math" panose="02040503050406030204" pitchFamily="18" charset="0"/>
                      </a:rPr>
                      <m:t>𝒚</m:t>
                    </m:r>
                  </m:oMath>
                </a14:m>
                <a:r>
                  <a:rPr lang="en-GB" sz="2000" b="1" dirty="0"/>
                  <a:t>) </a:t>
                </a:r>
              </a:p>
            </p:txBody>
          </p:sp>
        </mc:Choice>
        <mc:Fallback xmlns="">
          <p:sp>
            <p:nvSpPr>
              <p:cNvPr id="18" name="Textfeld 17"/>
              <p:cNvSpPr txBox="1">
                <a:spLocks noRot="1" noChangeAspect="1" noMove="1" noResize="1" noEditPoints="1" noAdjustHandles="1" noChangeArrowheads="1" noChangeShapeType="1" noTextEdit="1"/>
              </p:cNvSpPr>
              <p:nvPr/>
            </p:nvSpPr>
            <p:spPr>
              <a:xfrm>
                <a:off x="5743476" y="5944437"/>
                <a:ext cx="1202573" cy="400110"/>
              </a:xfrm>
              <a:prstGeom prst="rect">
                <a:avLst/>
              </a:prstGeom>
              <a:blipFill>
                <a:blip r:embed="rId8"/>
                <a:stretch>
                  <a:fillRect l="-5076" t="-7576" r="-4569" b="-25758"/>
                </a:stretch>
              </a:blipFill>
            </p:spPr>
            <p:txBody>
              <a:bodyPr/>
              <a:lstStyle/>
              <a:p>
                <a:r>
                  <a:rPr lang="en-GB">
                    <a:noFill/>
                  </a:rPr>
                  <a:t> </a:t>
                </a:r>
              </a:p>
            </p:txBody>
          </p:sp>
        </mc:Fallback>
      </mc:AlternateContent>
      <p:sp>
        <p:nvSpPr>
          <p:cNvPr id="33" name="Gleichschenkliges Dreieck 32"/>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feld 22"/>
          <p:cNvSpPr txBox="1"/>
          <p:nvPr/>
        </p:nvSpPr>
        <p:spPr>
          <a:xfrm>
            <a:off x="2519772" y="3117627"/>
            <a:ext cx="1480875" cy="369332"/>
          </a:xfrm>
          <a:prstGeom prst="rect">
            <a:avLst/>
          </a:prstGeom>
          <a:noFill/>
        </p:spPr>
        <p:txBody>
          <a:bodyPr wrap="square" rtlCol="0">
            <a:spAutoFit/>
          </a:bodyPr>
          <a:lstStyle/>
          <a:p>
            <a:r>
              <a:rPr lang="de-DE" dirty="0" smtClean="0"/>
              <a:t>3.6           -3.7</a:t>
            </a:r>
            <a:endParaRPr lang="de-DE" dirty="0"/>
          </a:p>
        </p:txBody>
      </p:sp>
      <p:sp>
        <p:nvSpPr>
          <p:cNvPr id="30" name="Textfeld 29"/>
          <p:cNvSpPr txBox="1"/>
          <p:nvPr/>
        </p:nvSpPr>
        <p:spPr>
          <a:xfrm>
            <a:off x="2728536" y="4346520"/>
            <a:ext cx="864096" cy="369332"/>
          </a:xfrm>
          <a:prstGeom prst="rect">
            <a:avLst/>
          </a:prstGeom>
          <a:noFill/>
        </p:spPr>
        <p:txBody>
          <a:bodyPr wrap="square" rtlCol="0">
            <a:spAutoFit/>
          </a:bodyPr>
          <a:lstStyle/>
          <a:p>
            <a:r>
              <a:rPr lang="de-DE" dirty="0" smtClean="0"/>
              <a:t>    3.2</a:t>
            </a:r>
            <a:endParaRPr lang="de-DE" dirty="0"/>
          </a:p>
        </p:txBody>
      </p:sp>
      <p:sp>
        <p:nvSpPr>
          <p:cNvPr id="34" name="Textfeld 33"/>
          <p:cNvSpPr txBox="1"/>
          <p:nvPr/>
        </p:nvSpPr>
        <p:spPr>
          <a:xfrm>
            <a:off x="2114676" y="1461264"/>
            <a:ext cx="1719806" cy="446276"/>
          </a:xfrm>
          <a:prstGeom prst="rect">
            <a:avLst/>
          </a:prstGeom>
          <a:noFill/>
        </p:spPr>
        <p:txBody>
          <a:bodyPr wrap="square" rtlCol="0">
            <a:spAutoFit/>
          </a:bodyPr>
          <a:lstStyle/>
          <a:p>
            <a:r>
              <a:rPr lang="de-DE" sz="2300" dirty="0" smtClean="0"/>
              <a:t>0.38         0.93</a:t>
            </a:r>
            <a:endParaRPr lang="de-DE" sz="2300" dirty="0"/>
          </a:p>
        </p:txBody>
      </p:sp>
      <mc:AlternateContent xmlns:mc="http://schemas.openxmlformats.org/markup-compatibility/2006" xmlns:a14="http://schemas.microsoft.com/office/drawing/2010/main">
        <mc:Choice Requires="a14">
          <p:sp>
            <p:nvSpPr>
              <p:cNvPr id="26" name="Textfeld 25"/>
              <p:cNvSpPr txBox="1"/>
              <p:nvPr/>
            </p:nvSpPr>
            <p:spPr>
              <a:xfrm>
                <a:off x="5287988" y="3748970"/>
                <a:ext cx="1870512" cy="400110"/>
              </a:xfrm>
              <a:prstGeom prst="rect">
                <a:avLst/>
              </a:prstGeom>
              <a:noFill/>
            </p:spPr>
            <p:txBody>
              <a:bodyPr wrap="none" rtlCol="0">
                <a:spAutoFit/>
              </a:bodyPr>
              <a:lstStyle/>
              <a:p>
                <a14:m>
                  <m:oMath xmlns:m="http://schemas.openxmlformats.org/officeDocument/2006/math">
                    <m:r>
                      <m:rPr>
                        <m:sty m:val="p"/>
                      </m:rPr>
                      <a:rPr lang="de-DE" sz="2000" b="1" dirty="0" smtClean="0">
                        <a:latin typeface="Cambria Math" panose="02040503050406030204" pitchFamily="18" charset="0"/>
                      </a:rPr>
                      <m:t>tanh</m:t>
                    </m:r>
                    <m:r>
                      <a:rPr lang="de-DE" sz="2000" b="1" dirty="0" smtClean="0">
                        <a:latin typeface="Cambria Math" panose="02040503050406030204" pitchFamily="18" charset="0"/>
                      </a:rPr>
                      <m:t>( −</m:t>
                    </m:r>
                    <m:r>
                      <a:rPr lang="de-DE" sz="2000" b="1" i="0" dirty="0" smtClean="0">
                        <a:latin typeface="Cambria Math" panose="02040503050406030204" pitchFamily="18" charset="0"/>
                      </a:rPr>
                      <m:t>𝟐</m:t>
                    </m:r>
                    <m:r>
                      <a:rPr lang="de-DE" sz="2000" b="1" i="0" dirty="0" smtClean="0">
                        <a:latin typeface="Cambria Math" panose="02040503050406030204" pitchFamily="18" charset="0"/>
                      </a:rPr>
                      <m:t>.</m:t>
                    </m:r>
                    <m:r>
                      <a:rPr lang="de-DE" sz="2000" b="1" i="0" dirty="0" smtClean="0">
                        <a:latin typeface="Cambria Math" panose="02040503050406030204" pitchFamily="18" charset="0"/>
                      </a:rPr>
                      <m:t>𝟎𝟕</m:t>
                    </m:r>
                  </m:oMath>
                </a14:m>
                <a:r>
                  <a:rPr lang="en-GB" sz="2000" b="1" dirty="0" smtClean="0"/>
                  <a:t> </a:t>
                </a:r>
                <a14:m>
                  <m:oMath xmlns:m="http://schemas.openxmlformats.org/officeDocument/2006/math">
                    <m:r>
                      <a:rPr lang="de-DE" sz="2000" b="1" i="0" dirty="0" smtClean="0">
                        <a:latin typeface="Cambria Math" panose="02040503050406030204" pitchFamily="18" charset="0"/>
                      </a:rPr>
                      <m:t>)</m:t>
                    </m:r>
                  </m:oMath>
                </a14:m>
                <a:r>
                  <a:rPr lang="en-GB" sz="2000" b="1" dirty="0" smtClean="0"/>
                  <a:t>  </a:t>
                </a:r>
                <a:endParaRPr lang="en-GB" sz="2000" b="1" dirty="0"/>
              </a:p>
            </p:txBody>
          </p:sp>
        </mc:Choice>
        <mc:Fallback xmlns="">
          <p:sp>
            <p:nvSpPr>
              <p:cNvPr id="26" name="Textfeld 25"/>
              <p:cNvSpPr txBox="1">
                <a:spLocks noRot="1" noChangeAspect="1" noMove="1" noResize="1" noEditPoints="1" noAdjustHandles="1" noChangeArrowheads="1" noChangeShapeType="1" noTextEdit="1"/>
              </p:cNvSpPr>
              <p:nvPr/>
            </p:nvSpPr>
            <p:spPr>
              <a:xfrm>
                <a:off x="5287988" y="3748970"/>
                <a:ext cx="1870512" cy="400110"/>
              </a:xfrm>
              <a:prstGeom prst="rect">
                <a:avLst/>
              </a:prstGeom>
              <a:blipFill>
                <a:blip r:embed="rId9"/>
                <a:stretch>
                  <a:fillRect b="-16667"/>
                </a:stretch>
              </a:blipFill>
            </p:spPr>
            <p:txBody>
              <a:bodyPr/>
              <a:lstStyle/>
              <a:p>
                <a:r>
                  <a:rPr lang="en-GB">
                    <a:noFill/>
                  </a:rPr>
                  <a:t> </a:t>
                </a:r>
              </a:p>
            </p:txBody>
          </p:sp>
        </mc:Fallback>
      </mc:AlternateContent>
      <p:pic>
        <p:nvPicPr>
          <p:cNvPr id="2" name="Grafik 1"/>
          <p:cNvPicPr>
            <a:picLocks noChangeAspect="1"/>
          </p:cNvPicPr>
          <p:nvPr/>
        </p:nvPicPr>
        <p:blipFill>
          <a:blip r:embed="rId10"/>
          <a:stretch>
            <a:fillRect/>
          </a:stretch>
        </p:blipFill>
        <p:spPr>
          <a:xfrm>
            <a:off x="4219866" y="622580"/>
            <a:ext cx="4812565" cy="2156817"/>
          </a:xfrm>
          <a:prstGeom prst="rect">
            <a:avLst/>
          </a:prstGeom>
          <a:ln>
            <a:solidFill>
              <a:srgbClr val="000000"/>
            </a:solidFill>
          </a:ln>
        </p:spPr>
      </p:pic>
    </p:spTree>
    <p:extLst>
      <p:ext uri="{BB962C8B-B14F-4D97-AF65-F5344CB8AC3E}">
        <p14:creationId xmlns:p14="http://schemas.microsoft.com/office/powerpoint/2010/main" val="2768758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bgerundetes Rechteck 28"/>
          <p:cNvSpPr/>
          <p:nvPr/>
        </p:nvSpPr>
        <p:spPr bwMode="auto">
          <a:xfrm>
            <a:off x="2004968" y="3607814"/>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Abgerundetes Rechteck 20"/>
          <p:cNvSpPr/>
          <p:nvPr/>
        </p:nvSpPr>
        <p:spPr bwMode="auto">
          <a:xfrm>
            <a:off x="2004968" y="5874549"/>
            <a:ext cx="6095424" cy="744233"/>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llipse 5"/>
          <p:cNvSpPr/>
          <p:nvPr/>
        </p:nvSpPr>
        <p:spPr bwMode="auto">
          <a:xfrm>
            <a:off x="2080464"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I1</a:t>
            </a:r>
            <a:endParaRPr lang="de-DE" dirty="0"/>
          </a:p>
        </p:txBody>
      </p:sp>
      <p:sp>
        <p:nvSpPr>
          <p:cNvPr id="7" name="Ellipse 6"/>
          <p:cNvSpPr/>
          <p:nvPr/>
        </p:nvSpPr>
        <p:spPr bwMode="auto">
          <a:xfrm>
            <a:off x="3088576"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I2</a:t>
            </a:r>
            <a:endParaRPr lang="de-DE" dirty="0"/>
          </a:p>
        </p:txBody>
      </p:sp>
      <p:sp>
        <p:nvSpPr>
          <p:cNvPr id="8" name="Ellipse 7"/>
          <p:cNvSpPr/>
          <p:nvPr/>
        </p:nvSpPr>
        <p:spPr bwMode="auto">
          <a:xfrm>
            <a:off x="2584520" y="3635732"/>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H1</a:t>
            </a:r>
            <a:endParaRPr lang="de-DE" dirty="0"/>
          </a:p>
        </p:txBody>
      </p:sp>
      <p:cxnSp>
        <p:nvCxnSpPr>
          <p:cNvPr id="9" name="Gerade Verbindung mit Pfeil 8"/>
          <p:cNvCxnSpPr>
            <a:stCxn id="6" idx="4"/>
            <a:endCxn id="8" idx="1"/>
          </p:cNvCxnSpPr>
          <p:nvPr/>
        </p:nvCxnSpPr>
        <p:spPr>
          <a:xfrm>
            <a:off x="2440504"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3199147"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2555776" y="4787860"/>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O1</a:t>
            </a:r>
            <a:endParaRPr lang="de-DE" dirty="0"/>
          </a:p>
        </p:txBody>
      </p:sp>
      <p:cxnSp>
        <p:nvCxnSpPr>
          <p:cNvPr id="12" name="Gerade Verbindung mit Pfeil 11"/>
          <p:cNvCxnSpPr>
            <a:stCxn id="8" idx="4"/>
            <a:endCxn id="11" idx="0"/>
          </p:cNvCxnSpPr>
          <p:nvPr/>
        </p:nvCxnSpPr>
        <p:spPr>
          <a:xfrm>
            <a:off x="2944560" y="4355812"/>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a:off x="2944560" y="5550677"/>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440504"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448616"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feld 26"/>
              <p:cNvSpPr txBox="1"/>
              <p:nvPr/>
            </p:nvSpPr>
            <p:spPr>
              <a:xfrm>
                <a:off x="2519772" y="5905965"/>
                <a:ext cx="864096"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300" b="0" i="1" dirty="0" smtClean="0">
                          <a:solidFill>
                            <a:srgbClr val="FF0000"/>
                          </a:solidFill>
                          <a:latin typeface="Cambria Math" panose="02040503050406030204" pitchFamily="18" charset="0"/>
                        </a:rPr>
                        <m:t>𝑦</m:t>
                      </m:r>
                    </m:oMath>
                  </m:oMathPara>
                </a14:m>
                <a:endParaRPr lang="de-DE" sz="2300" dirty="0">
                  <a:solidFill>
                    <a:srgbClr val="FF0000"/>
                  </a:solidFill>
                </a:endParaRPr>
              </a:p>
            </p:txBody>
          </p:sp>
        </mc:Choice>
        <mc:Fallback xmlns="">
          <p:sp>
            <p:nvSpPr>
              <p:cNvPr id="27" name="Textfeld 26"/>
              <p:cNvSpPr txBox="1">
                <a:spLocks noRot="1" noChangeAspect="1" noMove="1" noResize="1" noEditPoints="1" noAdjustHandles="1" noChangeArrowheads="1" noChangeShapeType="1" noTextEdit="1"/>
              </p:cNvSpPr>
              <p:nvPr/>
            </p:nvSpPr>
            <p:spPr>
              <a:xfrm>
                <a:off x="2519772" y="5905965"/>
                <a:ext cx="864096" cy="446276"/>
              </a:xfrm>
              <a:prstGeom prst="rect">
                <a:avLst/>
              </a:prstGeom>
              <a:blipFill>
                <a:blip r:embed="rId7"/>
                <a:stretch>
                  <a:fillRect b="-109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feld 17"/>
              <p:cNvSpPr txBox="1"/>
              <p:nvPr/>
            </p:nvSpPr>
            <p:spPr>
              <a:xfrm>
                <a:off x="5743476" y="5944437"/>
                <a:ext cx="1202573" cy="400110"/>
              </a:xfrm>
              <a:prstGeom prst="rect">
                <a:avLst/>
              </a:prstGeom>
              <a:noFill/>
            </p:spPr>
            <p:txBody>
              <a:bodyPr wrap="none" rtlCol="0">
                <a:spAutoFit/>
              </a:bodyPr>
              <a:lstStyle/>
              <a:p>
                <a:r>
                  <a:rPr lang="en-GB" sz="2000" b="1" dirty="0" smtClean="0"/>
                  <a:t>Insekt </a:t>
                </a:r>
                <a:r>
                  <a:rPr lang="en-GB" sz="2000" b="1" dirty="0"/>
                  <a:t>(</a:t>
                </a:r>
                <a14:m>
                  <m:oMath xmlns:m="http://schemas.openxmlformats.org/officeDocument/2006/math">
                    <m:r>
                      <a:rPr lang="de-DE" sz="2000" b="1" i="1" dirty="0" smtClean="0">
                        <a:solidFill>
                          <a:srgbClr val="000000"/>
                        </a:solidFill>
                        <a:latin typeface="Cambria Math" panose="02040503050406030204" pitchFamily="18" charset="0"/>
                      </a:rPr>
                      <m:t>𝒚</m:t>
                    </m:r>
                  </m:oMath>
                </a14:m>
                <a:r>
                  <a:rPr lang="en-GB" sz="2000" b="1" dirty="0"/>
                  <a:t>) </a:t>
                </a:r>
              </a:p>
            </p:txBody>
          </p:sp>
        </mc:Choice>
        <mc:Fallback xmlns="">
          <p:sp>
            <p:nvSpPr>
              <p:cNvPr id="18" name="Textfeld 17"/>
              <p:cNvSpPr txBox="1">
                <a:spLocks noRot="1" noChangeAspect="1" noMove="1" noResize="1" noEditPoints="1" noAdjustHandles="1" noChangeArrowheads="1" noChangeShapeType="1" noTextEdit="1"/>
              </p:cNvSpPr>
              <p:nvPr/>
            </p:nvSpPr>
            <p:spPr>
              <a:xfrm>
                <a:off x="5743476" y="5944437"/>
                <a:ext cx="1202573" cy="400110"/>
              </a:xfrm>
              <a:prstGeom prst="rect">
                <a:avLst/>
              </a:prstGeom>
              <a:blipFill>
                <a:blip r:embed="rId8"/>
                <a:stretch>
                  <a:fillRect l="-5076" t="-7576" r="-4569" b="-25758"/>
                </a:stretch>
              </a:blipFill>
            </p:spPr>
            <p:txBody>
              <a:bodyPr/>
              <a:lstStyle/>
              <a:p>
                <a:r>
                  <a:rPr lang="en-GB">
                    <a:noFill/>
                  </a:rPr>
                  <a:t> </a:t>
                </a:r>
              </a:p>
            </p:txBody>
          </p:sp>
        </mc:Fallback>
      </mc:AlternateContent>
      <p:sp>
        <p:nvSpPr>
          <p:cNvPr id="33" name="Gleichschenkliges Dreieck 32"/>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feld 22"/>
          <p:cNvSpPr txBox="1"/>
          <p:nvPr/>
        </p:nvSpPr>
        <p:spPr>
          <a:xfrm>
            <a:off x="2519772" y="3117627"/>
            <a:ext cx="1480875" cy="369332"/>
          </a:xfrm>
          <a:prstGeom prst="rect">
            <a:avLst/>
          </a:prstGeom>
          <a:noFill/>
        </p:spPr>
        <p:txBody>
          <a:bodyPr wrap="square" rtlCol="0">
            <a:spAutoFit/>
          </a:bodyPr>
          <a:lstStyle/>
          <a:p>
            <a:r>
              <a:rPr lang="de-DE" dirty="0" smtClean="0"/>
              <a:t>3.6           -3.7</a:t>
            </a:r>
            <a:endParaRPr lang="de-DE" dirty="0"/>
          </a:p>
        </p:txBody>
      </p:sp>
      <p:sp>
        <p:nvSpPr>
          <p:cNvPr id="30" name="Textfeld 29"/>
          <p:cNvSpPr txBox="1"/>
          <p:nvPr/>
        </p:nvSpPr>
        <p:spPr>
          <a:xfrm>
            <a:off x="2728536" y="4346520"/>
            <a:ext cx="864096" cy="369332"/>
          </a:xfrm>
          <a:prstGeom prst="rect">
            <a:avLst/>
          </a:prstGeom>
          <a:noFill/>
        </p:spPr>
        <p:txBody>
          <a:bodyPr wrap="square" rtlCol="0">
            <a:spAutoFit/>
          </a:bodyPr>
          <a:lstStyle/>
          <a:p>
            <a:r>
              <a:rPr lang="de-DE" dirty="0" smtClean="0"/>
              <a:t>    3.2</a:t>
            </a:r>
            <a:endParaRPr lang="de-DE" dirty="0"/>
          </a:p>
        </p:txBody>
      </p:sp>
      <p:sp>
        <p:nvSpPr>
          <p:cNvPr id="34" name="Textfeld 33"/>
          <p:cNvSpPr txBox="1"/>
          <p:nvPr/>
        </p:nvSpPr>
        <p:spPr>
          <a:xfrm>
            <a:off x="2114676" y="1461264"/>
            <a:ext cx="1719806" cy="446276"/>
          </a:xfrm>
          <a:prstGeom prst="rect">
            <a:avLst/>
          </a:prstGeom>
          <a:noFill/>
        </p:spPr>
        <p:txBody>
          <a:bodyPr wrap="square" rtlCol="0">
            <a:spAutoFit/>
          </a:bodyPr>
          <a:lstStyle/>
          <a:p>
            <a:r>
              <a:rPr lang="de-DE" sz="2300" dirty="0" smtClean="0"/>
              <a:t>0.38         0.93</a:t>
            </a:r>
            <a:endParaRPr lang="de-DE" sz="2300" dirty="0"/>
          </a:p>
        </p:txBody>
      </p:sp>
      <mc:AlternateContent xmlns:mc="http://schemas.openxmlformats.org/markup-compatibility/2006" xmlns:a14="http://schemas.microsoft.com/office/drawing/2010/main">
        <mc:Choice Requires="a14">
          <p:sp>
            <p:nvSpPr>
              <p:cNvPr id="2" name="Rechteck 1"/>
              <p:cNvSpPr/>
              <p:nvPr/>
            </p:nvSpPr>
            <p:spPr>
              <a:xfrm>
                <a:off x="5245348" y="3811106"/>
                <a:ext cx="99206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sz="2000" b="1" i="1" dirty="0">
                          <a:latin typeface="Cambria Math" panose="02040503050406030204" pitchFamily="18" charset="0"/>
                        </a:rPr>
                        <m:t>−</m:t>
                      </m:r>
                      <m:r>
                        <a:rPr lang="de-DE" sz="2000" b="1" i="1" dirty="0">
                          <a:latin typeface="Cambria Math" panose="02040503050406030204" pitchFamily="18" charset="0"/>
                        </a:rPr>
                        <m:t>𝟎</m:t>
                      </m:r>
                      <m:r>
                        <a:rPr lang="de-DE" sz="2000" b="1" i="1" dirty="0">
                          <a:latin typeface="Cambria Math" panose="02040503050406030204" pitchFamily="18" charset="0"/>
                        </a:rPr>
                        <m:t>.</m:t>
                      </m:r>
                      <m:r>
                        <a:rPr lang="de-DE" sz="2000" b="1" i="1" dirty="0">
                          <a:latin typeface="Cambria Math" panose="02040503050406030204" pitchFamily="18" charset="0"/>
                        </a:rPr>
                        <m:t>𝟗𝟔</m:t>
                      </m:r>
                    </m:oMath>
                  </m:oMathPara>
                </a14:m>
                <a:endParaRPr lang="en-GB" sz="2000" dirty="0"/>
              </a:p>
            </p:txBody>
          </p:sp>
        </mc:Choice>
        <mc:Fallback xmlns="">
          <p:sp>
            <p:nvSpPr>
              <p:cNvPr id="2" name="Rechteck 1"/>
              <p:cNvSpPr>
                <a:spLocks noRot="1" noChangeAspect="1" noMove="1" noResize="1" noEditPoints="1" noAdjustHandles="1" noChangeArrowheads="1" noChangeShapeType="1" noTextEdit="1"/>
              </p:cNvSpPr>
              <p:nvPr/>
            </p:nvSpPr>
            <p:spPr>
              <a:xfrm>
                <a:off x="5245348" y="3811106"/>
                <a:ext cx="992066" cy="400110"/>
              </a:xfrm>
              <a:prstGeom prst="rect">
                <a:avLst/>
              </a:prstGeom>
              <a:blipFill>
                <a:blip r:embed="rId9"/>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166260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17"/>
          <p:cNvSpPr/>
          <p:nvPr/>
        </p:nvSpPr>
        <p:spPr>
          <a:xfrm>
            <a:off x="233239" y="1458580"/>
            <a:ext cx="4954308" cy="4776801"/>
          </a:xfrm>
          <a:prstGeom prst="rect">
            <a:avLst/>
          </a:prstGeom>
          <a:solidFill>
            <a:schemeClr val="tx1">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b="1" dirty="0" smtClean="0">
                <a:solidFill>
                  <a:schemeClr val="accent2">
                    <a:lumMod val="75000"/>
                  </a:schemeClr>
                </a:solidFill>
              </a:rPr>
              <a:t>Machine Learning</a:t>
            </a:r>
            <a:endParaRPr lang="en-GB" b="1" dirty="0">
              <a:solidFill>
                <a:schemeClr val="accent2">
                  <a:lumMod val="75000"/>
                </a:schemeClr>
              </a:solidFill>
            </a:endParaRPr>
          </a:p>
        </p:txBody>
      </p:sp>
      <p:sp>
        <p:nvSpPr>
          <p:cNvPr id="5" name="Foliennummernplatzhalter 4"/>
          <p:cNvSpPr>
            <a:spLocks noGrp="1"/>
          </p:cNvSpPr>
          <p:nvPr>
            <p:ph type="sldNum" sz="quarter" idx="11"/>
          </p:nvPr>
        </p:nvSpPr>
        <p:spPr/>
        <p:txBody>
          <a:bodyPr/>
          <a:lstStyle/>
          <a:p>
            <a:pPr>
              <a:defRPr/>
            </a:pPr>
            <a:fld id="{C0BC624C-2554-4659-A1D8-66347873820C}" type="slidenum">
              <a:rPr lang="de-DE" smtClean="0"/>
              <a:t>13</a:t>
            </a:fld>
            <a:endParaRPr lang="de-DE" sz="1800"/>
          </a:p>
        </p:txBody>
      </p:sp>
      <p:sp>
        <p:nvSpPr>
          <p:cNvPr id="6" name="Rechteck 5"/>
          <p:cNvSpPr/>
          <p:nvPr/>
        </p:nvSpPr>
        <p:spPr bwMode="auto">
          <a:xfrm>
            <a:off x="3079622" y="1916832"/>
            <a:ext cx="1510758" cy="85258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Daten erheben, verstehen und vorbereiten </a:t>
            </a:r>
            <a:endParaRPr lang="de-DE" dirty="0"/>
          </a:p>
        </p:txBody>
      </p:sp>
      <p:sp>
        <p:nvSpPr>
          <p:cNvPr id="7" name="Rechteck 6"/>
          <p:cNvSpPr/>
          <p:nvPr/>
        </p:nvSpPr>
        <p:spPr bwMode="auto">
          <a:xfrm>
            <a:off x="3079622" y="3068960"/>
            <a:ext cx="1510758" cy="93610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Lösung für Problem entwerfen</a:t>
            </a:r>
            <a:endParaRPr lang="de-DE" dirty="0"/>
          </a:p>
        </p:txBody>
      </p:sp>
      <p:sp>
        <p:nvSpPr>
          <p:cNvPr id="8" name="Rechteck 7"/>
          <p:cNvSpPr/>
          <p:nvPr/>
        </p:nvSpPr>
        <p:spPr bwMode="auto">
          <a:xfrm>
            <a:off x="3079622" y="4332006"/>
            <a:ext cx="1510758" cy="88568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Lösung evaluieren </a:t>
            </a:r>
          </a:p>
        </p:txBody>
      </p:sp>
      <p:cxnSp>
        <p:nvCxnSpPr>
          <p:cNvPr id="13" name="Gerade Verbindung mit Pfeil 12"/>
          <p:cNvCxnSpPr/>
          <p:nvPr/>
        </p:nvCxnSpPr>
        <p:spPr>
          <a:xfrm>
            <a:off x="3881140" y="2769420"/>
            <a:ext cx="0" cy="29954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7" idx="2"/>
            <a:endCxn id="8" idx="0"/>
          </p:cNvCxnSpPr>
          <p:nvPr/>
        </p:nvCxnSpPr>
        <p:spPr>
          <a:xfrm>
            <a:off x="3835001" y="4005064"/>
            <a:ext cx="0" cy="32694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hteck 18"/>
          <p:cNvSpPr/>
          <p:nvPr/>
        </p:nvSpPr>
        <p:spPr>
          <a:xfrm>
            <a:off x="233238" y="2097665"/>
            <a:ext cx="2395087" cy="3139321"/>
          </a:xfrm>
          <a:prstGeom prst="rect">
            <a:avLst/>
          </a:prstGeom>
        </p:spPr>
        <p:txBody>
          <a:bodyPr wrap="square">
            <a:spAutoFit/>
          </a:bodyPr>
          <a:lstStyle/>
          <a:p>
            <a:pPr algn="ctr"/>
            <a:r>
              <a:rPr lang="de-DE" dirty="0" smtClean="0">
                <a:solidFill>
                  <a:schemeClr val="accent2">
                    <a:lumMod val="75000"/>
                  </a:schemeClr>
                </a:solidFill>
              </a:rPr>
              <a:t>Aktivitäten mit Daten</a:t>
            </a:r>
            <a:endParaRPr lang="de-DE" b="1" dirty="0" smtClean="0">
              <a:solidFill>
                <a:schemeClr val="accent2">
                  <a:lumMod val="75000"/>
                </a:schemeClr>
              </a:solidFill>
            </a:endParaRPr>
          </a:p>
          <a:p>
            <a:pPr algn="ctr"/>
            <a:endParaRPr lang="de-DE" b="1" dirty="0">
              <a:solidFill>
                <a:schemeClr val="accent2">
                  <a:lumMod val="75000"/>
                </a:schemeClr>
              </a:solidFill>
            </a:endParaRPr>
          </a:p>
          <a:p>
            <a:pPr algn="ctr"/>
            <a:endParaRPr lang="de-DE" dirty="0" smtClean="0">
              <a:solidFill>
                <a:schemeClr val="accent2">
                  <a:lumMod val="75000"/>
                </a:schemeClr>
              </a:solidFill>
            </a:endParaRPr>
          </a:p>
          <a:p>
            <a:pPr algn="ctr"/>
            <a:r>
              <a:rPr lang="de-DE" dirty="0" smtClean="0">
                <a:solidFill>
                  <a:schemeClr val="accent2">
                    <a:lumMod val="75000"/>
                  </a:schemeClr>
                </a:solidFill>
              </a:rPr>
              <a:t>Entscheidungsmodell basierend auf Trainingsdaten erstellen</a:t>
            </a:r>
            <a:r>
              <a:rPr lang="de-DE" b="1" dirty="0" smtClean="0">
                <a:solidFill>
                  <a:schemeClr val="accent2">
                    <a:lumMod val="75000"/>
                  </a:schemeClr>
                </a:solidFill>
              </a:rPr>
              <a:t> (</a:t>
            </a:r>
            <a:r>
              <a:rPr lang="de-DE" dirty="0" smtClean="0">
                <a:solidFill>
                  <a:schemeClr val="accent2">
                    <a:lumMod val="75000"/>
                  </a:schemeClr>
                </a:solidFill>
              </a:rPr>
              <a:t>ML-Algorithmus)</a:t>
            </a:r>
            <a:endParaRPr lang="de-DE" b="1" dirty="0" smtClean="0">
              <a:solidFill>
                <a:schemeClr val="accent2">
                  <a:lumMod val="75000"/>
                </a:schemeClr>
              </a:solidFill>
            </a:endParaRPr>
          </a:p>
          <a:p>
            <a:pPr algn="ctr"/>
            <a:endParaRPr lang="de-DE" dirty="0">
              <a:solidFill>
                <a:schemeClr val="accent2">
                  <a:lumMod val="75000"/>
                </a:schemeClr>
              </a:solidFill>
            </a:endParaRPr>
          </a:p>
          <a:p>
            <a:pPr algn="ctr"/>
            <a:r>
              <a:rPr lang="de-DE" dirty="0" smtClean="0">
                <a:solidFill>
                  <a:schemeClr val="accent2">
                    <a:lumMod val="75000"/>
                  </a:schemeClr>
                </a:solidFill>
              </a:rPr>
              <a:t>Evaluation des Entscheidungsmodells mit Testdaten</a:t>
            </a:r>
            <a:endParaRPr lang="de-DE" dirty="0">
              <a:solidFill>
                <a:schemeClr val="accent2">
                  <a:lumMod val="75000"/>
                </a:schemeClr>
              </a:solidFill>
            </a:endParaRPr>
          </a:p>
        </p:txBody>
      </p:sp>
      <p:cxnSp>
        <p:nvCxnSpPr>
          <p:cNvPr id="23" name="Gewinkelter Verbinder 22"/>
          <p:cNvCxnSpPr>
            <a:stCxn id="8" idx="1"/>
            <a:endCxn id="6" idx="1"/>
          </p:cNvCxnSpPr>
          <p:nvPr/>
        </p:nvCxnSpPr>
        <p:spPr>
          <a:xfrm rot="10800000">
            <a:off x="3079622" y="2343127"/>
            <a:ext cx="12700" cy="2431723"/>
          </a:xfrm>
          <a:prstGeom prst="bentConnector3">
            <a:avLst>
              <a:gd name="adj1" fmla="val 1800000"/>
            </a:avLst>
          </a:prstGeom>
          <a:ln w="127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auto">
          <a:xfrm>
            <a:off x="5959942" y="5229200"/>
            <a:ext cx="1728192" cy="85261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Lösungen anwenden </a:t>
            </a:r>
            <a:r>
              <a:rPr lang="en-GB" dirty="0" smtClean="0"/>
              <a:t/>
            </a:r>
            <a:br>
              <a:rPr lang="en-GB" dirty="0" smtClean="0"/>
            </a:br>
            <a:r>
              <a:rPr lang="en-GB" dirty="0" smtClean="0"/>
              <a:t>(</a:t>
            </a:r>
            <a:r>
              <a:rPr lang="de-DE" dirty="0" smtClean="0"/>
              <a:t>mit Monitoring</a:t>
            </a:r>
            <a:r>
              <a:rPr lang="en-GB" dirty="0" smtClean="0"/>
              <a:t>) </a:t>
            </a:r>
            <a:endParaRPr lang="en-GB" dirty="0"/>
          </a:p>
        </p:txBody>
      </p:sp>
      <p:cxnSp>
        <p:nvCxnSpPr>
          <p:cNvPr id="25" name="Gewinkelter Verbinder 24"/>
          <p:cNvCxnSpPr>
            <a:stCxn id="8" idx="2"/>
            <a:endCxn id="24" idx="1"/>
          </p:cNvCxnSpPr>
          <p:nvPr/>
        </p:nvCxnSpPr>
        <p:spPr>
          <a:xfrm rot="16200000" flipH="1">
            <a:off x="4678562" y="4374129"/>
            <a:ext cx="437818" cy="2124941"/>
          </a:xfrm>
          <a:prstGeom prst="bentConnector2">
            <a:avLst/>
          </a:prstGeom>
          <a:ln w="127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 name="Rechteck 2"/>
          <p:cNvSpPr/>
          <p:nvPr/>
        </p:nvSpPr>
        <p:spPr>
          <a:xfrm>
            <a:off x="5791435" y="1916833"/>
            <a:ext cx="2065206" cy="237861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Kontext</a:t>
            </a:r>
          </a:p>
          <a:p>
            <a:pPr algn="ctr"/>
            <a:r>
              <a:rPr lang="de-DE" dirty="0" smtClean="0"/>
              <a:t>(Problem) </a:t>
            </a:r>
            <a:endParaRPr lang="de-DE" dirty="0"/>
          </a:p>
        </p:txBody>
      </p:sp>
      <p:cxnSp>
        <p:nvCxnSpPr>
          <p:cNvPr id="12" name="Gewinkelter Verbinder 11"/>
          <p:cNvCxnSpPr>
            <a:stCxn id="3" idx="0"/>
            <a:endCxn id="6" idx="0"/>
          </p:cNvCxnSpPr>
          <p:nvPr/>
        </p:nvCxnSpPr>
        <p:spPr>
          <a:xfrm rot="16200000" flipV="1">
            <a:off x="5329520" y="422314"/>
            <a:ext cx="1" cy="2989037"/>
          </a:xfrm>
          <a:prstGeom prst="bentConnector3">
            <a:avLst>
              <a:gd name="adj1" fmla="val 22860100000"/>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a:stCxn id="24" idx="0"/>
            <a:endCxn id="3" idx="2"/>
          </p:cNvCxnSpPr>
          <p:nvPr/>
        </p:nvCxnSpPr>
        <p:spPr>
          <a:xfrm flipV="1">
            <a:off x="6824038" y="4295451"/>
            <a:ext cx="0" cy="93374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a:stCxn id="3" idx="1"/>
            <a:endCxn id="8" idx="3"/>
          </p:cNvCxnSpPr>
          <p:nvPr/>
        </p:nvCxnSpPr>
        <p:spPr>
          <a:xfrm flipH="1">
            <a:off x="4590380" y="3106142"/>
            <a:ext cx="1201055" cy="1668707"/>
          </a:xfrm>
          <a:prstGeom prst="straightConnector1">
            <a:avLst/>
          </a:prstGeom>
          <a:ln w="127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21172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bgerundetes Rechteck 27"/>
          <p:cNvSpPr/>
          <p:nvPr/>
        </p:nvSpPr>
        <p:spPr bwMode="auto">
          <a:xfrm>
            <a:off x="2004968" y="4147970"/>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p:cNvSpPr txBox="1"/>
              <p:nvPr/>
            </p:nvSpPr>
            <p:spPr>
              <a:xfrm>
                <a:off x="5020094" y="4356392"/>
                <a:ext cx="99206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000" b="1" i="1" dirty="0" smtClean="0">
                          <a:latin typeface="Cambria Math" panose="02040503050406030204" pitchFamily="18" charset="0"/>
                        </a:rPr>
                        <m:t>−</m:t>
                      </m:r>
                      <m:r>
                        <a:rPr lang="de-DE" sz="2000" b="1" i="1" dirty="0" smtClean="0">
                          <a:latin typeface="Cambria Math" panose="02040503050406030204" pitchFamily="18" charset="0"/>
                        </a:rPr>
                        <m:t>𝟑</m:t>
                      </m:r>
                      <m:r>
                        <a:rPr lang="de-DE" sz="2000" b="1" i="1" dirty="0" smtClean="0">
                          <a:latin typeface="Cambria Math" panose="02040503050406030204" pitchFamily="18" charset="0"/>
                        </a:rPr>
                        <m:t>.</m:t>
                      </m:r>
                      <m:r>
                        <a:rPr lang="de-DE" sz="2000" b="1" i="1" dirty="0" smtClean="0">
                          <a:latin typeface="Cambria Math" panose="02040503050406030204" pitchFamily="18" charset="0"/>
                        </a:rPr>
                        <m:t>𝟎𝟕</m:t>
                      </m:r>
                    </m:oMath>
                  </m:oMathPara>
                </a14:m>
                <a:endParaRPr lang="en-GB" sz="2000" b="1" dirty="0"/>
              </a:p>
            </p:txBody>
          </p:sp>
        </mc:Choice>
        <mc:Fallback xmlns="">
          <p:sp>
            <p:nvSpPr>
              <p:cNvPr id="32" name="Textfeld 31"/>
              <p:cNvSpPr txBox="1">
                <a:spLocks noRot="1" noChangeAspect="1" noMove="1" noResize="1" noEditPoints="1" noAdjustHandles="1" noChangeArrowheads="1" noChangeShapeType="1" noTextEdit="1"/>
              </p:cNvSpPr>
              <p:nvPr/>
            </p:nvSpPr>
            <p:spPr>
              <a:xfrm>
                <a:off x="5020094" y="4356392"/>
                <a:ext cx="992066" cy="400110"/>
              </a:xfrm>
              <a:prstGeom prst="rect">
                <a:avLst/>
              </a:prstGeom>
              <a:blipFill>
                <a:blip r:embed="rId2"/>
                <a:stretch>
                  <a:fillRect/>
                </a:stretch>
              </a:blipFill>
            </p:spPr>
            <p:txBody>
              <a:bodyPr/>
              <a:lstStyle/>
              <a:p>
                <a:r>
                  <a:rPr lang="en-GB">
                    <a:noFill/>
                  </a:rPr>
                  <a:t> </a:t>
                </a:r>
              </a:p>
            </p:txBody>
          </p:sp>
        </mc:Fallback>
      </mc:AlternateContent>
      <p:sp>
        <p:nvSpPr>
          <p:cNvPr id="21" name="Abgerundetes Rechteck 20"/>
          <p:cNvSpPr/>
          <p:nvPr/>
        </p:nvSpPr>
        <p:spPr bwMode="auto">
          <a:xfrm>
            <a:off x="2004968" y="5874549"/>
            <a:ext cx="6095424" cy="744233"/>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llipse 5"/>
          <p:cNvSpPr/>
          <p:nvPr/>
        </p:nvSpPr>
        <p:spPr bwMode="auto">
          <a:xfrm>
            <a:off x="2080464"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I1</a:t>
            </a:r>
            <a:endParaRPr lang="de-DE" dirty="0"/>
          </a:p>
        </p:txBody>
      </p:sp>
      <p:sp>
        <p:nvSpPr>
          <p:cNvPr id="7" name="Ellipse 6"/>
          <p:cNvSpPr/>
          <p:nvPr/>
        </p:nvSpPr>
        <p:spPr bwMode="auto">
          <a:xfrm>
            <a:off x="3088576"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I2</a:t>
            </a:r>
            <a:endParaRPr lang="de-DE" dirty="0"/>
          </a:p>
        </p:txBody>
      </p:sp>
      <p:sp>
        <p:nvSpPr>
          <p:cNvPr id="8" name="Ellipse 7"/>
          <p:cNvSpPr/>
          <p:nvPr/>
        </p:nvSpPr>
        <p:spPr bwMode="auto">
          <a:xfrm>
            <a:off x="2584520" y="3635732"/>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H1</a:t>
            </a:r>
            <a:endParaRPr lang="de-DE" dirty="0"/>
          </a:p>
        </p:txBody>
      </p:sp>
      <p:cxnSp>
        <p:nvCxnSpPr>
          <p:cNvPr id="9" name="Gerade Verbindung mit Pfeil 8"/>
          <p:cNvCxnSpPr>
            <a:stCxn id="6" idx="4"/>
            <a:endCxn id="8" idx="1"/>
          </p:cNvCxnSpPr>
          <p:nvPr/>
        </p:nvCxnSpPr>
        <p:spPr>
          <a:xfrm>
            <a:off x="2440504"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3199147"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2555776" y="4787860"/>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O1</a:t>
            </a:r>
            <a:endParaRPr lang="de-DE" dirty="0"/>
          </a:p>
        </p:txBody>
      </p:sp>
      <p:cxnSp>
        <p:nvCxnSpPr>
          <p:cNvPr id="12" name="Gerade Verbindung mit Pfeil 11"/>
          <p:cNvCxnSpPr>
            <a:stCxn id="8" idx="4"/>
            <a:endCxn id="11" idx="0"/>
          </p:cNvCxnSpPr>
          <p:nvPr/>
        </p:nvCxnSpPr>
        <p:spPr>
          <a:xfrm>
            <a:off x="2944560" y="4355812"/>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a:off x="2944560" y="5550677"/>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440504"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448616"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feld 26"/>
              <p:cNvSpPr txBox="1"/>
              <p:nvPr/>
            </p:nvSpPr>
            <p:spPr>
              <a:xfrm>
                <a:off x="2519772" y="5905965"/>
                <a:ext cx="864096"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300" b="0" i="1" dirty="0" smtClean="0">
                          <a:solidFill>
                            <a:srgbClr val="FF0000"/>
                          </a:solidFill>
                          <a:latin typeface="Cambria Math" panose="02040503050406030204" pitchFamily="18" charset="0"/>
                        </a:rPr>
                        <m:t>𝑦</m:t>
                      </m:r>
                    </m:oMath>
                  </m:oMathPara>
                </a14:m>
                <a:endParaRPr lang="de-DE" sz="2300" dirty="0">
                  <a:solidFill>
                    <a:srgbClr val="FF0000"/>
                  </a:solidFill>
                </a:endParaRPr>
              </a:p>
            </p:txBody>
          </p:sp>
        </mc:Choice>
        <mc:Fallback xmlns="">
          <p:sp>
            <p:nvSpPr>
              <p:cNvPr id="27" name="Textfeld 26"/>
              <p:cNvSpPr txBox="1">
                <a:spLocks noRot="1" noChangeAspect="1" noMove="1" noResize="1" noEditPoints="1" noAdjustHandles="1" noChangeArrowheads="1" noChangeShapeType="1" noTextEdit="1"/>
              </p:cNvSpPr>
              <p:nvPr/>
            </p:nvSpPr>
            <p:spPr>
              <a:xfrm>
                <a:off x="2519772" y="5905965"/>
                <a:ext cx="864096" cy="446276"/>
              </a:xfrm>
              <a:prstGeom prst="rect">
                <a:avLst/>
              </a:prstGeom>
              <a:blipFill>
                <a:blip r:embed="rId7"/>
                <a:stretch>
                  <a:fillRect b="-109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feld 17"/>
              <p:cNvSpPr txBox="1"/>
              <p:nvPr/>
            </p:nvSpPr>
            <p:spPr>
              <a:xfrm>
                <a:off x="5743476" y="5944437"/>
                <a:ext cx="1202573" cy="400110"/>
              </a:xfrm>
              <a:prstGeom prst="rect">
                <a:avLst/>
              </a:prstGeom>
              <a:noFill/>
            </p:spPr>
            <p:txBody>
              <a:bodyPr wrap="none" rtlCol="0">
                <a:spAutoFit/>
              </a:bodyPr>
              <a:lstStyle/>
              <a:p>
                <a:r>
                  <a:rPr lang="en-GB" sz="2000" b="1" dirty="0" smtClean="0"/>
                  <a:t>Insekt </a:t>
                </a:r>
                <a:r>
                  <a:rPr lang="en-GB" sz="2000" b="1" dirty="0"/>
                  <a:t>(</a:t>
                </a:r>
                <a14:m>
                  <m:oMath xmlns:m="http://schemas.openxmlformats.org/officeDocument/2006/math">
                    <m:r>
                      <a:rPr lang="de-DE" sz="2000" b="1" i="1" dirty="0" smtClean="0">
                        <a:solidFill>
                          <a:srgbClr val="000000"/>
                        </a:solidFill>
                        <a:latin typeface="Cambria Math" panose="02040503050406030204" pitchFamily="18" charset="0"/>
                      </a:rPr>
                      <m:t>𝒚</m:t>
                    </m:r>
                  </m:oMath>
                </a14:m>
                <a:r>
                  <a:rPr lang="en-GB" sz="2000" b="1" dirty="0"/>
                  <a:t>) </a:t>
                </a:r>
              </a:p>
            </p:txBody>
          </p:sp>
        </mc:Choice>
        <mc:Fallback xmlns="">
          <p:sp>
            <p:nvSpPr>
              <p:cNvPr id="18" name="Textfeld 17"/>
              <p:cNvSpPr txBox="1">
                <a:spLocks noRot="1" noChangeAspect="1" noMove="1" noResize="1" noEditPoints="1" noAdjustHandles="1" noChangeArrowheads="1" noChangeShapeType="1" noTextEdit="1"/>
              </p:cNvSpPr>
              <p:nvPr/>
            </p:nvSpPr>
            <p:spPr>
              <a:xfrm>
                <a:off x="5743476" y="5944437"/>
                <a:ext cx="1202573" cy="400110"/>
              </a:xfrm>
              <a:prstGeom prst="rect">
                <a:avLst/>
              </a:prstGeom>
              <a:blipFill>
                <a:blip r:embed="rId8"/>
                <a:stretch>
                  <a:fillRect l="-5076" t="-7576" r="-4569" b="-25758"/>
                </a:stretch>
              </a:blipFill>
            </p:spPr>
            <p:txBody>
              <a:bodyPr/>
              <a:lstStyle/>
              <a:p>
                <a:r>
                  <a:rPr lang="en-GB">
                    <a:noFill/>
                  </a:rPr>
                  <a:t> </a:t>
                </a:r>
              </a:p>
            </p:txBody>
          </p:sp>
        </mc:Fallback>
      </mc:AlternateContent>
      <p:sp>
        <p:nvSpPr>
          <p:cNvPr id="33" name="Gleichschenkliges Dreieck 32"/>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feld 28"/>
          <p:cNvSpPr txBox="1"/>
          <p:nvPr/>
        </p:nvSpPr>
        <p:spPr>
          <a:xfrm>
            <a:off x="2519772" y="3117627"/>
            <a:ext cx="1480875" cy="369332"/>
          </a:xfrm>
          <a:prstGeom prst="rect">
            <a:avLst/>
          </a:prstGeom>
          <a:noFill/>
        </p:spPr>
        <p:txBody>
          <a:bodyPr wrap="square" rtlCol="0">
            <a:spAutoFit/>
          </a:bodyPr>
          <a:lstStyle/>
          <a:p>
            <a:r>
              <a:rPr lang="de-DE" dirty="0" smtClean="0"/>
              <a:t>3.6           -3.7</a:t>
            </a:r>
            <a:endParaRPr lang="de-DE" dirty="0"/>
          </a:p>
        </p:txBody>
      </p:sp>
      <p:sp>
        <p:nvSpPr>
          <p:cNvPr id="31" name="Textfeld 30"/>
          <p:cNvSpPr txBox="1"/>
          <p:nvPr/>
        </p:nvSpPr>
        <p:spPr>
          <a:xfrm>
            <a:off x="2728536" y="4346520"/>
            <a:ext cx="864096" cy="369332"/>
          </a:xfrm>
          <a:prstGeom prst="rect">
            <a:avLst/>
          </a:prstGeom>
          <a:noFill/>
        </p:spPr>
        <p:txBody>
          <a:bodyPr wrap="square" rtlCol="0">
            <a:spAutoFit/>
          </a:bodyPr>
          <a:lstStyle/>
          <a:p>
            <a:r>
              <a:rPr lang="de-DE" dirty="0" smtClean="0"/>
              <a:t>    3.2</a:t>
            </a:r>
            <a:endParaRPr lang="de-DE" dirty="0"/>
          </a:p>
        </p:txBody>
      </p:sp>
      <p:sp>
        <p:nvSpPr>
          <p:cNvPr id="34" name="Textfeld 33"/>
          <p:cNvSpPr txBox="1"/>
          <p:nvPr/>
        </p:nvSpPr>
        <p:spPr>
          <a:xfrm>
            <a:off x="2114676" y="1461264"/>
            <a:ext cx="1719806" cy="446276"/>
          </a:xfrm>
          <a:prstGeom prst="rect">
            <a:avLst/>
          </a:prstGeom>
          <a:noFill/>
        </p:spPr>
        <p:txBody>
          <a:bodyPr wrap="square" rtlCol="0">
            <a:spAutoFit/>
          </a:bodyPr>
          <a:lstStyle/>
          <a:p>
            <a:r>
              <a:rPr lang="de-DE" sz="2300" dirty="0" smtClean="0"/>
              <a:t>0.38         0.93</a:t>
            </a:r>
            <a:endParaRPr lang="de-DE" sz="2300" dirty="0"/>
          </a:p>
        </p:txBody>
      </p:sp>
    </p:spTree>
    <p:extLst>
      <p:ext uri="{BB962C8B-B14F-4D97-AF65-F5344CB8AC3E}">
        <p14:creationId xmlns:p14="http://schemas.microsoft.com/office/powerpoint/2010/main" val="4253046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bgerundetes Rechteck 27"/>
          <p:cNvSpPr/>
          <p:nvPr/>
        </p:nvSpPr>
        <p:spPr bwMode="auto">
          <a:xfrm>
            <a:off x="2004968" y="4147970"/>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feld 31"/>
              <p:cNvSpPr txBox="1"/>
              <p:nvPr/>
            </p:nvSpPr>
            <p:spPr>
              <a:xfrm>
                <a:off x="4644008" y="4356392"/>
                <a:ext cx="1977593" cy="400110"/>
              </a:xfrm>
              <a:prstGeom prst="rect">
                <a:avLst/>
              </a:prstGeom>
              <a:noFill/>
            </p:spPr>
            <p:txBody>
              <a:bodyPr wrap="none" rtlCol="0">
                <a:spAutoFit/>
              </a:bodyPr>
              <a:lstStyle/>
              <a:p>
                <a14:m>
                  <m:oMath xmlns:m="http://schemas.openxmlformats.org/officeDocument/2006/math">
                    <m:r>
                      <a:rPr lang="de-DE" sz="2000" b="1" i="1" dirty="0" smtClean="0">
                        <a:latin typeface="Cambria Math" panose="02040503050406030204" pitchFamily="18" charset="0"/>
                      </a:rPr>
                      <m:t>𝟑</m:t>
                    </m:r>
                    <m:r>
                      <a:rPr lang="de-DE" sz="2000" b="1" i="1" dirty="0" smtClean="0">
                        <a:latin typeface="Cambria Math" panose="02040503050406030204" pitchFamily="18" charset="0"/>
                      </a:rPr>
                      <m:t>.</m:t>
                    </m:r>
                    <m:r>
                      <a:rPr lang="de-DE" sz="2000" b="1" i="1" dirty="0" smtClean="0">
                        <a:latin typeface="Cambria Math" panose="02040503050406030204" pitchFamily="18" charset="0"/>
                      </a:rPr>
                      <m:t>𝟐</m:t>
                    </m:r>
                    <m:r>
                      <a:rPr lang="de-DE" sz="2000" b="1" i="1" dirty="0" smtClean="0">
                        <a:latin typeface="Cambria Math" panose="02040503050406030204" pitchFamily="18" charset="0"/>
                      </a:rPr>
                      <m:t>⋅(−</m:t>
                    </m:r>
                    <m:r>
                      <a:rPr lang="de-DE" sz="2000" b="1" i="1" dirty="0" smtClean="0">
                        <a:latin typeface="Cambria Math" panose="02040503050406030204" pitchFamily="18" charset="0"/>
                      </a:rPr>
                      <m:t>𝟎</m:t>
                    </m:r>
                    <m:r>
                      <a:rPr lang="de-DE" sz="2000" b="1" i="1" dirty="0" smtClean="0">
                        <a:latin typeface="Cambria Math" panose="02040503050406030204" pitchFamily="18" charset="0"/>
                      </a:rPr>
                      <m:t>.</m:t>
                    </m:r>
                    <m:r>
                      <a:rPr lang="de-DE" sz="2000" b="1" i="1" dirty="0" smtClean="0">
                        <a:latin typeface="Cambria Math" panose="02040503050406030204" pitchFamily="18" charset="0"/>
                      </a:rPr>
                      <m:t>𝟗𝟔</m:t>
                    </m:r>
                    <m:r>
                      <a:rPr lang="de-DE" sz="2000" b="1" i="1" dirty="0" smtClean="0">
                        <a:latin typeface="Cambria Math" panose="02040503050406030204" pitchFamily="18" charset="0"/>
                      </a:rPr>
                      <m:t>)</m:t>
                    </m:r>
                  </m:oMath>
                </a14:m>
                <a:r>
                  <a:rPr lang="en-GB" sz="2000" i="1" dirty="0" smtClean="0">
                    <a:latin typeface="Cambria Math" panose="02040503050406030204" pitchFamily="18" charset="0"/>
                  </a:rPr>
                  <a:t> </a:t>
                </a:r>
                <a:r>
                  <a:rPr lang="en-GB" sz="2000" b="1" dirty="0" smtClean="0"/>
                  <a:t>  </a:t>
                </a:r>
                <a:endParaRPr lang="en-GB" sz="2000" b="1" dirty="0"/>
              </a:p>
            </p:txBody>
          </p:sp>
        </mc:Choice>
        <mc:Fallback xmlns="">
          <p:sp>
            <p:nvSpPr>
              <p:cNvPr id="32" name="Textfeld 31"/>
              <p:cNvSpPr txBox="1">
                <a:spLocks noRot="1" noChangeAspect="1" noMove="1" noResize="1" noEditPoints="1" noAdjustHandles="1" noChangeArrowheads="1" noChangeShapeType="1" noTextEdit="1"/>
              </p:cNvSpPr>
              <p:nvPr/>
            </p:nvSpPr>
            <p:spPr>
              <a:xfrm>
                <a:off x="4644008" y="4356392"/>
                <a:ext cx="1977593" cy="400110"/>
              </a:xfrm>
              <a:prstGeom prst="rect">
                <a:avLst/>
              </a:prstGeom>
              <a:blipFill>
                <a:blip r:embed="rId2"/>
                <a:stretch>
                  <a:fillRect b="-18462"/>
                </a:stretch>
              </a:blipFill>
            </p:spPr>
            <p:txBody>
              <a:bodyPr/>
              <a:lstStyle/>
              <a:p>
                <a:r>
                  <a:rPr lang="en-GB">
                    <a:noFill/>
                  </a:rPr>
                  <a:t> </a:t>
                </a:r>
              </a:p>
            </p:txBody>
          </p:sp>
        </mc:Fallback>
      </mc:AlternateContent>
      <p:sp>
        <p:nvSpPr>
          <p:cNvPr id="21" name="Abgerundetes Rechteck 20"/>
          <p:cNvSpPr/>
          <p:nvPr/>
        </p:nvSpPr>
        <p:spPr bwMode="auto">
          <a:xfrm>
            <a:off x="2004968" y="5874549"/>
            <a:ext cx="6095424" cy="744233"/>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llipse 5"/>
          <p:cNvSpPr/>
          <p:nvPr/>
        </p:nvSpPr>
        <p:spPr bwMode="auto">
          <a:xfrm>
            <a:off x="2080464"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I1</a:t>
            </a:r>
            <a:endParaRPr lang="de-DE" dirty="0"/>
          </a:p>
        </p:txBody>
      </p:sp>
      <p:sp>
        <p:nvSpPr>
          <p:cNvPr id="7" name="Ellipse 6"/>
          <p:cNvSpPr/>
          <p:nvPr/>
        </p:nvSpPr>
        <p:spPr bwMode="auto">
          <a:xfrm>
            <a:off x="3088576"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I2</a:t>
            </a:r>
            <a:endParaRPr lang="de-DE" dirty="0"/>
          </a:p>
        </p:txBody>
      </p:sp>
      <p:sp>
        <p:nvSpPr>
          <p:cNvPr id="8" name="Ellipse 7"/>
          <p:cNvSpPr/>
          <p:nvPr/>
        </p:nvSpPr>
        <p:spPr bwMode="auto">
          <a:xfrm>
            <a:off x="2584520" y="3635732"/>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H1</a:t>
            </a:r>
            <a:endParaRPr lang="de-DE" dirty="0"/>
          </a:p>
        </p:txBody>
      </p:sp>
      <p:cxnSp>
        <p:nvCxnSpPr>
          <p:cNvPr id="9" name="Gerade Verbindung mit Pfeil 8"/>
          <p:cNvCxnSpPr>
            <a:stCxn id="6" idx="4"/>
            <a:endCxn id="8" idx="1"/>
          </p:cNvCxnSpPr>
          <p:nvPr/>
        </p:nvCxnSpPr>
        <p:spPr>
          <a:xfrm>
            <a:off x="2440504"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3199147"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2555776" y="4787860"/>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O1</a:t>
            </a:r>
            <a:endParaRPr lang="de-DE" dirty="0"/>
          </a:p>
        </p:txBody>
      </p:sp>
      <p:cxnSp>
        <p:nvCxnSpPr>
          <p:cNvPr id="12" name="Gerade Verbindung mit Pfeil 11"/>
          <p:cNvCxnSpPr>
            <a:stCxn id="8" idx="4"/>
            <a:endCxn id="11" idx="0"/>
          </p:cNvCxnSpPr>
          <p:nvPr/>
        </p:nvCxnSpPr>
        <p:spPr>
          <a:xfrm>
            <a:off x="2944560" y="4355812"/>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a:off x="2944560" y="5550677"/>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440504"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448616"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feld 26"/>
              <p:cNvSpPr txBox="1"/>
              <p:nvPr/>
            </p:nvSpPr>
            <p:spPr>
              <a:xfrm>
                <a:off x="2519772" y="5905965"/>
                <a:ext cx="864096"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300" b="0" i="1" dirty="0" smtClean="0">
                          <a:solidFill>
                            <a:srgbClr val="FF0000"/>
                          </a:solidFill>
                          <a:latin typeface="Cambria Math" panose="02040503050406030204" pitchFamily="18" charset="0"/>
                        </a:rPr>
                        <m:t>𝑦</m:t>
                      </m:r>
                    </m:oMath>
                  </m:oMathPara>
                </a14:m>
                <a:endParaRPr lang="de-DE" sz="2300" dirty="0">
                  <a:solidFill>
                    <a:srgbClr val="FF0000"/>
                  </a:solidFill>
                </a:endParaRPr>
              </a:p>
            </p:txBody>
          </p:sp>
        </mc:Choice>
        <mc:Fallback xmlns="">
          <p:sp>
            <p:nvSpPr>
              <p:cNvPr id="27" name="Textfeld 26"/>
              <p:cNvSpPr txBox="1">
                <a:spLocks noRot="1" noChangeAspect="1" noMove="1" noResize="1" noEditPoints="1" noAdjustHandles="1" noChangeArrowheads="1" noChangeShapeType="1" noTextEdit="1"/>
              </p:cNvSpPr>
              <p:nvPr/>
            </p:nvSpPr>
            <p:spPr>
              <a:xfrm>
                <a:off x="2519772" y="5905965"/>
                <a:ext cx="864096" cy="446276"/>
              </a:xfrm>
              <a:prstGeom prst="rect">
                <a:avLst/>
              </a:prstGeom>
              <a:blipFill>
                <a:blip r:embed="rId7"/>
                <a:stretch>
                  <a:fillRect b="-109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feld 17"/>
              <p:cNvSpPr txBox="1"/>
              <p:nvPr/>
            </p:nvSpPr>
            <p:spPr>
              <a:xfrm>
                <a:off x="5743476" y="5944437"/>
                <a:ext cx="1202573" cy="400110"/>
              </a:xfrm>
              <a:prstGeom prst="rect">
                <a:avLst/>
              </a:prstGeom>
              <a:noFill/>
            </p:spPr>
            <p:txBody>
              <a:bodyPr wrap="none" rtlCol="0">
                <a:spAutoFit/>
              </a:bodyPr>
              <a:lstStyle/>
              <a:p>
                <a:r>
                  <a:rPr lang="en-GB" sz="2000" b="1" dirty="0" smtClean="0"/>
                  <a:t>Insekt </a:t>
                </a:r>
                <a:r>
                  <a:rPr lang="en-GB" sz="2000" b="1" dirty="0"/>
                  <a:t>(</a:t>
                </a:r>
                <a14:m>
                  <m:oMath xmlns:m="http://schemas.openxmlformats.org/officeDocument/2006/math">
                    <m:r>
                      <a:rPr lang="de-DE" sz="2000" b="1" i="1" dirty="0" smtClean="0">
                        <a:solidFill>
                          <a:srgbClr val="000000"/>
                        </a:solidFill>
                        <a:latin typeface="Cambria Math" panose="02040503050406030204" pitchFamily="18" charset="0"/>
                      </a:rPr>
                      <m:t>𝒚</m:t>
                    </m:r>
                  </m:oMath>
                </a14:m>
                <a:r>
                  <a:rPr lang="en-GB" sz="2000" b="1" dirty="0"/>
                  <a:t>) </a:t>
                </a:r>
              </a:p>
            </p:txBody>
          </p:sp>
        </mc:Choice>
        <mc:Fallback xmlns="">
          <p:sp>
            <p:nvSpPr>
              <p:cNvPr id="18" name="Textfeld 17"/>
              <p:cNvSpPr txBox="1">
                <a:spLocks noRot="1" noChangeAspect="1" noMove="1" noResize="1" noEditPoints="1" noAdjustHandles="1" noChangeArrowheads="1" noChangeShapeType="1" noTextEdit="1"/>
              </p:cNvSpPr>
              <p:nvPr/>
            </p:nvSpPr>
            <p:spPr>
              <a:xfrm>
                <a:off x="5743476" y="5944437"/>
                <a:ext cx="1202573" cy="400110"/>
              </a:xfrm>
              <a:prstGeom prst="rect">
                <a:avLst/>
              </a:prstGeom>
              <a:blipFill>
                <a:blip r:embed="rId8"/>
                <a:stretch>
                  <a:fillRect l="-5076" t="-7576" r="-4569" b="-25758"/>
                </a:stretch>
              </a:blipFill>
            </p:spPr>
            <p:txBody>
              <a:bodyPr/>
              <a:lstStyle/>
              <a:p>
                <a:r>
                  <a:rPr lang="en-GB">
                    <a:noFill/>
                  </a:rPr>
                  <a:t> </a:t>
                </a:r>
              </a:p>
            </p:txBody>
          </p:sp>
        </mc:Fallback>
      </mc:AlternateContent>
      <p:sp>
        <p:nvSpPr>
          <p:cNvPr id="33" name="Gleichschenkliges Dreieck 32"/>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feld 28"/>
          <p:cNvSpPr txBox="1"/>
          <p:nvPr/>
        </p:nvSpPr>
        <p:spPr>
          <a:xfrm>
            <a:off x="2519772" y="3117627"/>
            <a:ext cx="1480875" cy="369332"/>
          </a:xfrm>
          <a:prstGeom prst="rect">
            <a:avLst/>
          </a:prstGeom>
          <a:noFill/>
        </p:spPr>
        <p:txBody>
          <a:bodyPr wrap="square" rtlCol="0">
            <a:spAutoFit/>
          </a:bodyPr>
          <a:lstStyle/>
          <a:p>
            <a:r>
              <a:rPr lang="de-DE" dirty="0" smtClean="0"/>
              <a:t>3.6           -3.7</a:t>
            </a:r>
            <a:endParaRPr lang="de-DE" dirty="0"/>
          </a:p>
        </p:txBody>
      </p:sp>
      <p:sp>
        <p:nvSpPr>
          <p:cNvPr id="31" name="Textfeld 30"/>
          <p:cNvSpPr txBox="1"/>
          <p:nvPr/>
        </p:nvSpPr>
        <p:spPr>
          <a:xfrm>
            <a:off x="2728536" y="4346520"/>
            <a:ext cx="864096" cy="369332"/>
          </a:xfrm>
          <a:prstGeom prst="rect">
            <a:avLst/>
          </a:prstGeom>
          <a:noFill/>
        </p:spPr>
        <p:txBody>
          <a:bodyPr wrap="square" rtlCol="0">
            <a:spAutoFit/>
          </a:bodyPr>
          <a:lstStyle/>
          <a:p>
            <a:r>
              <a:rPr lang="de-DE" dirty="0" smtClean="0"/>
              <a:t>    3.2</a:t>
            </a:r>
            <a:endParaRPr lang="de-DE" dirty="0"/>
          </a:p>
        </p:txBody>
      </p:sp>
      <p:sp>
        <p:nvSpPr>
          <p:cNvPr id="34" name="Textfeld 33"/>
          <p:cNvSpPr txBox="1"/>
          <p:nvPr/>
        </p:nvSpPr>
        <p:spPr>
          <a:xfrm>
            <a:off x="2114676" y="1461264"/>
            <a:ext cx="1719806" cy="446276"/>
          </a:xfrm>
          <a:prstGeom prst="rect">
            <a:avLst/>
          </a:prstGeom>
          <a:noFill/>
        </p:spPr>
        <p:txBody>
          <a:bodyPr wrap="square" rtlCol="0">
            <a:spAutoFit/>
          </a:bodyPr>
          <a:lstStyle/>
          <a:p>
            <a:r>
              <a:rPr lang="de-DE" sz="2300" dirty="0" smtClean="0"/>
              <a:t>0.38         0.93</a:t>
            </a:r>
            <a:endParaRPr lang="de-DE" sz="2300" dirty="0"/>
          </a:p>
        </p:txBody>
      </p:sp>
    </p:spTree>
    <p:extLst>
      <p:ext uri="{BB962C8B-B14F-4D97-AF65-F5344CB8AC3E}">
        <p14:creationId xmlns:p14="http://schemas.microsoft.com/office/powerpoint/2010/main" val="3892287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bgerundetes Rechteck 22"/>
          <p:cNvSpPr/>
          <p:nvPr/>
        </p:nvSpPr>
        <p:spPr bwMode="auto">
          <a:xfrm>
            <a:off x="2004968" y="4797152"/>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Textfeld 29"/>
              <p:cNvSpPr txBox="1"/>
              <p:nvPr/>
            </p:nvSpPr>
            <p:spPr>
              <a:xfrm>
                <a:off x="4552284" y="4983849"/>
                <a:ext cx="1928220" cy="400110"/>
              </a:xfrm>
              <a:prstGeom prst="rect">
                <a:avLst/>
              </a:prstGeom>
              <a:noFill/>
            </p:spPr>
            <p:txBody>
              <a:bodyPr wrap="none" rtlCol="0">
                <a:spAutoFit/>
              </a:bodyPr>
              <a:lstStyle/>
              <a:p>
                <a14:m>
                  <m:oMath xmlns:m="http://schemas.openxmlformats.org/officeDocument/2006/math">
                    <m:r>
                      <a:rPr lang="de-DE" sz="2000" b="1" i="0" dirty="0" smtClean="0">
                        <a:latin typeface="Cambria Math" panose="02040503050406030204" pitchFamily="18" charset="0"/>
                      </a:rPr>
                      <m:t>𝐭𝐚𝐧𝐡</m:t>
                    </m:r>
                    <m:r>
                      <a:rPr lang="de-DE" sz="2000" b="1" i="1" dirty="0" smtClean="0">
                        <a:latin typeface="Cambria Math" panose="02040503050406030204" pitchFamily="18" charset="0"/>
                      </a:rPr>
                      <m:t>⁡</m:t>
                    </m:r>
                    <m:r>
                      <a:rPr lang="de-DE" sz="2000" b="0" i="1" dirty="0" smtClean="0">
                        <a:latin typeface="Cambria Math" panose="02040503050406030204" pitchFamily="18" charset="0"/>
                      </a:rPr>
                      <m:t>(</m:t>
                    </m:r>
                    <m:r>
                      <a:rPr lang="de-DE" sz="2000" b="1" i="1" dirty="0" smtClean="0">
                        <a:latin typeface="Cambria Math" panose="02040503050406030204" pitchFamily="18" charset="0"/>
                      </a:rPr>
                      <m:t>−</m:t>
                    </m:r>
                    <m:r>
                      <a:rPr lang="de-DE" sz="2000" b="1" i="1" dirty="0" smtClean="0">
                        <a:latin typeface="Cambria Math" panose="02040503050406030204" pitchFamily="18" charset="0"/>
                      </a:rPr>
                      <m:t>𝟑</m:t>
                    </m:r>
                    <m:r>
                      <a:rPr lang="de-DE" sz="2000" b="1" i="1" dirty="0" smtClean="0">
                        <a:latin typeface="Cambria Math" panose="02040503050406030204" pitchFamily="18" charset="0"/>
                      </a:rPr>
                      <m:t>.</m:t>
                    </m:r>
                    <m:r>
                      <a:rPr lang="de-DE" sz="2000" b="1" i="1" dirty="0" smtClean="0">
                        <a:latin typeface="Cambria Math" panose="02040503050406030204" pitchFamily="18" charset="0"/>
                      </a:rPr>
                      <m:t>𝟎𝟕</m:t>
                    </m:r>
                    <m:r>
                      <a:rPr lang="de-DE" sz="2000" i="1" dirty="0">
                        <a:latin typeface="Cambria Math" panose="02040503050406030204" pitchFamily="18" charset="0"/>
                      </a:rPr>
                      <m:t>)</m:t>
                    </m:r>
                    <m:r>
                      <a:rPr lang="de-DE" sz="2000" b="0" i="1" dirty="0" smtClean="0">
                        <a:latin typeface="Cambria Math" panose="02040503050406030204" pitchFamily="18" charset="0"/>
                      </a:rPr>
                      <m:t> </m:t>
                    </m:r>
                  </m:oMath>
                </a14:m>
                <a:r>
                  <a:rPr lang="en-GB" sz="2000" i="1" dirty="0">
                    <a:latin typeface="Cambria Math" panose="02040503050406030204" pitchFamily="18" charset="0"/>
                  </a:rPr>
                  <a:t> </a:t>
                </a:r>
                <a:r>
                  <a:rPr lang="en-GB" sz="2000" b="1" dirty="0" smtClean="0"/>
                  <a:t>  </a:t>
                </a:r>
                <a:endParaRPr lang="en-GB" sz="2000" b="1" dirty="0"/>
              </a:p>
            </p:txBody>
          </p:sp>
        </mc:Choice>
        <mc:Fallback xmlns="">
          <p:sp>
            <p:nvSpPr>
              <p:cNvPr id="30" name="Textfeld 29"/>
              <p:cNvSpPr txBox="1">
                <a:spLocks noRot="1" noChangeAspect="1" noMove="1" noResize="1" noEditPoints="1" noAdjustHandles="1" noChangeArrowheads="1" noChangeShapeType="1" noTextEdit="1"/>
              </p:cNvSpPr>
              <p:nvPr/>
            </p:nvSpPr>
            <p:spPr>
              <a:xfrm>
                <a:off x="4552284" y="4983849"/>
                <a:ext cx="1928220" cy="400110"/>
              </a:xfrm>
              <a:prstGeom prst="rect">
                <a:avLst/>
              </a:prstGeom>
              <a:blipFill>
                <a:blip r:embed="rId2"/>
                <a:stretch>
                  <a:fillRect l="-316" b="-18462"/>
                </a:stretch>
              </a:blipFill>
            </p:spPr>
            <p:txBody>
              <a:bodyPr/>
              <a:lstStyle/>
              <a:p>
                <a:r>
                  <a:rPr lang="en-GB">
                    <a:noFill/>
                  </a:rPr>
                  <a:t> </a:t>
                </a:r>
              </a:p>
            </p:txBody>
          </p:sp>
        </mc:Fallback>
      </mc:AlternateContent>
      <p:sp>
        <p:nvSpPr>
          <p:cNvPr id="21" name="Abgerundetes Rechteck 20"/>
          <p:cNvSpPr/>
          <p:nvPr/>
        </p:nvSpPr>
        <p:spPr bwMode="auto">
          <a:xfrm>
            <a:off x="2004968" y="5874549"/>
            <a:ext cx="6095424" cy="744233"/>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llipse 5"/>
          <p:cNvSpPr/>
          <p:nvPr/>
        </p:nvSpPr>
        <p:spPr bwMode="auto">
          <a:xfrm>
            <a:off x="2080464"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I1</a:t>
            </a:r>
            <a:endParaRPr lang="de-DE" dirty="0"/>
          </a:p>
        </p:txBody>
      </p:sp>
      <p:sp>
        <p:nvSpPr>
          <p:cNvPr id="7" name="Ellipse 6"/>
          <p:cNvSpPr/>
          <p:nvPr/>
        </p:nvSpPr>
        <p:spPr bwMode="auto">
          <a:xfrm>
            <a:off x="3088576"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I2</a:t>
            </a:r>
            <a:endParaRPr lang="de-DE" dirty="0"/>
          </a:p>
        </p:txBody>
      </p:sp>
      <p:sp>
        <p:nvSpPr>
          <p:cNvPr id="8" name="Ellipse 7"/>
          <p:cNvSpPr/>
          <p:nvPr/>
        </p:nvSpPr>
        <p:spPr bwMode="auto">
          <a:xfrm>
            <a:off x="2584520" y="3635732"/>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H1</a:t>
            </a:r>
            <a:endParaRPr lang="de-DE" dirty="0"/>
          </a:p>
        </p:txBody>
      </p:sp>
      <p:cxnSp>
        <p:nvCxnSpPr>
          <p:cNvPr id="9" name="Gerade Verbindung mit Pfeil 8"/>
          <p:cNvCxnSpPr>
            <a:stCxn id="6" idx="4"/>
            <a:endCxn id="8" idx="1"/>
          </p:cNvCxnSpPr>
          <p:nvPr/>
        </p:nvCxnSpPr>
        <p:spPr>
          <a:xfrm>
            <a:off x="2440504"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3199147"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2555776" y="4787860"/>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O1</a:t>
            </a:r>
            <a:endParaRPr lang="de-DE" dirty="0"/>
          </a:p>
        </p:txBody>
      </p:sp>
      <p:cxnSp>
        <p:nvCxnSpPr>
          <p:cNvPr id="12" name="Gerade Verbindung mit Pfeil 11"/>
          <p:cNvCxnSpPr>
            <a:stCxn id="8" idx="4"/>
            <a:endCxn id="11" idx="0"/>
          </p:cNvCxnSpPr>
          <p:nvPr/>
        </p:nvCxnSpPr>
        <p:spPr>
          <a:xfrm>
            <a:off x="2944560" y="4355812"/>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a:off x="2944560" y="5550677"/>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440504"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448616"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feld 26"/>
              <p:cNvSpPr txBox="1"/>
              <p:nvPr/>
            </p:nvSpPr>
            <p:spPr>
              <a:xfrm>
                <a:off x="2519772" y="5905965"/>
                <a:ext cx="864096"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300" b="0" i="1" dirty="0" smtClean="0">
                          <a:solidFill>
                            <a:srgbClr val="FF0000"/>
                          </a:solidFill>
                          <a:latin typeface="Cambria Math" panose="02040503050406030204" pitchFamily="18" charset="0"/>
                        </a:rPr>
                        <m:t>𝑦</m:t>
                      </m:r>
                    </m:oMath>
                  </m:oMathPara>
                </a14:m>
                <a:endParaRPr lang="de-DE" sz="2300" dirty="0">
                  <a:solidFill>
                    <a:srgbClr val="FF0000"/>
                  </a:solidFill>
                </a:endParaRPr>
              </a:p>
            </p:txBody>
          </p:sp>
        </mc:Choice>
        <mc:Fallback xmlns="">
          <p:sp>
            <p:nvSpPr>
              <p:cNvPr id="27" name="Textfeld 26"/>
              <p:cNvSpPr txBox="1">
                <a:spLocks noRot="1" noChangeAspect="1" noMove="1" noResize="1" noEditPoints="1" noAdjustHandles="1" noChangeArrowheads="1" noChangeShapeType="1" noTextEdit="1"/>
              </p:cNvSpPr>
              <p:nvPr/>
            </p:nvSpPr>
            <p:spPr>
              <a:xfrm>
                <a:off x="2519772" y="5905965"/>
                <a:ext cx="864096" cy="446276"/>
              </a:xfrm>
              <a:prstGeom prst="rect">
                <a:avLst/>
              </a:prstGeom>
              <a:blipFill>
                <a:blip r:embed="rId7"/>
                <a:stretch>
                  <a:fillRect b="-109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feld 17"/>
              <p:cNvSpPr txBox="1"/>
              <p:nvPr/>
            </p:nvSpPr>
            <p:spPr>
              <a:xfrm>
                <a:off x="5743476" y="5944437"/>
                <a:ext cx="1202573" cy="400110"/>
              </a:xfrm>
              <a:prstGeom prst="rect">
                <a:avLst/>
              </a:prstGeom>
              <a:noFill/>
            </p:spPr>
            <p:txBody>
              <a:bodyPr wrap="none" rtlCol="0">
                <a:spAutoFit/>
              </a:bodyPr>
              <a:lstStyle/>
              <a:p>
                <a:r>
                  <a:rPr lang="en-GB" sz="2000" b="1" dirty="0" smtClean="0"/>
                  <a:t>Insekt </a:t>
                </a:r>
                <a:r>
                  <a:rPr lang="en-GB" sz="2000" b="1" dirty="0"/>
                  <a:t>(</a:t>
                </a:r>
                <a14:m>
                  <m:oMath xmlns:m="http://schemas.openxmlformats.org/officeDocument/2006/math">
                    <m:r>
                      <a:rPr lang="de-DE" sz="2000" b="1" i="1" dirty="0" smtClean="0">
                        <a:solidFill>
                          <a:srgbClr val="000000"/>
                        </a:solidFill>
                        <a:latin typeface="Cambria Math" panose="02040503050406030204" pitchFamily="18" charset="0"/>
                      </a:rPr>
                      <m:t>𝒚</m:t>
                    </m:r>
                  </m:oMath>
                </a14:m>
                <a:r>
                  <a:rPr lang="en-GB" sz="2000" b="1" dirty="0"/>
                  <a:t>) </a:t>
                </a:r>
              </a:p>
            </p:txBody>
          </p:sp>
        </mc:Choice>
        <mc:Fallback xmlns="">
          <p:sp>
            <p:nvSpPr>
              <p:cNvPr id="18" name="Textfeld 17"/>
              <p:cNvSpPr txBox="1">
                <a:spLocks noRot="1" noChangeAspect="1" noMove="1" noResize="1" noEditPoints="1" noAdjustHandles="1" noChangeArrowheads="1" noChangeShapeType="1" noTextEdit="1"/>
              </p:cNvSpPr>
              <p:nvPr/>
            </p:nvSpPr>
            <p:spPr>
              <a:xfrm>
                <a:off x="5743476" y="5944437"/>
                <a:ext cx="1202573" cy="400110"/>
              </a:xfrm>
              <a:prstGeom prst="rect">
                <a:avLst/>
              </a:prstGeom>
              <a:blipFill>
                <a:blip r:embed="rId8"/>
                <a:stretch>
                  <a:fillRect l="-5076" t="-7576" r="-4569" b="-25758"/>
                </a:stretch>
              </a:blipFill>
            </p:spPr>
            <p:txBody>
              <a:bodyPr/>
              <a:lstStyle/>
              <a:p>
                <a:r>
                  <a:rPr lang="en-GB">
                    <a:noFill/>
                  </a:rPr>
                  <a:t> </a:t>
                </a:r>
              </a:p>
            </p:txBody>
          </p:sp>
        </mc:Fallback>
      </mc:AlternateContent>
      <p:sp>
        <p:nvSpPr>
          <p:cNvPr id="33" name="Gleichschenkliges Dreieck 32"/>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feld 28"/>
          <p:cNvSpPr txBox="1"/>
          <p:nvPr/>
        </p:nvSpPr>
        <p:spPr>
          <a:xfrm>
            <a:off x="2519772" y="3117627"/>
            <a:ext cx="1480875" cy="369332"/>
          </a:xfrm>
          <a:prstGeom prst="rect">
            <a:avLst/>
          </a:prstGeom>
          <a:noFill/>
        </p:spPr>
        <p:txBody>
          <a:bodyPr wrap="square" rtlCol="0">
            <a:spAutoFit/>
          </a:bodyPr>
          <a:lstStyle/>
          <a:p>
            <a:r>
              <a:rPr lang="de-DE" dirty="0" smtClean="0"/>
              <a:t>3.6           -3.7</a:t>
            </a:r>
            <a:endParaRPr lang="de-DE" dirty="0"/>
          </a:p>
        </p:txBody>
      </p:sp>
      <p:sp>
        <p:nvSpPr>
          <p:cNvPr id="31" name="Textfeld 30"/>
          <p:cNvSpPr txBox="1"/>
          <p:nvPr/>
        </p:nvSpPr>
        <p:spPr>
          <a:xfrm>
            <a:off x="2728536" y="4346520"/>
            <a:ext cx="864096" cy="369332"/>
          </a:xfrm>
          <a:prstGeom prst="rect">
            <a:avLst/>
          </a:prstGeom>
          <a:noFill/>
        </p:spPr>
        <p:txBody>
          <a:bodyPr wrap="square" rtlCol="0">
            <a:spAutoFit/>
          </a:bodyPr>
          <a:lstStyle/>
          <a:p>
            <a:r>
              <a:rPr lang="de-DE" dirty="0" smtClean="0"/>
              <a:t>    3.2</a:t>
            </a:r>
            <a:endParaRPr lang="de-DE" dirty="0"/>
          </a:p>
        </p:txBody>
      </p:sp>
      <p:sp>
        <p:nvSpPr>
          <p:cNvPr id="34" name="Textfeld 33"/>
          <p:cNvSpPr txBox="1"/>
          <p:nvPr/>
        </p:nvSpPr>
        <p:spPr>
          <a:xfrm>
            <a:off x="2114676" y="1461264"/>
            <a:ext cx="1719806" cy="446276"/>
          </a:xfrm>
          <a:prstGeom prst="rect">
            <a:avLst/>
          </a:prstGeom>
          <a:noFill/>
        </p:spPr>
        <p:txBody>
          <a:bodyPr wrap="square" rtlCol="0">
            <a:spAutoFit/>
          </a:bodyPr>
          <a:lstStyle/>
          <a:p>
            <a:r>
              <a:rPr lang="de-DE" sz="2300" dirty="0" smtClean="0"/>
              <a:t>0.38         0.93</a:t>
            </a:r>
            <a:endParaRPr lang="de-DE" sz="2300" dirty="0"/>
          </a:p>
        </p:txBody>
      </p:sp>
      <p:pic>
        <p:nvPicPr>
          <p:cNvPr id="26" name="Grafik 25"/>
          <p:cNvPicPr>
            <a:picLocks noChangeAspect="1"/>
          </p:cNvPicPr>
          <p:nvPr/>
        </p:nvPicPr>
        <p:blipFill>
          <a:blip r:embed="rId9"/>
          <a:stretch>
            <a:fillRect/>
          </a:stretch>
        </p:blipFill>
        <p:spPr>
          <a:xfrm>
            <a:off x="4219866" y="622580"/>
            <a:ext cx="4812565" cy="2156817"/>
          </a:xfrm>
          <a:prstGeom prst="rect">
            <a:avLst/>
          </a:prstGeom>
          <a:ln>
            <a:solidFill>
              <a:srgbClr val="000000"/>
            </a:solidFill>
          </a:ln>
        </p:spPr>
      </p:pic>
    </p:spTree>
    <p:extLst>
      <p:ext uri="{BB962C8B-B14F-4D97-AF65-F5344CB8AC3E}">
        <p14:creationId xmlns:p14="http://schemas.microsoft.com/office/powerpoint/2010/main" val="120254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bgerundetes Rechteck 22"/>
          <p:cNvSpPr/>
          <p:nvPr/>
        </p:nvSpPr>
        <p:spPr bwMode="auto">
          <a:xfrm>
            <a:off x="2004968" y="4797152"/>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Textfeld 29"/>
              <p:cNvSpPr txBox="1"/>
              <p:nvPr/>
            </p:nvSpPr>
            <p:spPr>
              <a:xfrm>
                <a:off x="5052679" y="4983849"/>
                <a:ext cx="99206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000" b="1" i="1" dirty="0" smtClean="0">
                          <a:latin typeface="Cambria Math" panose="02040503050406030204" pitchFamily="18" charset="0"/>
                        </a:rPr>
                        <m:t>−</m:t>
                      </m:r>
                      <m:r>
                        <a:rPr lang="de-DE" sz="2000" b="1" i="1" dirty="0" smtClean="0">
                          <a:latin typeface="Cambria Math" panose="02040503050406030204" pitchFamily="18" charset="0"/>
                        </a:rPr>
                        <m:t>𝟎</m:t>
                      </m:r>
                      <m:r>
                        <a:rPr lang="de-DE" sz="2000" b="1" i="1" dirty="0" smtClean="0">
                          <a:latin typeface="Cambria Math" panose="02040503050406030204" pitchFamily="18" charset="0"/>
                        </a:rPr>
                        <m:t>.</m:t>
                      </m:r>
                      <m:r>
                        <a:rPr lang="de-DE" sz="2000" b="1" i="1" dirty="0" smtClean="0">
                          <a:latin typeface="Cambria Math" panose="02040503050406030204" pitchFamily="18" charset="0"/>
                        </a:rPr>
                        <m:t>𝟗𝟗</m:t>
                      </m:r>
                    </m:oMath>
                  </m:oMathPara>
                </a14:m>
                <a:endParaRPr lang="en-GB" sz="2000" b="1" dirty="0"/>
              </a:p>
            </p:txBody>
          </p:sp>
        </mc:Choice>
        <mc:Fallback xmlns="">
          <p:sp>
            <p:nvSpPr>
              <p:cNvPr id="30" name="Textfeld 29"/>
              <p:cNvSpPr txBox="1">
                <a:spLocks noRot="1" noChangeAspect="1" noMove="1" noResize="1" noEditPoints="1" noAdjustHandles="1" noChangeArrowheads="1" noChangeShapeType="1" noTextEdit="1"/>
              </p:cNvSpPr>
              <p:nvPr/>
            </p:nvSpPr>
            <p:spPr>
              <a:xfrm>
                <a:off x="5052679" y="4983849"/>
                <a:ext cx="992066" cy="400110"/>
              </a:xfrm>
              <a:prstGeom prst="rect">
                <a:avLst/>
              </a:prstGeom>
              <a:blipFill>
                <a:blip r:embed="rId2"/>
                <a:stretch>
                  <a:fillRect/>
                </a:stretch>
              </a:blipFill>
            </p:spPr>
            <p:txBody>
              <a:bodyPr/>
              <a:lstStyle/>
              <a:p>
                <a:r>
                  <a:rPr lang="en-GB">
                    <a:noFill/>
                  </a:rPr>
                  <a:t> </a:t>
                </a:r>
              </a:p>
            </p:txBody>
          </p:sp>
        </mc:Fallback>
      </mc:AlternateContent>
      <p:sp>
        <p:nvSpPr>
          <p:cNvPr id="21" name="Abgerundetes Rechteck 20"/>
          <p:cNvSpPr/>
          <p:nvPr/>
        </p:nvSpPr>
        <p:spPr bwMode="auto">
          <a:xfrm>
            <a:off x="2004968" y="5874549"/>
            <a:ext cx="6095424" cy="744233"/>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llipse 5"/>
          <p:cNvSpPr/>
          <p:nvPr/>
        </p:nvSpPr>
        <p:spPr bwMode="auto">
          <a:xfrm>
            <a:off x="2080464"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I1</a:t>
            </a:r>
            <a:endParaRPr lang="de-DE" dirty="0"/>
          </a:p>
        </p:txBody>
      </p:sp>
      <p:sp>
        <p:nvSpPr>
          <p:cNvPr id="7" name="Ellipse 6"/>
          <p:cNvSpPr/>
          <p:nvPr/>
        </p:nvSpPr>
        <p:spPr bwMode="auto">
          <a:xfrm>
            <a:off x="3088576"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I2</a:t>
            </a:r>
            <a:endParaRPr lang="de-DE" dirty="0"/>
          </a:p>
        </p:txBody>
      </p:sp>
      <p:sp>
        <p:nvSpPr>
          <p:cNvPr id="8" name="Ellipse 7"/>
          <p:cNvSpPr/>
          <p:nvPr/>
        </p:nvSpPr>
        <p:spPr bwMode="auto">
          <a:xfrm>
            <a:off x="2584520" y="3635732"/>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H1</a:t>
            </a:r>
            <a:endParaRPr lang="de-DE" dirty="0"/>
          </a:p>
        </p:txBody>
      </p:sp>
      <p:cxnSp>
        <p:nvCxnSpPr>
          <p:cNvPr id="9" name="Gerade Verbindung mit Pfeil 8"/>
          <p:cNvCxnSpPr>
            <a:stCxn id="6" idx="4"/>
            <a:endCxn id="8" idx="1"/>
          </p:cNvCxnSpPr>
          <p:nvPr/>
        </p:nvCxnSpPr>
        <p:spPr>
          <a:xfrm>
            <a:off x="2440504"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3199147"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2555776" y="4787860"/>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O1</a:t>
            </a:r>
            <a:endParaRPr lang="de-DE" dirty="0"/>
          </a:p>
        </p:txBody>
      </p:sp>
      <p:cxnSp>
        <p:nvCxnSpPr>
          <p:cNvPr id="12" name="Gerade Verbindung mit Pfeil 11"/>
          <p:cNvCxnSpPr>
            <a:stCxn id="8" idx="4"/>
            <a:endCxn id="11" idx="0"/>
          </p:cNvCxnSpPr>
          <p:nvPr/>
        </p:nvCxnSpPr>
        <p:spPr>
          <a:xfrm>
            <a:off x="2944560" y="4355812"/>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a:off x="2944560" y="5550677"/>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440504"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448616"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feld 26"/>
              <p:cNvSpPr txBox="1"/>
              <p:nvPr/>
            </p:nvSpPr>
            <p:spPr>
              <a:xfrm>
                <a:off x="2519772" y="5905965"/>
                <a:ext cx="864096"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300" b="0" i="1" dirty="0" smtClean="0">
                          <a:solidFill>
                            <a:srgbClr val="FF0000"/>
                          </a:solidFill>
                          <a:latin typeface="Cambria Math" panose="02040503050406030204" pitchFamily="18" charset="0"/>
                        </a:rPr>
                        <m:t>𝑦</m:t>
                      </m:r>
                    </m:oMath>
                  </m:oMathPara>
                </a14:m>
                <a:endParaRPr lang="de-DE" sz="2300" dirty="0">
                  <a:solidFill>
                    <a:srgbClr val="FF0000"/>
                  </a:solidFill>
                </a:endParaRPr>
              </a:p>
            </p:txBody>
          </p:sp>
        </mc:Choice>
        <mc:Fallback xmlns="">
          <p:sp>
            <p:nvSpPr>
              <p:cNvPr id="27" name="Textfeld 26"/>
              <p:cNvSpPr txBox="1">
                <a:spLocks noRot="1" noChangeAspect="1" noMove="1" noResize="1" noEditPoints="1" noAdjustHandles="1" noChangeArrowheads="1" noChangeShapeType="1" noTextEdit="1"/>
              </p:cNvSpPr>
              <p:nvPr/>
            </p:nvSpPr>
            <p:spPr>
              <a:xfrm>
                <a:off x="2519772" y="5905965"/>
                <a:ext cx="864096" cy="446276"/>
              </a:xfrm>
              <a:prstGeom prst="rect">
                <a:avLst/>
              </a:prstGeom>
              <a:blipFill>
                <a:blip r:embed="rId7"/>
                <a:stretch>
                  <a:fillRect b="-109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feld 17"/>
              <p:cNvSpPr txBox="1"/>
              <p:nvPr/>
            </p:nvSpPr>
            <p:spPr>
              <a:xfrm>
                <a:off x="5743476" y="5944437"/>
                <a:ext cx="1202573" cy="400110"/>
              </a:xfrm>
              <a:prstGeom prst="rect">
                <a:avLst/>
              </a:prstGeom>
              <a:noFill/>
            </p:spPr>
            <p:txBody>
              <a:bodyPr wrap="none" rtlCol="0">
                <a:spAutoFit/>
              </a:bodyPr>
              <a:lstStyle/>
              <a:p>
                <a:r>
                  <a:rPr lang="en-GB" sz="2000" b="1" dirty="0" smtClean="0"/>
                  <a:t>Insekt </a:t>
                </a:r>
                <a:r>
                  <a:rPr lang="en-GB" sz="2000" b="1" dirty="0"/>
                  <a:t>(</a:t>
                </a:r>
                <a14:m>
                  <m:oMath xmlns:m="http://schemas.openxmlformats.org/officeDocument/2006/math">
                    <m:r>
                      <a:rPr lang="de-DE" sz="2000" b="1" i="1" dirty="0" smtClean="0">
                        <a:solidFill>
                          <a:srgbClr val="000000"/>
                        </a:solidFill>
                        <a:latin typeface="Cambria Math" panose="02040503050406030204" pitchFamily="18" charset="0"/>
                      </a:rPr>
                      <m:t>𝒚</m:t>
                    </m:r>
                  </m:oMath>
                </a14:m>
                <a:r>
                  <a:rPr lang="en-GB" sz="2000" b="1" dirty="0"/>
                  <a:t>) </a:t>
                </a:r>
              </a:p>
            </p:txBody>
          </p:sp>
        </mc:Choice>
        <mc:Fallback xmlns="">
          <p:sp>
            <p:nvSpPr>
              <p:cNvPr id="18" name="Textfeld 17"/>
              <p:cNvSpPr txBox="1">
                <a:spLocks noRot="1" noChangeAspect="1" noMove="1" noResize="1" noEditPoints="1" noAdjustHandles="1" noChangeArrowheads="1" noChangeShapeType="1" noTextEdit="1"/>
              </p:cNvSpPr>
              <p:nvPr/>
            </p:nvSpPr>
            <p:spPr>
              <a:xfrm>
                <a:off x="5743476" y="5944437"/>
                <a:ext cx="1202573" cy="400110"/>
              </a:xfrm>
              <a:prstGeom prst="rect">
                <a:avLst/>
              </a:prstGeom>
              <a:blipFill>
                <a:blip r:embed="rId8"/>
                <a:stretch>
                  <a:fillRect l="-5076" t="-7576" r="-4569" b="-25758"/>
                </a:stretch>
              </a:blipFill>
            </p:spPr>
            <p:txBody>
              <a:bodyPr/>
              <a:lstStyle/>
              <a:p>
                <a:r>
                  <a:rPr lang="en-GB">
                    <a:noFill/>
                  </a:rPr>
                  <a:t> </a:t>
                </a:r>
              </a:p>
            </p:txBody>
          </p:sp>
        </mc:Fallback>
      </mc:AlternateContent>
      <p:sp>
        <p:nvSpPr>
          <p:cNvPr id="33" name="Gleichschenkliges Dreieck 32"/>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feld 28"/>
          <p:cNvSpPr txBox="1"/>
          <p:nvPr/>
        </p:nvSpPr>
        <p:spPr>
          <a:xfrm>
            <a:off x="2519772" y="3117627"/>
            <a:ext cx="1480875" cy="369332"/>
          </a:xfrm>
          <a:prstGeom prst="rect">
            <a:avLst/>
          </a:prstGeom>
          <a:noFill/>
        </p:spPr>
        <p:txBody>
          <a:bodyPr wrap="square" rtlCol="0">
            <a:spAutoFit/>
          </a:bodyPr>
          <a:lstStyle/>
          <a:p>
            <a:r>
              <a:rPr lang="de-DE" dirty="0" smtClean="0"/>
              <a:t>3.6           -3.7</a:t>
            </a:r>
            <a:endParaRPr lang="de-DE" dirty="0"/>
          </a:p>
        </p:txBody>
      </p:sp>
      <p:sp>
        <p:nvSpPr>
          <p:cNvPr id="31" name="Textfeld 30"/>
          <p:cNvSpPr txBox="1"/>
          <p:nvPr/>
        </p:nvSpPr>
        <p:spPr>
          <a:xfrm>
            <a:off x="2728536" y="4346520"/>
            <a:ext cx="864096" cy="369332"/>
          </a:xfrm>
          <a:prstGeom prst="rect">
            <a:avLst/>
          </a:prstGeom>
          <a:noFill/>
        </p:spPr>
        <p:txBody>
          <a:bodyPr wrap="square" rtlCol="0">
            <a:spAutoFit/>
          </a:bodyPr>
          <a:lstStyle/>
          <a:p>
            <a:r>
              <a:rPr lang="de-DE" dirty="0" smtClean="0"/>
              <a:t>    3.2</a:t>
            </a:r>
            <a:endParaRPr lang="de-DE" dirty="0"/>
          </a:p>
        </p:txBody>
      </p:sp>
      <p:sp>
        <p:nvSpPr>
          <p:cNvPr id="34" name="Textfeld 33"/>
          <p:cNvSpPr txBox="1"/>
          <p:nvPr/>
        </p:nvSpPr>
        <p:spPr>
          <a:xfrm>
            <a:off x="2114676" y="1461264"/>
            <a:ext cx="1719806" cy="446276"/>
          </a:xfrm>
          <a:prstGeom prst="rect">
            <a:avLst/>
          </a:prstGeom>
          <a:noFill/>
        </p:spPr>
        <p:txBody>
          <a:bodyPr wrap="square" rtlCol="0">
            <a:spAutoFit/>
          </a:bodyPr>
          <a:lstStyle/>
          <a:p>
            <a:r>
              <a:rPr lang="de-DE" sz="2300" dirty="0" smtClean="0"/>
              <a:t>0.38         0.93</a:t>
            </a:r>
            <a:endParaRPr lang="de-DE" sz="2300" dirty="0"/>
          </a:p>
        </p:txBody>
      </p:sp>
    </p:spTree>
    <p:extLst>
      <p:ext uri="{BB962C8B-B14F-4D97-AF65-F5344CB8AC3E}">
        <p14:creationId xmlns:p14="http://schemas.microsoft.com/office/powerpoint/2010/main" val="2016596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bgerundetes Rechteck 22"/>
          <p:cNvSpPr/>
          <p:nvPr/>
        </p:nvSpPr>
        <p:spPr bwMode="auto">
          <a:xfrm>
            <a:off x="2004968" y="4797152"/>
            <a:ext cx="6095423" cy="79626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Textfeld 29"/>
              <p:cNvSpPr txBox="1"/>
              <p:nvPr/>
            </p:nvSpPr>
            <p:spPr>
              <a:xfrm>
                <a:off x="5052679" y="4983849"/>
                <a:ext cx="99206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000" b="1" i="1" dirty="0" smtClean="0">
                          <a:solidFill>
                            <a:srgbClr val="FF0000"/>
                          </a:solidFill>
                          <a:latin typeface="Cambria Math" panose="02040503050406030204" pitchFamily="18" charset="0"/>
                        </a:rPr>
                        <m:t>−</m:t>
                      </m:r>
                      <m:r>
                        <a:rPr lang="de-DE" sz="2000" b="1" i="1" dirty="0" smtClean="0">
                          <a:solidFill>
                            <a:srgbClr val="FF0000"/>
                          </a:solidFill>
                          <a:latin typeface="Cambria Math" panose="02040503050406030204" pitchFamily="18" charset="0"/>
                        </a:rPr>
                        <m:t>𝟎</m:t>
                      </m:r>
                      <m:r>
                        <a:rPr lang="de-DE" sz="2000" b="1" i="1" dirty="0" smtClean="0">
                          <a:solidFill>
                            <a:srgbClr val="FF0000"/>
                          </a:solidFill>
                          <a:latin typeface="Cambria Math" panose="02040503050406030204" pitchFamily="18" charset="0"/>
                        </a:rPr>
                        <m:t>.</m:t>
                      </m:r>
                      <m:r>
                        <a:rPr lang="de-DE" sz="2000" b="1" i="1" dirty="0" smtClean="0">
                          <a:solidFill>
                            <a:srgbClr val="FF0000"/>
                          </a:solidFill>
                          <a:latin typeface="Cambria Math" panose="02040503050406030204" pitchFamily="18" charset="0"/>
                        </a:rPr>
                        <m:t>𝟗𝟗</m:t>
                      </m:r>
                    </m:oMath>
                  </m:oMathPara>
                </a14:m>
                <a:endParaRPr lang="en-GB" sz="2000" b="1" dirty="0">
                  <a:solidFill>
                    <a:srgbClr val="FF0000"/>
                  </a:solidFill>
                </a:endParaRPr>
              </a:p>
            </p:txBody>
          </p:sp>
        </mc:Choice>
        <mc:Fallback xmlns="">
          <p:sp>
            <p:nvSpPr>
              <p:cNvPr id="30" name="Textfeld 29"/>
              <p:cNvSpPr txBox="1">
                <a:spLocks noRot="1" noChangeAspect="1" noMove="1" noResize="1" noEditPoints="1" noAdjustHandles="1" noChangeArrowheads="1" noChangeShapeType="1" noTextEdit="1"/>
              </p:cNvSpPr>
              <p:nvPr/>
            </p:nvSpPr>
            <p:spPr>
              <a:xfrm>
                <a:off x="5052679" y="4983849"/>
                <a:ext cx="992066" cy="400110"/>
              </a:xfrm>
              <a:prstGeom prst="rect">
                <a:avLst/>
              </a:prstGeom>
              <a:blipFill>
                <a:blip r:embed="rId2"/>
                <a:stretch>
                  <a:fillRect/>
                </a:stretch>
              </a:blipFill>
            </p:spPr>
            <p:txBody>
              <a:bodyPr/>
              <a:lstStyle/>
              <a:p>
                <a:r>
                  <a:rPr lang="en-GB">
                    <a:noFill/>
                  </a:rPr>
                  <a:t> </a:t>
                </a:r>
              </a:p>
            </p:txBody>
          </p:sp>
        </mc:Fallback>
      </mc:AlternateContent>
      <p:sp>
        <p:nvSpPr>
          <p:cNvPr id="21" name="Abgerundetes Rechteck 20"/>
          <p:cNvSpPr/>
          <p:nvPr/>
        </p:nvSpPr>
        <p:spPr bwMode="auto">
          <a:xfrm>
            <a:off x="2004968" y="5874549"/>
            <a:ext cx="6095424" cy="744233"/>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llipse 5"/>
          <p:cNvSpPr/>
          <p:nvPr/>
        </p:nvSpPr>
        <p:spPr bwMode="auto">
          <a:xfrm>
            <a:off x="2080464"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I1</a:t>
            </a:r>
            <a:endParaRPr lang="de-DE" dirty="0"/>
          </a:p>
        </p:txBody>
      </p:sp>
      <p:sp>
        <p:nvSpPr>
          <p:cNvPr id="7" name="Ellipse 6"/>
          <p:cNvSpPr/>
          <p:nvPr/>
        </p:nvSpPr>
        <p:spPr bwMode="auto">
          <a:xfrm>
            <a:off x="3088576" y="2339588"/>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I2</a:t>
            </a:r>
            <a:endParaRPr lang="de-DE" dirty="0"/>
          </a:p>
        </p:txBody>
      </p:sp>
      <p:sp>
        <p:nvSpPr>
          <p:cNvPr id="8" name="Ellipse 7"/>
          <p:cNvSpPr/>
          <p:nvPr/>
        </p:nvSpPr>
        <p:spPr bwMode="auto">
          <a:xfrm>
            <a:off x="2584520" y="3635732"/>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H1</a:t>
            </a:r>
            <a:endParaRPr lang="de-DE" dirty="0"/>
          </a:p>
        </p:txBody>
      </p:sp>
      <p:cxnSp>
        <p:nvCxnSpPr>
          <p:cNvPr id="9" name="Gerade Verbindung mit Pfeil 8"/>
          <p:cNvCxnSpPr>
            <a:stCxn id="6" idx="4"/>
            <a:endCxn id="8" idx="1"/>
          </p:cNvCxnSpPr>
          <p:nvPr/>
        </p:nvCxnSpPr>
        <p:spPr>
          <a:xfrm>
            <a:off x="2440504"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3199147" y="3059668"/>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2555776" y="4787860"/>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O1</a:t>
            </a:r>
            <a:endParaRPr lang="de-DE" dirty="0"/>
          </a:p>
        </p:txBody>
      </p:sp>
      <p:cxnSp>
        <p:nvCxnSpPr>
          <p:cNvPr id="12" name="Gerade Verbindung mit Pfeil 11"/>
          <p:cNvCxnSpPr>
            <a:stCxn id="8" idx="4"/>
            <a:endCxn id="11" idx="0"/>
          </p:cNvCxnSpPr>
          <p:nvPr/>
        </p:nvCxnSpPr>
        <p:spPr>
          <a:xfrm>
            <a:off x="2944560" y="4355812"/>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a:off x="2944560" y="5550677"/>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440504"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448616" y="2012993"/>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feld 26"/>
              <p:cNvSpPr txBox="1"/>
              <p:nvPr/>
            </p:nvSpPr>
            <p:spPr>
              <a:xfrm>
                <a:off x="2519772" y="5905965"/>
                <a:ext cx="864096" cy="4462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300" b="0" i="1" dirty="0" smtClean="0">
                          <a:solidFill>
                            <a:srgbClr val="FF0000"/>
                          </a:solidFill>
                          <a:latin typeface="Cambria Math" panose="02040503050406030204" pitchFamily="18" charset="0"/>
                        </a:rPr>
                        <m:t>𝑦</m:t>
                      </m:r>
                    </m:oMath>
                  </m:oMathPara>
                </a14:m>
                <a:endParaRPr lang="de-DE" sz="2300" dirty="0">
                  <a:solidFill>
                    <a:srgbClr val="FF0000"/>
                  </a:solidFill>
                </a:endParaRPr>
              </a:p>
            </p:txBody>
          </p:sp>
        </mc:Choice>
        <mc:Fallback xmlns="">
          <p:sp>
            <p:nvSpPr>
              <p:cNvPr id="27" name="Textfeld 26"/>
              <p:cNvSpPr txBox="1">
                <a:spLocks noRot="1" noChangeAspect="1" noMove="1" noResize="1" noEditPoints="1" noAdjustHandles="1" noChangeArrowheads="1" noChangeShapeType="1" noTextEdit="1"/>
              </p:cNvSpPr>
              <p:nvPr/>
            </p:nvSpPr>
            <p:spPr>
              <a:xfrm>
                <a:off x="2519772" y="5905965"/>
                <a:ext cx="864096" cy="446276"/>
              </a:xfrm>
              <a:prstGeom prst="rect">
                <a:avLst/>
              </a:prstGeom>
              <a:blipFill>
                <a:blip r:embed="rId7"/>
                <a:stretch>
                  <a:fillRect b="-10959"/>
                </a:stretch>
              </a:blipFill>
            </p:spPr>
            <p:txBody>
              <a:bodyPr/>
              <a:lstStyle/>
              <a:p>
                <a:r>
                  <a:rPr lang="en-GB">
                    <a:noFill/>
                  </a:rPr>
                  <a:t> </a:t>
                </a:r>
              </a:p>
            </p:txBody>
          </p:sp>
        </mc:Fallback>
      </mc:AlternateContent>
      <p:sp>
        <p:nvSpPr>
          <p:cNvPr id="33" name="Gleichschenkliges Dreieck 32"/>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feld 28"/>
          <p:cNvSpPr txBox="1"/>
          <p:nvPr/>
        </p:nvSpPr>
        <p:spPr>
          <a:xfrm>
            <a:off x="2519772" y="3117627"/>
            <a:ext cx="1480875" cy="369332"/>
          </a:xfrm>
          <a:prstGeom prst="rect">
            <a:avLst/>
          </a:prstGeom>
          <a:noFill/>
        </p:spPr>
        <p:txBody>
          <a:bodyPr wrap="square" rtlCol="0">
            <a:spAutoFit/>
          </a:bodyPr>
          <a:lstStyle/>
          <a:p>
            <a:r>
              <a:rPr lang="de-DE" dirty="0" smtClean="0"/>
              <a:t>3.6           -3.7</a:t>
            </a:r>
            <a:endParaRPr lang="de-DE" dirty="0"/>
          </a:p>
        </p:txBody>
      </p:sp>
      <p:sp>
        <p:nvSpPr>
          <p:cNvPr id="31" name="Textfeld 30"/>
          <p:cNvSpPr txBox="1"/>
          <p:nvPr/>
        </p:nvSpPr>
        <p:spPr>
          <a:xfrm>
            <a:off x="2728536" y="4346520"/>
            <a:ext cx="864096" cy="369332"/>
          </a:xfrm>
          <a:prstGeom prst="rect">
            <a:avLst/>
          </a:prstGeom>
          <a:noFill/>
        </p:spPr>
        <p:txBody>
          <a:bodyPr wrap="square" rtlCol="0">
            <a:spAutoFit/>
          </a:bodyPr>
          <a:lstStyle/>
          <a:p>
            <a:r>
              <a:rPr lang="de-DE" dirty="0" smtClean="0"/>
              <a:t>    3.2</a:t>
            </a:r>
            <a:endParaRPr lang="de-DE" dirty="0"/>
          </a:p>
        </p:txBody>
      </p:sp>
      <p:sp>
        <p:nvSpPr>
          <p:cNvPr id="34" name="Textfeld 33"/>
          <p:cNvSpPr txBox="1"/>
          <p:nvPr/>
        </p:nvSpPr>
        <p:spPr>
          <a:xfrm>
            <a:off x="2114676" y="1461264"/>
            <a:ext cx="1719806" cy="446276"/>
          </a:xfrm>
          <a:prstGeom prst="rect">
            <a:avLst/>
          </a:prstGeom>
          <a:noFill/>
        </p:spPr>
        <p:txBody>
          <a:bodyPr wrap="square" rtlCol="0">
            <a:spAutoFit/>
          </a:bodyPr>
          <a:lstStyle/>
          <a:p>
            <a:r>
              <a:rPr lang="de-DE" sz="2300" dirty="0" smtClean="0"/>
              <a:t>0.38         0.93</a:t>
            </a:r>
            <a:endParaRPr lang="de-DE" sz="2300" dirty="0"/>
          </a:p>
        </p:txBody>
      </p:sp>
      <p:pic>
        <p:nvPicPr>
          <p:cNvPr id="22" name="Grafik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5729" y="5946201"/>
            <a:ext cx="865965" cy="600927"/>
          </a:xfrm>
          <a:prstGeom prst="rect">
            <a:avLst/>
          </a:prstGeom>
        </p:spPr>
      </p:pic>
    </p:spTree>
    <p:extLst>
      <p:ext uri="{BB962C8B-B14F-4D97-AF65-F5344CB8AC3E}">
        <p14:creationId xmlns:p14="http://schemas.microsoft.com/office/powerpoint/2010/main" val="2118001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pPr>
              <a:defRPr/>
            </a:pPr>
            <a:fld id="{C0BC624C-2554-4659-A1D8-66347873820C}" type="slidenum">
              <a:rPr lang="de-DE" smtClean="0"/>
              <a:t>135</a:t>
            </a:fld>
            <a:endParaRPr lang="de-DE" sz="1800"/>
          </a:p>
        </p:txBody>
      </p:sp>
      <p:pic>
        <p:nvPicPr>
          <p:cNvPr id="6" name="Grafik 5"/>
          <p:cNvPicPr>
            <a:picLocks noChangeAspect="1"/>
          </p:cNvPicPr>
          <p:nvPr/>
        </p:nvPicPr>
        <p:blipFill>
          <a:blip r:embed="rId2"/>
          <a:stretch>
            <a:fillRect/>
          </a:stretch>
        </p:blipFill>
        <p:spPr>
          <a:xfrm>
            <a:off x="1807344" y="1340768"/>
            <a:ext cx="5447506" cy="4869740"/>
          </a:xfrm>
          <a:prstGeom prst="rect">
            <a:avLst/>
          </a:prstGeom>
        </p:spPr>
      </p:pic>
    </p:spTree>
    <p:extLst>
      <p:ext uri="{BB962C8B-B14F-4D97-AF65-F5344CB8AC3E}">
        <p14:creationId xmlns:p14="http://schemas.microsoft.com/office/powerpoint/2010/main" val="1230151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pPr>
              <a:defRPr/>
            </a:pPr>
            <a:fld id="{C0BC624C-2554-4659-A1D8-66347873820C}" type="slidenum">
              <a:rPr lang="de-DE" smtClean="0"/>
              <a:t>136</a:t>
            </a:fld>
            <a:endParaRPr lang="de-DE" sz="1800"/>
          </a:p>
        </p:txBody>
      </p:sp>
      <p:pic>
        <p:nvPicPr>
          <p:cNvPr id="6" name="Grafik 5"/>
          <p:cNvPicPr>
            <a:picLocks noChangeAspect="1"/>
          </p:cNvPicPr>
          <p:nvPr/>
        </p:nvPicPr>
        <p:blipFill>
          <a:blip r:embed="rId2"/>
          <a:stretch>
            <a:fillRect/>
          </a:stretch>
        </p:blipFill>
        <p:spPr>
          <a:xfrm>
            <a:off x="1691680" y="1412776"/>
            <a:ext cx="4608512" cy="4693697"/>
          </a:xfrm>
          <a:prstGeom prst="rect">
            <a:avLst/>
          </a:prstGeom>
        </p:spPr>
      </p:pic>
      <p:pic>
        <p:nvPicPr>
          <p:cNvPr id="7" name="Grafik 6"/>
          <p:cNvPicPr>
            <a:picLocks noChangeAspect="1"/>
          </p:cNvPicPr>
          <p:nvPr/>
        </p:nvPicPr>
        <p:blipFill>
          <a:blip r:embed="rId3"/>
          <a:stretch>
            <a:fillRect/>
          </a:stretch>
        </p:blipFill>
        <p:spPr>
          <a:xfrm>
            <a:off x="2195736" y="1556791"/>
            <a:ext cx="4824536" cy="4305771"/>
          </a:xfrm>
          <a:prstGeom prst="rect">
            <a:avLst/>
          </a:prstGeom>
        </p:spPr>
      </p:pic>
    </p:spTree>
    <p:extLst>
      <p:ext uri="{BB962C8B-B14F-4D97-AF65-F5344CB8AC3E}">
        <p14:creationId xmlns:p14="http://schemas.microsoft.com/office/powerpoint/2010/main" val="1650303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Erkenntnisse</a:t>
            </a:r>
            <a:r>
              <a:rPr lang="en-GB" dirty="0" smtClean="0"/>
              <a:t> </a:t>
            </a:r>
            <a:r>
              <a:rPr lang="en-GB" dirty="0" err="1" smtClean="0"/>
              <a:t>bis</a:t>
            </a:r>
            <a:r>
              <a:rPr lang="en-GB" dirty="0" smtClean="0"/>
              <a:t> </a:t>
            </a:r>
            <a:r>
              <a:rPr lang="en-GB" dirty="0" err="1" smtClean="0"/>
              <a:t>jetzt</a:t>
            </a:r>
            <a:r>
              <a:rPr lang="en-GB" dirty="0" smtClean="0"/>
              <a:t>…</a:t>
            </a:r>
            <a:endParaRPr lang="en-GB"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137</a:t>
            </a:fld>
            <a:endParaRPr lang="de-DE" sz="1800"/>
          </a:p>
        </p:txBody>
      </p:sp>
      <p:sp>
        <p:nvSpPr>
          <p:cNvPr id="5" name="Vertikaler Textplatzhalter 4"/>
          <p:cNvSpPr>
            <a:spLocks noGrp="1"/>
          </p:cNvSpPr>
          <p:nvPr>
            <p:ph type="body" orient="vert" idx="1"/>
          </p:nvPr>
        </p:nvSpPr>
        <p:spPr/>
        <p:txBody>
          <a:bodyPr numCol="1"/>
          <a:lstStyle/>
          <a:p>
            <a:pPr marL="342900" indent="-342900">
              <a:buFont typeface="Arial" panose="020B0604020202020204" pitchFamily="34" charset="0"/>
              <a:buChar char="•"/>
            </a:pPr>
            <a:r>
              <a:rPr lang="en-GB" dirty="0" err="1" smtClean="0"/>
              <a:t>Ein</a:t>
            </a:r>
            <a:r>
              <a:rPr lang="en-GB" dirty="0" smtClean="0"/>
              <a:t> </a:t>
            </a:r>
            <a:r>
              <a:rPr lang="en-GB" dirty="0" err="1" smtClean="0"/>
              <a:t>neuronales</a:t>
            </a:r>
            <a:r>
              <a:rPr lang="en-GB" dirty="0" smtClean="0"/>
              <a:t> </a:t>
            </a:r>
            <a:r>
              <a:rPr lang="en-GB" dirty="0" err="1" smtClean="0"/>
              <a:t>Netzwerk</a:t>
            </a:r>
            <a:r>
              <a:rPr lang="en-GB" dirty="0" smtClean="0"/>
              <a:t> </a:t>
            </a:r>
            <a:r>
              <a:rPr lang="en-GB" dirty="0" err="1" smtClean="0"/>
              <a:t>ist</a:t>
            </a:r>
            <a:r>
              <a:rPr lang="en-GB" dirty="0" smtClean="0"/>
              <a:t> </a:t>
            </a:r>
            <a:r>
              <a:rPr lang="en-GB" dirty="0" err="1" smtClean="0"/>
              <a:t>eine</a:t>
            </a:r>
            <a:r>
              <a:rPr lang="en-GB" dirty="0" smtClean="0"/>
              <a:t> (relative </a:t>
            </a:r>
            <a:r>
              <a:rPr lang="en-GB" dirty="0" err="1" smtClean="0"/>
              <a:t>komplizierte</a:t>
            </a:r>
            <a:r>
              <a:rPr lang="en-GB" dirty="0" smtClean="0"/>
              <a:t>) </a:t>
            </a:r>
            <a:br>
              <a:rPr lang="en-GB" dirty="0" smtClean="0"/>
            </a:br>
            <a:r>
              <a:rPr lang="en-GB" dirty="0" err="1" smtClean="0"/>
              <a:t>mathematische</a:t>
            </a:r>
            <a:r>
              <a:rPr lang="en-GB" dirty="0" smtClean="0"/>
              <a:t> </a:t>
            </a:r>
            <a:r>
              <a:rPr lang="en-GB" dirty="0" err="1" smtClean="0"/>
              <a:t>Funktion</a:t>
            </a:r>
            <a:endParaRPr lang="en-GB" dirty="0" smtClean="0"/>
          </a:p>
          <a:p>
            <a:pPr marL="342900" indent="-342900">
              <a:buFont typeface="Arial" panose="020B0604020202020204" pitchFamily="34" charset="0"/>
              <a:buChar char="•"/>
            </a:pPr>
            <a:endParaRPr lang="en-GB" dirty="0" smtClean="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err="1" smtClean="0"/>
              <a:t>Mit</a:t>
            </a:r>
            <a:r>
              <a:rPr lang="en-GB" dirty="0" smtClean="0"/>
              <a:t> der Output-</a:t>
            </a:r>
            <a:r>
              <a:rPr lang="en-GB" dirty="0" err="1" smtClean="0"/>
              <a:t>Heatmap</a:t>
            </a:r>
            <a:r>
              <a:rPr lang="en-GB" dirty="0" smtClean="0"/>
              <a:t> </a:t>
            </a:r>
            <a:r>
              <a:rPr lang="en-GB" dirty="0" err="1" smtClean="0"/>
              <a:t>können</a:t>
            </a:r>
            <a:r>
              <a:rPr lang="en-GB" dirty="0" smtClean="0"/>
              <a:t> </a:t>
            </a:r>
            <a:r>
              <a:rPr lang="en-GB" dirty="0" err="1" smtClean="0"/>
              <a:t>wir</a:t>
            </a:r>
            <a:r>
              <a:rPr lang="en-GB" dirty="0"/>
              <a:t> </a:t>
            </a:r>
            <a:r>
              <a:rPr lang="en-GB" dirty="0" err="1" smtClean="0"/>
              <a:t>viele</a:t>
            </a:r>
            <a:r>
              <a:rPr lang="en-GB" dirty="0" smtClean="0"/>
              <a:t> Outputs </a:t>
            </a:r>
            <a:r>
              <a:rPr lang="en-GB" dirty="0" err="1" smtClean="0"/>
              <a:t>gleichzeitig</a:t>
            </a:r>
            <a:r>
              <a:rPr lang="en-GB" dirty="0" smtClean="0"/>
              <a:t> </a:t>
            </a:r>
            <a:r>
              <a:rPr lang="en-GB" dirty="0" err="1" smtClean="0"/>
              <a:t>visualisieren</a:t>
            </a:r>
            <a:r>
              <a:rPr lang="en-GB" dirty="0" smtClean="0"/>
              <a:t> und </a:t>
            </a:r>
            <a:r>
              <a:rPr lang="en-GB" dirty="0" err="1" smtClean="0"/>
              <a:t>somit</a:t>
            </a:r>
            <a:r>
              <a:rPr lang="en-GB" dirty="0" smtClean="0"/>
              <a:t> </a:t>
            </a:r>
            <a:r>
              <a:rPr lang="en-GB" dirty="0" err="1" smtClean="0"/>
              <a:t>einschätzen</a:t>
            </a:r>
            <a:r>
              <a:rPr lang="en-GB" dirty="0" smtClean="0"/>
              <a:t>, </a:t>
            </a:r>
            <a:r>
              <a:rPr lang="en-GB" dirty="0" err="1" smtClean="0"/>
              <a:t>wie</a:t>
            </a:r>
            <a:r>
              <a:rPr lang="en-GB" dirty="0" smtClean="0"/>
              <a:t> gut </a:t>
            </a:r>
            <a:r>
              <a:rPr lang="en-GB" dirty="0" err="1" smtClean="0"/>
              <a:t>unser</a:t>
            </a:r>
            <a:r>
              <a:rPr lang="en-GB" dirty="0"/>
              <a:t> </a:t>
            </a:r>
            <a:r>
              <a:rPr lang="en-GB" dirty="0" err="1" smtClean="0"/>
              <a:t>neuronales</a:t>
            </a:r>
            <a:r>
              <a:rPr lang="en-GB" dirty="0" smtClean="0"/>
              <a:t> </a:t>
            </a:r>
            <a:r>
              <a:rPr lang="en-GB" dirty="0" err="1" smtClean="0"/>
              <a:t>Netzwerk</a:t>
            </a:r>
            <a:r>
              <a:rPr lang="en-GB" dirty="0" smtClean="0"/>
              <a:t> </a:t>
            </a:r>
            <a:r>
              <a:rPr lang="en-GB" dirty="0" err="1" smtClean="0"/>
              <a:t>funktioniert</a:t>
            </a:r>
            <a:r>
              <a:rPr lang="en-GB" dirty="0" smtClean="0"/>
              <a:t> </a:t>
            </a:r>
            <a:br>
              <a:rPr lang="en-GB" dirty="0" smtClean="0"/>
            </a:br>
            <a:r>
              <a:rPr lang="en-GB" dirty="0" smtClean="0"/>
              <a:t>(</a:t>
            </a:r>
            <a:r>
              <a:rPr lang="en-GB" dirty="0" err="1" smtClean="0"/>
              <a:t>nur</a:t>
            </a:r>
            <a:r>
              <a:rPr lang="en-GB" dirty="0" smtClean="0"/>
              <a:t> </a:t>
            </a:r>
            <a:r>
              <a:rPr lang="en-GB" dirty="0" err="1" smtClean="0"/>
              <a:t>möglich</a:t>
            </a:r>
            <a:r>
              <a:rPr lang="en-GB" dirty="0" smtClean="0"/>
              <a:t> </a:t>
            </a:r>
            <a:r>
              <a:rPr lang="en-GB" dirty="0" err="1" smtClean="0"/>
              <a:t>wenn</a:t>
            </a:r>
            <a:r>
              <a:rPr lang="en-GB" dirty="0" smtClean="0"/>
              <a:t> </a:t>
            </a:r>
            <a:r>
              <a:rPr lang="en-GB" dirty="0" err="1" smtClean="0"/>
              <a:t>wir</a:t>
            </a:r>
            <a:r>
              <a:rPr lang="en-GB" dirty="0" smtClean="0"/>
              <a:t> maximal 2 </a:t>
            </a:r>
            <a:r>
              <a:rPr lang="en-GB" dirty="0" err="1" smtClean="0"/>
              <a:t>Inputwerte</a:t>
            </a:r>
            <a:r>
              <a:rPr lang="en-GB" dirty="0" smtClean="0"/>
              <a:t> </a:t>
            </a:r>
            <a:r>
              <a:rPr lang="en-GB" dirty="0" err="1" smtClean="0"/>
              <a:t>haben</a:t>
            </a:r>
            <a:r>
              <a:rPr lang="en-GB" dirty="0" smtClean="0"/>
              <a:t>)</a:t>
            </a:r>
            <a:endParaRPr lang="en-GB" dirty="0"/>
          </a:p>
        </p:txBody>
      </p:sp>
    </p:spTree>
    <p:extLst>
      <p:ext uri="{BB962C8B-B14F-4D97-AF65-F5344CB8AC3E}">
        <p14:creationId xmlns:p14="http://schemas.microsoft.com/office/powerpoint/2010/main" val="828716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3321104"/>
            <a:ext cx="8243887" cy="1044000"/>
          </a:xfrm>
        </p:spPr>
        <p:txBody>
          <a:bodyPr/>
          <a:lstStyle/>
          <a:p>
            <a:pPr algn="ctr"/>
            <a:r>
              <a:rPr lang="en-GB" dirty="0" smtClean="0"/>
              <a:t>Brain in a Bag</a:t>
            </a:r>
            <a:endParaRPr lang="en-GB"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138</a:t>
            </a:fld>
            <a:endParaRPr lang="de-DE" sz="1800"/>
          </a:p>
        </p:txBody>
      </p:sp>
      <p:sp>
        <p:nvSpPr>
          <p:cNvPr id="6" name="Textfeld 5"/>
          <p:cNvSpPr txBox="1"/>
          <p:nvPr/>
        </p:nvSpPr>
        <p:spPr>
          <a:xfrm>
            <a:off x="2051720" y="4725144"/>
            <a:ext cx="5192447" cy="369332"/>
          </a:xfrm>
          <a:prstGeom prst="rect">
            <a:avLst/>
          </a:prstGeom>
          <a:noFill/>
        </p:spPr>
        <p:txBody>
          <a:bodyPr wrap="none" rtlCol="0">
            <a:spAutoFit/>
          </a:bodyPr>
          <a:lstStyle/>
          <a:p>
            <a:r>
              <a:rPr lang="en-GB" dirty="0" err="1" smtClean="0"/>
              <a:t>Ein</a:t>
            </a:r>
            <a:r>
              <a:rPr lang="en-GB" dirty="0" smtClean="0"/>
              <a:t> </a:t>
            </a:r>
            <a:r>
              <a:rPr lang="en-GB" dirty="0" err="1" smtClean="0"/>
              <a:t>weniger</a:t>
            </a:r>
            <a:r>
              <a:rPr lang="en-GB" dirty="0" smtClean="0"/>
              <a:t> </a:t>
            </a:r>
            <a:r>
              <a:rPr lang="en-GB" dirty="0" err="1" smtClean="0"/>
              <a:t>formaler</a:t>
            </a:r>
            <a:r>
              <a:rPr lang="en-GB" dirty="0" smtClean="0"/>
              <a:t> Einstieg in </a:t>
            </a:r>
            <a:r>
              <a:rPr lang="en-GB" dirty="0" err="1" smtClean="0"/>
              <a:t>künstliche</a:t>
            </a:r>
            <a:r>
              <a:rPr lang="en-GB" dirty="0" smtClean="0"/>
              <a:t> </a:t>
            </a:r>
            <a:r>
              <a:rPr lang="en-GB" dirty="0" err="1" smtClean="0"/>
              <a:t>neuronale</a:t>
            </a:r>
            <a:r>
              <a:rPr lang="en-GB" dirty="0" smtClean="0"/>
              <a:t> </a:t>
            </a:r>
            <a:r>
              <a:rPr lang="en-GB" dirty="0" err="1" smtClean="0"/>
              <a:t>Netze</a:t>
            </a:r>
            <a:endParaRPr lang="en-GB" dirty="0"/>
          </a:p>
        </p:txBody>
      </p:sp>
    </p:spTree>
    <p:extLst>
      <p:ext uri="{BB962C8B-B14F-4D97-AF65-F5344CB8AC3E}">
        <p14:creationId xmlns:p14="http://schemas.microsoft.com/office/powerpoint/2010/main" val="367872083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Brain in a Bag</a:t>
            </a:r>
            <a:endParaRPr lang="en-GB"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139</a:t>
            </a:fld>
            <a:endParaRPr lang="de-DE" sz="1800"/>
          </a:p>
        </p:txBody>
      </p:sp>
      <p:sp>
        <p:nvSpPr>
          <p:cNvPr id="5" name="Vertikaler Textplatzhalter 4"/>
          <p:cNvSpPr>
            <a:spLocks noGrp="1"/>
          </p:cNvSpPr>
          <p:nvPr>
            <p:ph type="body" orient="vert" idx="1"/>
          </p:nvPr>
        </p:nvSpPr>
        <p:spPr>
          <a:xfrm>
            <a:off x="425654" y="1988840"/>
            <a:ext cx="8243888" cy="4051745"/>
          </a:xfrm>
        </p:spPr>
        <p:txBody>
          <a:bodyPr numCol="1"/>
          <a:lstStyle/>
          <a:p>
            <a:r>
              <a:rPr lang="en-GB" dirty="0" err="1" smtClean="0"/>
              <a:t>Einführung</a:t>
            </a:r>
            <a:r>
              <a:rPr lang="en-GB" dirty="0" smtClean="0"/>
              <a:t> in… </a:t>
            </a:r>
          </a:p>
          <a:p>
            <a:endParaRPr lang="en-GB" dirty="0"/>
          </a:p>
          <a:p>
            <a:pPr marL="342900" indent="-342900">
              <a:buFont typeface="Arial" panose="020B0604020202020204" pitchFamily="34" charset="0"/>
              <a:buChar char="•"/>
            </a:pPr>
            <a:r>
              <a:rPr lang="en-GB" b="0" dirty="0" err="1" smtClean="0"/>
              <a:t>Aufbau</a:t>
            </a:r>
            <a:r>
              <a:rPr lang="en-GB" b="0" dirty="0" smtClean="0"/>
              <a:t> </a:t>
            </a:r>
            <a:r>
              <a:rPr lang="en-GB" b="0" dirty="0" err="1" smtClean="0"/>
              <a:t>eines</a:t>
            </a:r>
            <a:r>
              <a:rPr lang="en-GB" b="0" dirty="0" smtClean="0"/>
              <a:t> </a:t>
            </a:r>
            <a:r>
              <a:rPr lang="en-GB" b="0" dirty="0" err="1" smtClean="0"/>
              <a:t>Künstlichen</a:t>
            </a:r>
            <a:r>
              <a:rPr lang="en-GB" b="0" dirty="0" smtClean="0"/>
              <a:t> </a:t>
            </a:r>
            <a:r>
              <a:rPr lang="en-GB" b="0" dirty="0" err="1" smtClean="0"/>
              <a:t>Neuronalen</a:t>
            </a:r>
            <a:r>
              <a:rPr lang="en-GB" b="0" dirty="0" smtClean="0"/>
              <a:t> </a:t>
            </a:r>
            <a:r>
              <a:rPr lang="en-GB" b="0" dirty="0" err="1" smtClean="0"/>
              <a:t>Netzes</a:t>
            </a:r>
            <a:endParaRPr lang="en-GB" b="0" dirty="0"/>
          </a:p>
          <a:p>
            <a:pPr marL="342900" indent="-342900">
              <a:buFont typeface="Arial" panose="020B0604020202020204" pitchFamily="34" charset="0"/>
              <a:buChar char="•"/>
            </a:pPr>
            <a:endParaRPr lang="en-GB" b="0" dirty="0" smtClean="0"/>
          </a:p>
          <a:p>
            <a:pPr marL="342900" indent="-342900">
              <a:buFont typeface="Arial" panose="020B0604020202020204" pitchFamily="34" charset="0"/>
              <a:buChar char="•"/>
            </a:pPr>
            <a:r>
              <a:rPr lang="en-GB" b="0" dirty="0" err="1" smtClean="0"/>
              <a:t>Begrifflichkeiten</a:t>
            </a:r>
            <a:r>
              <a:rPr lang="en-GB" b="0" dirty="0" smtClean="0"/>
              <a:t> </a:t>
            </a:r>
            <a:r>
              <a:rPr lang="en-GB" b="0" dirty="0" err="1" smtClean="0"/>
              <a:t>rund</a:t>
            </a:r>
            <a:r>
              <a:rPr lang="en-GB" b="0" dirty="0" smtClean="0"/>
              <a:t> um </a:t>
            </a:r>
            <a:r>
              <a:rPr lang="en-GB" b="0" dirty="0" err="1" smtClean="0"/>
              <a:t>Künstliche</a:t>
            </a:r>
            <a:r>
              <a:rPr lang="en-GB" b="0" dirty="0" smtClean="0"/>
              <a:t> </a:t>
            </a:r>
            <a:r>
              <a:rPr lang="en-GB" b="0" dirty="0" err="1" smtClean="0"/>
              <a:t>Neuronale</a:t>
            </a:r>
            <a:r>
              <a:rPr lang="en-GB" b="0" dirty="0" smtClean="0"/>
              <a:t> </a:t>
            </a:r>
            <a:r>
              <a:rPr lang="en-GB" b="0" dirty="0" err="1" smtClean="0"/>
              <a:t>Netze</a:t>
            </a:r>
            <a:endParaRPr lang="en-GB" b="0" dirty="0" smtClean="0"/>
          </a:p>
          <a:p>
            <a:pPr marL="342900" indent="-342900">
              <a:buFont typeface="Arial" panose="020B0604020202020204" pitchFamily="34" charset="0"/>
              <a:buChar char="•"/>
            </a:pPr>
            <a:endParaRPr lang="en-GB" b="0" dirty="0"/>
          </a:p>
          <a:p>
            <a:pPr marL="342900" indent="-342900">
              <a:buFont typeface="Arial" panose="020B0604020202020204" pitchFamily="34" charset="0"/>
              <a:buChar char="•"/>
            </a:pPr>
            <a:r>
              <a:rPr lang="en-GB" b="0" dirty="0" err="1" smtClean="0"/>
              <a:t>grundlegende</a:t>
            </a:r>
            <a:r>
              <a:rPr lang="en-GB" b="0" dirty="0" smtClean="0"/>
              <a:t> </a:t>
            </a:r>
            <a:r>
              <a:rPr lang="en-GB" b="0" dirty="0" err="1" smtClean="0"/>
              <a:t>Funktionsweisen</a:t>
            </a:r>
            <a:r>
              <a:rPr lang="en-GB" b="0" dirty="0" smtClean="0"/>
              <a:t> (in </a:t>
            </a:r>
            <a:r>
              <a:rPr lang="en-GB" b="0" dirty="0" err="1" smtClean="0"/>
              <a:t>vereinfachter</a:t>
            </a:r>
            <a:r>
              <a:rPr lang="en-GB" b="0" dirty="0" smtClean="0"/>
              <a:t> Form)</a:t>
            </a:r>
          </a:p>
          <a:p>
            <a:pPr marL="342900" indent="-342900">
              <a:buFont typeface="Arial" panose="020B0604020202020204" pitchFamily="34" charset="0"/>
              <a:buChar char="•"/>
            </a:pPr>
            <a:endParaRPr lang="en-GB" dirty="0" smtClean="0"/>
          </a:p>
          <a:p>
            <a:r>
              <a:rPr lang="en-GB" dirty="0" err="1" smtClean="0"/>
              <a:t>Nicht</a:t>
            </a:r>
            <a:r>
              <a:rPr lang="en-GB" dirty="0" smtClean="0"/>
              <a:t> </a:t>
            </a:r>
            <a:r>
              <a:rPr lang="en-GB" dirty="0" err="1" smtClean="0"/>
              <a:t>berücksichtigt</a:t>
            </a:r>
            <a:r>
              <a:rPr lang="en-GB" dirty="0" smtClean="0"/>
              <a:t> </a:t>
            </a:r>
            <a:r>
              <a:rPr lang="en-GB" dirty="0" err="1" smtClean="0"/>
              <a:t>wird</a:t>
            </a:r>
            <a:r>
              <a:rPr lang="en-GB" dirty="0" smtClean="0"/>
              <a:t>…</a:t>
            </a:r>
          </a:p>
          <a:p>
            <a:endParaRPr lang="en-GB" dirty="0"/>
          </a:p>
          <a:p>
            <a:pPr marL="342900" indent="-342900">
              <a:buFont typeface="Arial" panose="020B0604020202020204" pitchFamily="34" charset="0"/>
              <a:buChar char="•"/>
            </a:pPr>
            <a:r>
              <a:rPr lang="en-GB" b="0" dirty="0" smtClean="0"/>
              <a:t>das </a:t>
            </a:r>
            <a:r>
              <a:rPr lang="en-GB" b="0" dirty="0" err="1" smtClean="0"/>
              <a:t>Lernprinzip</a:t>
            </a:r>
            <a:r>
              <a:rPr lang="en-GB" b="0" dirty="0" smtClean="0"/>
              <a:t> von </a:t>
            </a:r>
            <a:r>
              <a:rPr lang="en-GB" b="0" dirty="0" err="1" smtClean="0"/>
              <a:t>Künstlichen</a:t>
            </a:r>
            <a:r>
              <a:rPr lang="en-GB" b="0" dirty="0" smtClean="0"/>
              <a:t> </a:t>
            </a:r>
            <a:r>
              <a:rPr lang="en-GB" b="0" dirty="0" err="1" smtClean="0"/>
              <a:t>Neuronalen</a:t>
            </a:r>
            <a:r>
              <a:rPr lang="en-GB" b="0" dirty="0" smtClean="0"/>
              <a:t> </a:t>
            </a:r>
            <a:r>
              <a:rPr lang="en-GB" b="0" dirty="0" err="1" smtClean="0"/>
              <a:t>Netzen</a:t>
            </a:r>
            <a:endParaRPr lang="en-GB" b="0" dirty="0" smtClean="0"/>
          </a:p>
          <a:p>
            <a:pPr marL="342900" indent="-342900">
              <a:buFont typeface="Arial" panose="020B0604020202020204" pitchFamily="34" charset="0"/>
              <a:buChar char="•"/>
            </a:pPr>
            <a:endParaRPr lang="en-GB" b="0" dirty="0"/>
          </a:p>
          <a:p>
            <a:pPr marL="342900" indent="-342900">
              <a:buFont typeface="Arial" panose="020B0604020202020204" pitchFamily="34" charset="0"/>
              <a:buChar char="•"/>
            </a:pPr>
            <a:r>
              <a:rPr lang="en-GB" b="0" dirty="0"/>
              <a:t>d</a:t>
            </a:r>
            <a:r>
              <a:rPr lang="en-GB" b="0" dirty="0" smtClean="0"/>
              <a:t>ie </a:t>
            </a:r>
            <a:r>
              <a:rPr lang="en-GB" b="0" dirty="0" err="1" smtClean="0"/>
              <a:t>Arbeit</a:t>
            </a:r>
            <a:r>
              <a:rPr lang="en-GB" b="0" dirty="0" smtClean="0"/>
              <a:t> </a:t>
            </a:r>
            <a:r>
              <a:rPr lang="en-GB" b="0" dirty="0" err="1" smtClean="0"/>
              <a:t>mit</a:t>
            </a:r>
            <a:r>
              <a:rPr lang="en-GB" b="0" dirty="0" smtClean="0"/>
              <a:t> </a:t>
            </a:r>
            <a:r>
              <a:rPr lang="en-GB" b="0" dirty="0" err="1" smtClean="0"/>
              <a:t>echten</a:t>
            </a:r>
            <a:r>
              <a:rPr lang="en-GB" b="0" dirty="0" smtClean="0"/>
              <a:t> </a:t>
            </a:r>
            <a:r>
              <a:rPr lang="en-GB" b="0" dirty="0" err="1" smtClean="0"/>
              <a:t>Daten</a:t>
            </a:r>
            <a:r>
              <a:rPr lang="en-GB" b="0" dirty="0" smtClean="0"/>
              <a:t> und </a:t>
            </a:r>
            <a:r>
              <a:rPr lang="en-GB" b="0" dirty="0" err="1" smtClean="0"/>
              <a:t>Problemstellungen</a:t>
            </a:r>
            <a:r>
              <a:rPr lang="en-GB" b="0" dirty="0" smtClean="0"/>
              <a:t>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36421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Ein</a:t>
            </a:r>
            <a:r>
              <a:rPr lang="en-GB" dirty="0" smtClean="0"/>
              <a:t> </a:t>
            </a:r>
            <a:r>
              <a:rPr lang="en-GB" dirty="0" err="1" smtClean="0"/>
              <a:t>Neuronales</a:t>
            </a:r>
            <a:r>
              <a:rPr lang="en-GB" dirty="0" smtClean="0"/>
              <a:t> </a:t>
            </a:r>
            <a:r>
              <a:rPr lang="en-GB" dirty="0" err="1" smtClean="0"/>
              <a:t>Netz</a:t>
            </a:r>
            <a:r>
              <a:rPr lang="en-GB" dirty="0" smtClean="0"/>
              <a:t> </a:t>
            </a:r>
            <a:r>
              <a:rPr lang="en-GB" dirty="0" err="1" smtClean="0"/>
              <a:t>selbst</a:t>
            </a:r>
            <a:r>
              <a:rPr lang="en-GB" dirty="0" smtClean="0"/>
              <a:t> </a:t>
            </a:r>
            <a:r>
              <a:rPr lang="en-GB" dirty="0" err="1" smtClean="0"/>
              <a:t>programmiert</a:t>
            </a:r>
            <a:endParaRPr lang="en-GB" dirty="0"/>
          </a:p>
        </p:txBody>
      </p:sp>
      <p:sp>
        <p:nvSpPr>
          <p:cNvPr id="5" name="Foliennummernplatzhalter 4"/>
          <p:cNvSpPr>
            <a:spLocks noGrp="1"/>
          </p:cNvSpPr>
          <p:nvPr>
            <p:ph type="sldNum" sz="quarter" idx="11"/>
          </p:nvPr>
        </p:nvSpPr>
        <p:spPr/>
        <p:txBody>
          <a:bodyPr/>
          <a:lstStyle/>
          <a:p>
            <a:pPr>
              <a:defRPr/>
            </a:pPr>
            <a:fld id="{C0BC624C-2554-4659-A1D8-66347873820C}" type="slidenum">
              <a:rPr lang="de-DE" smtClean="0"/>
              <a:t>14</a:t>
            </a:fld>
            <a:endParaRPr lang="de-DE" sz="1800"/>
          </a:p>
        </p:txBody>
      </p:sp>
      <p:pic>
        <p:nvPicPr>
          <p:cNvPr id="6" name="Grafik 5"/>
          <p:cNvPicPr>
            <a:picLocks noChangeAspect="1"/>
          </p:cNvPicPr>
          <p:nvPr/>
        </p:nvPicPr>
        <p:blipFill>
          <a:blip r:embed="rId2"/>
          <a:stretch>
            <a:fillRect/>
          </a:stretch>
        </p:blipFill>
        <p:spPr>
          <a:xfrm>
            <a:off x="611560" y="2922350"/>
            <a:ext cx="3324225" cy="1066800"/>
          </a:xfrm>
          <a:prstGeom prst="rect">
            <a:avLst/>
          </a:prstGeom>
        </p:spPr>
      </p:pic>
      <p:pic>
        <p:nvPicPr>
          <p:cNvPr id="7" name="Grafik 6"/>
          <p:cNvPicPr>
            <a:picLocks noChangeAspect="1"/>
          </p:cNvPicPr>
          <p:nvPr/>
        </p:nvPicPr>
        <p:blipFill>
          <a:blip r:embed="rId3"/>
          <a:stretch>
            <a:fillRect/>
          </a:stretch>
        </p:blipFill>
        <p:spPr>
          <a:xfrm>
            <a:off x="4361927" y="2907120"/>
            <a:ext cx="4352925" cy="1809750"/>
          </a:xfrm>
          <a:prstGeom prst="rect">
            <a:avLst/>
          </a:prstGeom>
        </p:spPr>
      </p:pic>
      <p:sp>
        <p:nvSpPr>
          <p:cNvPr id="8" name="Inhaltsplatzhalter 2"/>
          <p:cNvSpPr>
            <a:spLocks noGrp="1"/>
          </p:cNvSpPr>
          <p:nvPr>
            <p:ph idx="1"/>
          </p:nvPr>
        </p:nvSpPr>
        <p:spPr>
          <a:xfrm>
            <a:off x="592932" y="2414969"/>
            <a:ext cx="2970956" cy="3621087"/>
          </a:xfrm>
        </p:spPr>
        <p:txBody>
          <a:bodyPr/>
          <a:lstStyle/>
          <a:p>
            <a:r>
              <a:rPr lang="en-GB" dirty="0" err="1" smtClean="0"/>
              <a:t>Künstliches</a:t>
            </a:r>
            <a:r>
              <a:rPr lang="en-GB" dirty="0" smtClean="0"/>
              <a:t> </a:t>
            </a:r>
            <a:r>
              <a:rPr lang="en-GB" dirty="0" err="1" smtClean="0"/>
              <a:t>Neuronales</a:t>
            </a:r>
            <a:r>
              <a:rPr lang="en-GB" dirty="0" smtClean="0"/>
              <a:t> </a:t>
            </a:r>
            <a:r>
              <a:rPr lang="en-GB" dirty="0" err="1" smtClean="0"/>
              <a:t>Netz</a:t>
            </a:r>
            <a:r>
              <a:rPr lang="en-GB" dirty="0" smtClean="0"/>
              <a:t>	</a:t>
            </a:r>
            <a:endParaRPr lang="en-GB" dirty="0"/>
          </a:p>
        </p:txBody>
      </p:sp>
      <p:sp>
        <p:nvSpPr>
          <p:cNvPr id="9" name="Rechteck 8"/>
          <p:cNvSpPr/>
          <p:nvPr/>
        </p:nvSpPr>
        <p:spPr>
          <a:xfrm>
            <a:off x="4283968" y="2348880"/>
            <a:ext cx="1435008" cy="400110"/>
          </a:xfrm>
          <a:prstGeom prst="rect">
            <a:avLst/>
          </a:prstGeom>
        </p:spPr>
        <p:txBody>
          <a:bodyPr wrap="none">
            <a:spAutoFit/>
          </a:bodyPr>
          <a:lstStyle/>
          <a:p>
            <a:r>
              <a:rPr lang="en-GB" sz="2000" b="1" dirty="0" err="1">
                <a:latin typeface="+mj-lt"/>
              </a:rPr>
              <a:t>Lernprozess</a:t>
            </a:r>
            <a:endParaRPr lang="en-GB" sz="2000" b="1" dirty="0">
              <a:latin typeface="+mj-lt"/>
            </a:endParaRPr>
          </a:p>
        </p:txBody>
      </p:sp>
    </p:spTree>
    <p:extLst>
      <p:ext uri="{BB962C8B-B14F-4D97-AF65-F5344CB8AC3E}">
        <p14:creationId xmlns:p14="http://schemas.microsoft.com/office/powerpoint/2010/main" val="23074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Brain in a Bag - Material</a:t>
            </a:r>
            <a:endParaRPr lang="en-GB"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140</a:t>
            </a:fld>
            <a:endParaRPr lang="de-DE" sz="1800"/>
          </a:p>
        </p:txBody>
      </p:sp>
      <p:pic>
        <p:nvPicPr>
          <p:cNvPr id="6" name="Grafik 5"/>
          <p:cNvPicPr/>
          <p:nvPr/>
        </p:nvPicPr>
        <p:blipFill>
          <a:blip r:embed="rId2"/>
          <a:stretch/>
        </p:blipFill>
        <p:spPr bwMode="auto">
          <a:xfrm>
            <a:off x="2915816" y="2276872"/>
            <a:ext cx="3157855" cy="3562350"/>
          </a:xfrm>
          <a:prstGeom prst="rect">
            <a:avLst/>
          </a:prstGeom>
          <a:noFill/>
          <a:ln>
            <a:noFill/>
          </a:ln>
        </p:spPr>
      </p:pic>
    </p:spTree>
    <p:extLst>
      <p:ext uri="{BB962C8B-B14F-4D97-AF65-F5344CB8AC3E}">
        <p14:creationId xmlns:p14="http://schemas.microsoft.com/office/powerpoint/2010/main" val="381811246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15620" y="908720"/>
            <a:ext cx="8243887" cy="1044000"/>
          </a:xfrm>
        </p:spPr>
        <p:txBody>
          <a:bodyPr/>
          <a:lstStyle/>
          <a:p>
            <a:r>
              <a:rPr lang="de-DE" dirty="0"/>
              <a:t>Brain in </a:t>
            </a:r>
            <a:r>
              <a:rPr lang="de-DE" dirty="0" smtClean="0"/>
              <a:t>a </a:t>
            </a:r>
            <a:r>
              <a:rPr lang="de-DE" dirty="0"/>
              <a:t>Bag - Aufbau</a:t>
            </a:r>
            <a:endParaRPr lang="en-GB"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141</a:t>
            </a:fld>
            <a:endParaRPr lang="de-DE" sz="1800"/>
          </a:p>
        </p:txBody>
      </p:sp>
      <p:pic>
        <p:nvPicPr>
          <p:cNvPr id="6" name="Grafik 5"/>
          <p:cNvPicPr/>
          <p:nvPr/>
        </p:nvPicPr>
        <p:blipFill>
          <a:blip r:embed="rId2" cstate="print">
            <a:extLst>
              <a:ext uri="{28A0092B-C50C-407E-A947-70E740481C1C}">
                <a14:useLocalDpi xmlns:a14="http://schemas.microsoft.com/office/drawing/2010/main" val="0"/>
              </a:ext>
            </a:extLst>
          </a:blip>
          <a:stretch>
            <a:fillRect/>
          </a:stretch>
        </p:blipFill>
        <p:spPr>
          <a:xfrm>
            <a:off x="1403648" y="1628800"/>
            <a:ext cx="5760720" cy="4320540"/>
          </a:xfrm>
          <a:prstGeom prst="rect">
            <a:avLst/>
          </a:prstGeom>
        </p:spPr>
      </p:pic>
    </p:spTree>
    <p:extLst>
      <p:ext uri="{BB962C8B-B14F-4D97-AF65-F5344CB8AC3E}">
        <p14:creationId xmlns:p14="http://schemas.microsoft.com/office/powerpoint/2010/main" val="34075293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Brain in </a:t>
            </a:r>
            <a:r>
              <a:rPr lang="de-DE" dirty="0" err="1" smtClean="0"/>
              <a:t>the</a:t>
            </a:r>
            <a:r>
              <a:rPr lang="de-DE" dirty="0" smtClean="0"/>
              <a:t> Bag - Aufbau</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142</a:t>
            </a:fld>
            <a:endParaRPr lang="de-DE" sz="1800"/>
          </a:p>
        </p:txBody>
      </p:sp>
      <p:sp>
        <p:nvSpPr>
          <p:cNvPr id="6" name="Ellipse 5"/>
          <p:cNvSpPr/>
          <p:nvPr/>
        </p:nvSpPr>
        <p:spPr bwMode="auto">
          <a:xfrm>
            <a:off x="1259632"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a:t>
            </a:r>
            <a:endParaRPr lang="de-DE" b="1" dirty="0">
              <a:solidFill>
                <a:srgbClr val="000000"/>
              </a:solidFill>
            </a:endParaRPr>
          </a:p>
        </p:txBody>
      </p:sp>
      <p:sp>
        <p:nvSpPr>
          <p:cNvPr id="7" name="Ellipse 6"/>
          <p:cNvSpPr/>
          <p:nvPr/>
        </p:nvSpPr>
        <p:spPr bwMode="auto">
          <a:xfrm>
            <a:off x="2267744"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N2</a:t>
            </a:r>
            <a:endParaRPr lang="de-DE" dirty="0"/>
          </a:p>
        </p:txBody>
      </p:sp>
      <p:sp>
        <p:nvSpPr>
          <p:cNvPr id="12" name="Ellipse 11"/>
          <p:cNvSpPr/>
          <p:nvPr/>
        </p:nvSpPr>
        <p:spPr bwMode="auto">
          <a:xfrm>
            <a:off x="1763688" y="378904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N7</a:t>
            </a:r>
            <a:endParaRPr lang="de-DE" dirty="0"/>
          </a:p>
        </p:txBody>
      </p:sp>
      <p:cxnSp>
        <p:nvCxnSpPr>
          <p:cNvPr id="14" name="Gerade Verbindung mit Pfeil 13"/>
          <p:cNvCxnSpPr>
            <a:stCxn id="6" idx="4"/>
            <a:endCxn id="12" idx="1"/>
          </p:cNvCxnSpPr>
          <p:nvPr/>
        </p:nvCxnSpPr>
        <p:spPr>
          <a:xfrm>
            <a:off x="1619672"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7" idx="4"/>
            <a:endCxn id="12" idx="7"/>
          </p:cNvCxnSpPr>
          <p:nvPr/>
        </p:nvCxnSpPr>
        <p:spPr>
          <a:xfrm flipH="1">
            <a:off x="2378315"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Ellipse 17"/>
          <p:cNvSpPr/>
          <p:nvPr/>
        </p:nvSpPr>
        <p:spPr bwMode="auto">
          <a:xfrm>
            <a:off x="3563888"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N3</a:t>
            </a:r>
            <a:endParaRPr lang="de-DE" dirty="0"/>
          </a:p>
        </p:txBody>
      </p:sp>
      <p:sp>
        <p:nvSpPr>
          <p:cNvPr id="19" name="Ellipse 18"/>
          <p:cNvSpPr/>
          <p:nvPr/>
        </p:nvSpPr>
        <p:spPr bwMode="auto">
          <a:xfrm>
            <a:off x="4572000"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N4</a:t>
            </a:r>
            <a:endParaRPr lang="de-DE" dirty="0"/>
          </a:p>
        </p:txBody>
      </p:sp>
      <p:sp>
        <p:nvSpPr>
          <p:cNvPr id="20" name="Ellipse 19"/>
          <p:cNvSpPr/>
          <p:nvPr/>
        </p:nvSpPr>
        <p:spPr bwMode="auto">
          <a:xfrm>
            <a:off x="4067944" y="378904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21" name="Gerade Verbindung mit Pfeil 20"/>
          <p:cNvCxnSpPr>
            <a:stCxn id="18" idx="4"/>
            <a:endCxn id="20" idx="1"/>
          </p:cNvCxnSpPr>
          <p:nvPr/>
        </p:nvCxnSpPr>
        <p:spPr>
          <a:xfrm>
            <a:off x="3923928"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a:stCxn id="19" idx="4"/>
            <a:endCxn id="20" idx="7"/>
          </p:cNvCxnSpPr>
          <p:nvPr/>
        </p:nvCxnSpPr>
        <p:spPr>
          <a:xfrm flipH="1">
            <a:off x="4682571"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bwMode="auto">
          <a:xfrm>
            <a:off x="5868144"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N5</a:t>
            </a:r>
            <a:endParaRPr lang="de-DE" dirty="0"/>
          </a:p>
        </p:txBody>
      </p:sp>
      <p:sp>
        <p:nvSpPr>
          <p:cNvPr id="24" name="Ellipse 23"/>
          <p:cNvSpPr/>
          <p:nvPr/>
        </p:nvSpPr>
        <p:spPr bwMode="auto">
          <a:xfrm>
            <a:off x="6876256"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N6</a:t>
            </a:r>
            <a:endParaRPr lang="de-DE" dirty="0"/>
          </a:p>
        </p:txBody>
      </p:sp>
      <p:sp>
        <p:nvSpPr>
          <p:cNvPr id="25" name="Ellipse 24"/>
          <p:cNvSpPr/>
          <p:nvPr/>
        </p:nvSpPr>
        <p:spPr bwMode="auto">
          <a:xfrm>
            <a:off x="6372200" y="378904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N9</a:t>
            </a:r>
            <a:endParaRPr lang="de-DE" dirty="0"/>
          </a:p>
        </p:txBody>
      </p:sp>
      <p:cxnSp>
        <p:nvCxnSpPr>
          <p:cNvPr id="26" name="Gerade Verbindung mit Pfeil 25"/>
          <p:cNvCxnSpPr>
            <a:stCxn id="23" idx="4"/>
            <a:endCxn id="25" idx="1"/>
          </p:cNvCxnSpPr>
          <p:nvPr/>
        </p:nvCxnSpPr>
        <p:spPr>
          <a:xfrm>
            <a:off x="6228184"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24" idx="4"/>
            <a:endCxn id="25" idx="7"/>
          </p:cNvCxnSpPr>
          <p:nvPr/>
        </p:nvCxnSpPr>
        <p:spPr>
          <a:xfrm flipH="1">
            <a:off x="6986827"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0" name="Ellipse 29"/>
          <p:cNvSpPr/>
          <p:nvPr/>
        </p:nvSpPr>
        <p:spPr bwMode="auto">
          <a:xfrm>
            <a:off x="4039200" y="4941168"/>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N10</a:t>
            </a:r>
            <a:endParaRPr lang="de-DE" dirty="0"/>
          </a:p>
        </p:txBody>
      </p:sp>
      <p:cxnSp>
        <p:nvCxnSpPr>
          <p:cNvPr id="31" name="Gerade Verbindung mit Pfeil 30"/>
          <p:cNvCxnSpPr>
            <a:stCxn id="12" idx="5"/>
            <a:endCxn id="30" idx="1"/>
          </p:cNvCxnSpPr>
          <p:nvPr/>
        </p:nvCxnSpPr>
        <p:spPr>
          <a:xfrm>
            <a:off x="2378315" y="4403667"/>
            <a:ext cx="1776884" cy="65350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a:stCxn id="20" idx="4"/>
            <a:endCxn id="30" idx="0"/>
          </p:cNvCxnSpPr>
          <p:nvPr/>
        </p:nvCxnSpPr>
        <p:spPr>
          <a:xfrm>
            <a:off x="4427984" y="4509120"/>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25" idx="3"/>
            <a:endCxn id="30" idx="7"/>
          </p:cNvCxnSpPr>
          <p:nvPr/>
        </p:nvCxnSpPr>
        <p:spPr>
          <a:xfrm flipH="1">
            <a:off x="4715289" y="4403667"/>
            <a:ext cx="1762364" cy="65350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724012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pPr>
              <a:defRPr/>
            </a:pPr>
            <a:fld id="{C0BC624C-2554-4659-A1D8-66347873820C}" type="slidenum">
              <a:rPr lang="de-DE" smtClean="0"/>
              <a:t>143</a:t>
            </a:fld>
            <a:endParaRPr lang="de-DE" sz="1800"/>
          </a:p>
        </p:txBody>
      </p:sp>
      <p:sp>
        <p:nvSpPr>
          <p:cNvPr id="6" name="Ellipse 5"/>
          <p:cNvSpPr/>
          <p:nvPr/>
        </p:nvSpPr>
        <p:spPr bwMode="auto">
          <a:xfrm>
            <a:off x="1475656" y="2204864"/>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a:t>
            </a:r>
            <a:endParaRPr lang="de-DE" b="1" dirty="0">
              <a:solidFill>
                <a:srgbClr val="000000"/>
              </a:solidFill>
            </a:endParaRPr>
          </a:p>
        </p:txBody>
      </p:sp>
      <p:sp>
        <p:nvSpPr>
          <p:cNvPr id="7" name="Ellipse 6"/>
          <p:cNvSpPr/>
          <p:nvPr/>
        </p:nvSpPr>
        <p:spPr bwMode="auto">
          <a:xfrm>
            <a:off x="2483768" y="2204864"/>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N2</a:t>
            </a:r>
            <a:endParaRPr lang="de-DE" dirty="0"/>
          </a:p>
        </p:txBody>
      </p:sp>
      <p:sp>
        <p:nvSpPr>
          <p:cNvPr id="12" name="Ellipse 11"/>
          <p:cNvSpPr/>
          <p:nvPr/>
        </p:nvSpPr>
        <p:spPr bwMode="auto">
          <a:xfrm>
            <a:off x="1979712" y="3501008"/>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N7</a:t>
            </a:r>
            <a:endParaRPr lang="de-DE" dirty="0"/>
          </a:p>
        </p:txBody>
      </p:sp>
      <p:cxnSp>
        <p:nvCxnSpPr>
          <p:cNvPr id="14" name="Gerade Verbindung mit Pfeil 13"/>
          <p:cNvCxnSpPr>
            <a:stCxn id="6" idx="4"/>
            <a:endCxn id="12" idx="1"/>
          </p:cNvCxnSpPr>
          <p:nvPr/>
        </p:nvCxnSpPr>
        <p:spPr>
          <a:xfrm>
            <a:off x="1835696" y="2924944"/>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7" idx="4"/>
            <a:endCxn id="12" idx="7"/>
          </p:cNvCxnSpPr>
          <p:nvPr/>
        </p:nvCxnSpPr>
        <p:spPr>
          <a:xfrm flipH="1">
            <a:off x="2594339" y="2924944"/>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Ellipse 17"/>
          <p:cNvSpPr/>
          <p:nvPr/>
        </p:nvSpPr>
        <p:spPr bwMode="auto">
          <a:xfrm>
            <a:off x="3779912" y="2204864"/>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N3</a:t>
            </a:r>
            <a:endParaRPr lang="de-DE" dirty="0"/>
          </a:p>
        </p:txBody>
      </p:sp>
      <p:sp>
        <p:nvSpPr>
          <p:cNvPr id="19" name="Ellipse 18"/>
          <p:cNvSpPr/>
          <p:nvPr/>
        </p:nvSpPr>
        <p:spPr bwMode="auto">
          <a:xfrm>
            <a:off x="4788024" y="2204864"/>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N4</a:t>
            </a:r>
            <a:endParaRPr lang="de-DE" dirty="0"/>
          </a:p>
        </p:txBody>
      </p:sp>
      <p:sp>
        <p:nvSpPr>
          <p:cNvPr id="20" name="Ellipse 19"/>
          <p:cNvSpPr/>
          <p:nvPr/>
        </p:nvSpPr>
        <p:spPr bwMode="auto">
          <a:xfrm>
            <a:off x="4283968" y="3501008"/>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21" name="Gerade Verbindung mit Pfeil 20"/>
          <p:cNvCxnSpPr>
            <a:stCxn id="18" idx="4"/>
            <a:endCxn id="20" idx="1"/>
          </p:cNvCxnSpPr>
          <p:nvPr/>
        </p:nvCxnSpPr>
        <p:spPr>
          <a:xfrm>
            <a:off x="4139952" y="2924944"/>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a:stCxn id="19" idx="4"/>
            <a:endCxn id="20" idx="7"/>
          </p:cNvCxnSpPr>
          <p:nvPr/>
        </p:nvCxnSpPr>
        <p:spPr>
          <a:xfrm flipH="1">
            <a:off x="4898595" y="2924944"/>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bwMode="auto">
          <a:xfrm>
            <a:off x="6084168" y="2204864"/>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N5</a:t>
            </a:r>
            <a:endParaRPr lang="de-DE" dirty="0"/>
          </a:p>
        </p:txBody>
      </p:sp>
      <p:sp>
        <p:nvSpPr>
          <p:cNvPr id="24" name="Ellipse 23"/>
          <p:cNvSpPr/>
          <p:nvPr/>
        </p:nvSpPr>
        <p:spPr bwMode="auto">
          <a:xfrm>
            <a:off x="7092280" y="2204864"/>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N6</a:t>
            </a:r>
            <a:endParaRPr lang="de-DE" dirty="0"/>
          </a:p>
        </p:txBody>
      </p:sp>
      <p:sp>
        <p:nvSpPr>
          <p:cNvPr id="25" name="Ellipse 24"/>
          <p:cNvSpPr/>
          <p:nvPr/>
        </p:nvSpPr>
        <p:spPr bwMode="auto">
          <a:xfrm>
            <a:off x="6588224" y="3501008"/>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N9</a:t>
            </a:r>
            <a:endParaRPr lang="de-DE" dirty="0"/>
          </a:p>
        </p:txBody>
      </p:sp>
      <p:cxnSp>
        <p:nvCxnSpPr>
          <p:cNvPr id="26" name="Gerade Verbindung mit Pfeil 25"/>
          <p:cNvCxnSpPr>
            <a:stCxn id="23" idx="4"/>
            <a:endCxn id="25" idx="1"/>
          </p:cNvCxnSpPr>
          <p:nvPr/>
        </p:nvCxnSpPr>
        <p:spPr>
          <a:xfrm>
            <a:off x="6444208" y="2924944"/>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24" idx="4"/>
            <a:endCxn id="25" idx="7"/>
          </p:cNvCxnSpPr>
          <p:nvPr/>
        </p:nvCxnSpPr>
        <p:spPr>
          <a:xfrm flipH="1">
            <a:off x="7202851" y="2924944"/>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0" name="Ellipse 29"/>
          <p:cNvSpPr/>
          <p:nvPr/>
        </p:nvSpPr>
        <p:spPr bwMode="auto">
          <a:xfrm>
            <a:off x="4211960" y="4899932"/>
            <a:ext cx="886094" cy="8333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N10</a:t>
            </a:r>
            <a:endParaRPr lang="de-DE" dirty="0"/>
          </a:p>
        </p:txBody>
      </p:sp>
      <p:cxnSp>
        <p:nvCxnSpPr>
          <p:cNvPr id="31" name="Gerade Verbindung mit Pfeil 30"/>
          <p:cNvCxnSpPr>
            <a:stCxn id="12" idx="5"/>
            <a:endCxn id="30" idx="1"/>
          </p:cNvCxnSpPr>
          <p:nvPr/>
        </p:nvCxnSpPr>
        <p:spPr>
          <a:xfrm>
            <a:off x="2594339" y="4115635"/>
            <a:ext cx="1747386" cy="90633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a:stCxn id="20" idx="4"/>
            <a:endCxn id="30" idx="0"/>
          </p:cNvCxnSpPr>
          <p:nvPr/>
        </p:nvCxnSpPr>
        <p:spPr>
          <a:xfrm>
            <a:off x="4644008" y="4221088"/>
            <a:ext cx="10999" cy="67884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25" idx="3"/>
            <a:endCxn id="30" idx="7"/>
          </p:cNvCxnSpPr>
          <p:nvPr/>
        </p:nvCxnSpPr>
        <p:spPr>
          <a:xfrm flipH="1">
            <a:off x="4968289" y="4115635"/>
            <a:ext cx="1725388" cy="90633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3" name="Grafik 2"/>
          <p:cNvPicPr>
            <a:picLocks noChangeAspect="1"/>
          </p:cNvPicPr>
          <p:nvPr/>
        </p:nvPicPr>
        <p:blipFill>
          <a:blip r:embed="rId2"/>
          <a:stretch>
            <a:fillRect/>
          </a:stretch>
        </p:blipFill>
        <p:spPr>
          <a:xfrm>
            <a:off x="1728561" y="2864258"/>
            <a:ext cx="311450" cy="365158"/>
          </a:xfrm>
          <a:prstGeom prst="rect">
            <a:avLst/>
          </a:prstGeom>
        </p:spPr>
      </p:pic>
      <p:pic>
        <p:nvPicPr>
          <p:cNvPr id="28" name="Grafik 27"/>
          <p:cNvPicPr>
            <a:picLocks noChangeAspect="1"/>
          </p:cNvPicPr>
          <p:nvPr/>
        </p:nvPicPr>
        <p:blipFill>
          <a:blip r:embed="rId2"/>
          <a:stretch>
            <a:fillRect/>
          </a:stretch>
        </p:blipFill>
        <p:spPr>
          <a:xfrm>
            <a:off x="4056235" y="2886381"/>
            <a:ext cx="311450" cy="365158"/>
          </a:xfrm>
          <a:prstGeom prst="rect">
            <a:avLst/>
          </a:prstGeom>
        </p:spPr>
      </p:pic>
      <p:pic>
        <p:nvPicPr>
          <p:cNvPr id="29" name="Grafik 28"/>
          <p:cNvPicPr>
            <a:picLocks noChangeAspect="1"/>
          </p:cNvPicPr>
          <p:nvPr/>
        </p:nvPicPr>
        <p:blipFill>
          <a:blip r:embed="rId2"/>
          <a:stretch>
            <a:fillRect/>
          </a:stretch>
        </p:blipFill>
        <p:spPr>
          <a:xfrm>
            <a:off x="6338105" y="2905923"/>
            <a:ext cx="311450" cy="365158"/>
          </a:xfrm>
          <a:prstGeom prst="rect">
            <a:avLst/>
          </a:prstGeom>
        </p:spPr>
      </p:pic>
      <p:pic>
        <p:nvPicPr>
          <p:cNvPr id="32" name="Grafik 31"/>
          <p:cNvPicPr>
            <a:picLocks noChangeAspect="1"/>
          </p:cNvPicPr>
          <p:nvPr/>
        </p:nvPicPr>
        <p:blipFill>
          <a:blip r:embed="rId2"/>
          <a:stretch>
            <a:fillRect/>
          </a:stretch>
        </p:blipFill>
        <p:spPr>
          <a:xfrm flipH="1">
            <a:off x="7250727" y="2891699"/>
            <a:ext cx="302378" cy="354521"/>
          </a:xfrm>
          <a:prstGeom prst="rect">
            <a:avLst/>
          </a:prstGeom>
        </p:spPr>
      </p:pic>
      <p:pic>
        <p:nvPicPr>
          <p:cNvPr id="33" name="Grafik 32"/>
          <p:cNvPicPr>
            <a:picLocks noChangeAspect="1"/>
          </p:cNvPicPr>
          <p:nvPr/>
        </p:nvPicPr>
        <p:blipFill>
          <a:blip r:embed="rId2"/>
          <a:stretch>
            <a:fillRect/>
          </a:stretch>
        </p:blipFill>
        <p:spPr>
          <a:xfrm flipH="1">
            <a:off x="4965805" y="2903484"/>
            <a:ext cx="302378" cy="354521"/>
          </a:xfrm>
          <a:prstGeom prst="rect">
            <a:avLst/>
          </a:prstGeom>
        </p:spPr>
      </p:pic>
      <p:pic>
        <p:nvPicPr>
          <p:cNvPr id="35" name="Grafik 34"/>
          <p:cNvPicPr>
            <a:picLocks noChangeAspect="1"/>
          </p:cNvPicPr>
          <p:nvPr/>
        </p:nvPicPr>
        <p:blipFill>
          <a:blip r:embed="rId2"/>
          <a:stretch>
            <a:fillRect/>
          </a:stretch>
        </p:blipFill>
        <p:spPr>
          <a:xfrm flipH="1">
            <a:off x="2647533" y="2896859"/>
            <a:ext cx="302378" cy="354521"/>
          </a:xfrm>
          <a:prstGeom prst="rect">
            <a:avLst/>
          </a:prstGeom>
        </p:spPr>
      </p:pic>
      <p:pic>
        <p:nvPicPr>
          <p:cNvPr id="5" name="Grafik 4"/>
          <p:cNvPicPr>
            <a:picLocks noChangeAspect="1"/>
          </p:cNvPicPr>
          <p:nvPr/>
        </p:nvPicPr>
        <p:blipFill>
          <a:blip r:embed="rId3"/>
          <a:stretch>
            <a:fillRect/>
          </a:stretch>
        </p:blipFill>
        <p:spPr>
          <a:xfrm>
            <a:off x="4561015" y="4209846"/>
            <a:ext cx="187983" cy="260711"/>
          </a:xfrm>
          <a:prstGeom prst="rect">
            <a:avLst/>
          </a:prstGeom>
        </p:spPr>
      </p:pic>
      <p:pic>
        <p:nvPicPr>
          <p:cNvPr id="36" name="Grafik 35"/>
          <p:cNvPicPr>
            <a:picLocks noChangeAspect="1"/>
          </p:cNvPicPr>
          <p:nvPr/>
        </p:nvPicPr>
        <p:blipFill>
          <a:blip r:embed="rId4"/>
          <a:stretch>
            <a:fillRect/>
          </a:stretch>
        </p:blipFill>
        <p:spPr>
          <a:xfrm>
            <a:off x="6419076" y="4029808"/>
            <a:ext cx="361253" cy="322285"/>
          </a:xfrm>
          <a:prstGeom prst="rect">
            <a:avLst/>
          </a:prstGeom>
        </p:spPr>
      </p:pic>
      <p:pic>
        <p:nvPicPr>
          <p:cNvPr id="38" name="Grafik 37"/>
          <p:cNvPicPr>
            <a:picLocks noChangeAspect="1"/>
          </p:cNvPicPr>
          <p:nvPr/>
        </p:nvPicPr>
        <p:blipFill>
          <a:blip r:embed="rId4"/>
          <a:stretch>
            <a:fillRect/>
          </a:stretch>
        </p:blipFill>
        <p:spPr>
          <a:xfrm flipH="1">
            <a:off x="2555776" y="4005064"/>
            <a:ext cx="386975" cy="345233"/>
          </a:xfrm>
          <a:prstGeom prst="rect">
            <a:avLst/>
          </a:prstGeom>
        </p:spPr>
      </p:pic>
      <p:sp>
        <p:nvSpPr>
          <p:cNvPr id="39" name="Textfeld 38"/>
          <p:cNvSpPr txBox="1"/>
          <p:nvPr/>
        </p:nvSpPr>
        <p:spPr>
          <a:xfrm>
            <a:off x="4141206" y="5890450"/>
            <a:ext cx="2592287" cy="369332"/>
          </a:xfrm>
          <a:prstGeom prst="rect">
            <a:avLst/>
          </a:prstGeom>
          <a:noFill/>
        </p:spPr>
        <p:txBody>
          <a:bodyPr wrap="square" rtlCol="0">
            <a:spAutoFit/>
          </a:bodyPr>
          <a:lstStyle/>
          <a:p>
            <a:r>
              <a:rPr lang="de-DE" b="1" dirty="0" err="1" smtClean="0">
                <a:solidFill>
                  <a:srgbClr val="FF0000"/>
                </a:solidFill>
              </a:rPr>
              <a:t>Katsching</a:t>
            </a:r>
            <a:r>
              <a:rPr lang="de-DE" b="1" dirty="0" smtClean="0">
                <a:solidFill>
                  <a:srgbClr val="FF0000"/>
                </a:solidFill>
              </a:rPr>
              <a:t>!</a:t>
            </a:r>
            <a:endParaRPr lang="de-DE" b="1" dirty="0">
              <a:solidFill>
                <a:srgbClr val="FF0000"/>
              </a:solidFill>
            </a:endParaRPr>
          </a:p>
        </p:txBody>
      </p:sp>
    </p:spTree>
    <p:extLst>
      <p:ext uri="{BB962C8B-B14F-4D97-AF65-F5344CB8AC3E}">
        <p14:creationId xmlns:p14="http://schemas.microsoft.com/office/powerpoint/2010/main" val="4619748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61111E-6 -2.96296E-6 L 0.02274 0.07824 " pathEditMode="relative" rAng="0" ptsTypes="AA">
                                      <p:cBhvr>
                                        <p:cTn id="6" dur="2000" fill="hold"/>
                                        <p:tgtEl>
                                          <p:spTgt spid="3"/>
                                        </p:tgtEl>
                                        <p:attrNameLst>
                                          <p:attrName>ppt_x</p:attrName>
                                          <p:attrName>ppt_y</p:attrName>
                                        </p:attrNameLst>
                                      </p:cBhvr>
                                      <p:rCtr x="1128" y="3912"/>
                                    </p:animMotion>
                                  </p:childTnLst>
                                </p:cTn>
                              </p:par>
                            </p:childTnLst>
                          </p:cTn>
                        </p:par>
                      </p:childTnLst>
                    </p:cTn>
                  </p:par>
                </p:childTnLst>
              </p:cTn>
              <p:nextCondLst>
                <p:cond evt="onClick" delay="0">
                  <p:tgtEl>
                    <p:spTgt spid="3"/>
                  </p:tgtEl>
                </p:cond>
              </p:nextCondLst>
            </p:seq>
            <p:seq concurrent="1" nextAc="seek">
              <p:cTn id="7" restart="whenNotActive" fill="hold" evtFilter="cancelBubble" nodeType="interactiveSeq">
                <p:stCondLst>
                  <p:cond evt="onClick" delay="0">
                    <p:tgtEl>
                      <p:spTgt spid="35"/>
                    </p:tgtEl>
                  </p:cond>
                </p:stCondLst>
                <p:endSync evt="end" delay="0">
                  <p:rtn val="all"/>
                </p:endSync>
                <p:childTnLst>
                  <p:par>
                    <p:cTn id="8" fill="hold">
                      <p:stCondLst>
                        <p:cond delay="0"/>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3.61111E-6 1.85185E-6 L -0.0224 0.07754 " pathEditMode="relative" rAng="0" ptsTypes="AA">
                                      <p:cBhvr>
                                        <p:cTn id="11" dur="2000" fill="hold"/>
                                        <p:tgtEl>
                                          <p:spTgt spid="35"/>
                                        </p:tgtEl>
                                        <p:attrNameLst>
                                          <p:attrName>ppt_x</p:attrName>
                                          <p:attrName>ppt_y</p:attrName>
                                        </p:attrNameLst>
                                      </p:cBhvr>
                                      <p:rCtr x="-1128" y="3866"/>
                                    </p:animMotion>
                                  </p:childTnLst>
                                </p:cTn>
                              </p:par>
                            </p:childTnLst>
                          </p:cTn>
                        </p:par>
                      </p:childTnLst>
                    </p:cTn>
                  </p:par>
                </p:childTnLst>
              </p:cTn>
              <p:nextCondLst>
                <p:cond evt="onClick" delay="0">
                  <p:tgtEl>
                    <p:spTgt spid="35"/>
                  </p:tgtEl>
                </p:cond>
              </p:nextCondLst>
            </p:seq>
            <p:seq concurrent="1" nextAc="seek">
              <p:cTn id="12" restart="whenNotActive" fill="hold" evtFilter="cancelBubble" nodeType="interactiveSeq">
                <p:stCondLst>
                  <p:cond evt="onClick" delay="0">
                    <p:tgtEl>
                      <p:spTgt spid="30"/>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nextCondLst>
                <p:cond evt="onClick" delay="0">
                  <p:tgtEl>
                    <p:spTgt spid="30"/>
                  </p:tgtEl>
                </p:cond>
              </p:nextCondLst>
            </p:seq>
            <p:seq concurrent="1" nextAc="seek">
              <p:cTn id="17" restart="whenNotActive" fill="hold" evtFilter="cancelBubble" nodeType="interactiveSeq">
                <p:stCondLst>
                  <p:cond evt="onClick" delay="0">
                    <p:tgtEl>
                      <p:spTgt spid="28"/>
                    </p:tgtEl>
                  </p:cond>
                </p:stCondLst>
                <p:endSync evt="end" delay="0">
                  <p:rtn val="all"/>
                </p:endSync>
                <p:childTnLst>
                  <p:par>
                    <p:cTn id="18" fill="hold">
                      <p:stCondLst>
                        <p:cond delay="0"/>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2.77778E-7 -3.7037E-6 L 0.01944 0.07801 " pathEditMode="relative" rAng="0" ptsTypes="AA">
                                      <p:cBhvr>
                                        <p:cTn id="21" dur="2000" fill="hold"/>
                                        <p:tgtEl>
                                          <p:spTgt spid="28"/>
                                        </p:tgtEl>
                                        <p:attrNameLst>
                                          <p:attrName>ppt_x</p:attrName>
                                          <p:attrName>ppt_y</p:attrName>
                                        </p:attrNameLst>
                                      </p:cBhvr>
                                      <p:rCtr x="972" y="3889"/>
                                    </p:animMotion>
                                  </p:childTnLst>
                                </p:cTn>
                              </p:par>
                            </p:childTnLst>
                          </p:cTn>
                        </p:par>
                      </p:childTnLst>
                    </p:cTn>
                  </p:par>
                </p:childTnLst>
              </p:cTn>
              <p:nextCondLst>
                <p:cond evt="onClick" delay="0">
                  <p:tgtEl>
                    <p:spTgt spid="28"/>
                  </p:tgtEl>
                </p:cond>
              </p:nextCondLst>
            </p:seq>
            <p:seq concurrent="1" nextAc="seek">
              <p:cTn id="22" restart="whenNotActive" fill="hold" evtFilter="cancelBubble" nodeType="interactiveSeq">
                <p:stCondLst>
                  <p:cond evt="onClick" delay="0">
                    <p:tgtEl>
                      <p:spTgt spid="33"/>
                    </p:tgtEl>
                  </p:cond>
                </p:stCondLst>
                <p:endSync evt="end" delay="0">
                  <p:rtn val="all"/>
                </p:endSync>
                <p:childTnLst>
                  <p:par>
                    <p:cTn id="23" fill="hold">
                      <p:stCondLst>
                        <p:cond delay="0"/>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38889E-6 -4.07407E-6 L -0.02379 0.07639 " pathEditMode="relative" rAng="0" ptsTypes="AA">
                                      <p:cBhvr>
                                        <p:cTn id="26" dur="2000" fill="hold"/>
                                        <p:tgtEl>
                                          <p:spTgt spid="33"/>
                                        </p:tgtEl>
                                        <p:attrNameLst>
                                          <p:attrName>ppt_x</p:attrName>
                                          <p:attrName>ppt_y</p:attrName>
                                        </p:attrNameLst>
                                      </p:cBhvr>
                                      <p:rCtr x="-1198" y="3819"/>
                                    </p:animMotion>
                                  </p:childTnLst>
                                </p:cTn>
                              </p:par>
                            </p:childTnLst>
                          </p:cTn>
                        </p:par>
                      </p:childTnLst>
                    </p:cTn>
                  </p:par>
                </p:childTnLst>
              </p:cTn>
              <p:nextCondLst>
                <p:cond evt="onClick" delay="0">
                  <p:tgtEl>
                    <p:spTgt spid="33"/>
                  </p:tgtEl>
                </p:cond>
              </p:nextCondLst>
            </p:seq>
            <p:seq concurrent="1" nextAc="seek">
              <p:cTn id="27" restart="whenNotActive" fill="hold" evtFilter="cancelBubble" nodeType="interactiveSeq">
                <p:stCondLst>
                  <p:cond evt="onClick" delay="0">
                    <p:tgtEl>
                      <p:spTgt spid="29"/>
                    </p:tgtEl>
                  </p:cond>
                </p:stCondLst>
                <p:endSync evt="end" delay="0">
                  <p:rtn val="all"/>
                </p:endSync>
                <p:childTnLst>
                  <p:par>
                    <p:cTn id="28" fill="hold">
                      <p:stCondLst>
                        <p:cond delay="0"/>
                      </p:stCondLst>
                      <p:childTnLst>
                        <p:par>
                          <p:cTn id="29" fill="hold">
                            <p:stCondLst>
                              <p:cond delay="0"/>
                            </p:stCondLst>
                            <p:childTnLst>
                              <p:par>
                                <p:cTn id="30" presetID="42" presetClass="path" presetSubtype="0" accel="50000" decel="50000" fill="hold" nodeType="clickEffect">
                                  <p:stCondLst>
                                    <p:cond delay="0"/>
                                  </p:stCondLst>
                                  <p:childTnLst>
                                    <p:animMotion origin="layout" path="M -3.05556E-6 -2.96296E-6 L 0.02327 0.07824 " pathEditMode="relative" rAng="0" ptsTypes="AA">
                                      <p:cBhvr>
                                        <p:cTn id="31" dur="2000" fill="hold"/>
                                        <p:tgtEl>
                                          <p:spTgt spid="29"/>
                                        </p:tgtEl>
                                        <p:attrNameLst>
                                          <p:attrName>ppt_x</p:attrName>
                                          <p:attrName>ppt_y</p:attrName>
                                        </p:attrNameLst>
                                      </p:cBhvr>
                                      <p:rCtr x="1163" y="3912"/>
                                    </p:animMotion>
                                  </p:childTnLst>
                                </p:cTn>
                              </p:par>
                            </p:childTnLst>
                          </p:cTn>
                        </p:par>
                      </p:childTnLst>
                    </p:cTn>
                  </p:par>
                </p:childTnLst>
              </p:cTn>
              <p:nextCondLst>
                <p:cond evt="onClick" delay="0">
                  <p:tgtEl>
                    <p:spTgt spid="29"/>
                  </p:tgtEl>
                </p:cond>
              </p:nextCondLst>
            </p:seq>
            <p:seq concurrent="1" nextAc="seek">
              <p:cTn id="32" restart="whenNotActive" fill="hold" evtFilter="cancelBubble" nodeType="interactiveSeq">
                <p:stCondLst>
                  <p:cond evt="onClick" delay="0">
                    <p:tgtEl>
                      <p:spTgt spid="32"/>
                    </p:tgtEl>
                  </p:cond>
                </p:stCondLst>
                <p:endSync evt="end" delay="0">
                  <p:rtn val="all"/>
                </p:endSync>
                <p:childTnLst>
                  <p:par>
                    <p:cTn id="33" fill="hold">
                      <p:stCondLst>
                        <p:cond delay="0"/>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5E-6 -3.7037E-6 L -0.02171 0.07848 " pathEditMode="relative" rAng="0" ptsTypes="AA">
                                      <p:cBhvr>
                                        <p:cTn id="36" dur="2000" fill="hold"/>
                                        <p:tgtEl>
                                          <p:spTgt spid="32"/>
                                        </p:tgtEl>
                                        <p:attrNameLst>
                                          <p:attrName>ppt_x</p:attrName>
                                          <p:attrName>ppt_y</p:attrName>
                                        </p:attrNameLst>
                                      </p:cBhvr>
                                      <p:rCtr x="-1094" y="3912"/>
                                    </p:animMotion>
                                  </p:childTnLst>
                                </p:cTn>
                              </p:par>
                            </p:childTnLst>
                          </p:cTn>
                        </p:par>
                      </p:childTnLst>
                    </p:cTn>
                  </p:par>
                </p:childTnLst>
              </p:cTn>
              <p:nextCondLst>
                <p:cond evt="onClick" delay="0">
                  <p:tgtEl>
                    <p:spTgt spid="32"/>
                  </p:tgtEl>
                </p:cond>
              </p:nextCondLst>
            </p:seq>
            <p:seq concurrent="1" nextAc="seek">
              <p:cTn id="37" restart="whenNotActive" fill="hold" evtFilter="cancelBubble" nodeType="interactiveSeq">
                <p:stCondLst>
                  <p:cond evt="onClick" delay="0">
                    <p:tgtEl>
                      <p:spTgt spid="38"/>
                    </p:tgtEl>
                  </p:cond>
                </p:stCondLst>
                <p:endSync evt="end" delay="0">
                  <p:rtn val="all"/>
                </p:endSync>
                <p:childTnLst>
                  <p:par>
                    <p:cTn id="38" fill="hold">
                      <p:stCondLst>
                        <p:cond delay="0"/>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4.44444E-6 2.22222E-6 L 0.16771 0.12315 " pathEditMode="relative" rAng="0" ptsTypes="AA">
                                      <p:cBhvr>
                                        <p:cTn id="41" dur="2000" fill="hold"/>
                                        <p:tgtEl>
                                          <p:spTgt spid="38"/>
                                        </p:tgtEl>
                                        <p:attrNameLst>
                                          <p:attrName>ppt_x</p:attrName>
                                          <p:attrName>ppt_y</p:attrName>
                                        </p:attrNameLst>
                                      </p:cBhvr>
                                      <p:rCtr x="8385" y="6157"/>
                                    </p:animMotion>
                                  </p:childTnLst>
                                </p:cTn>
                              </p:par>
                            </p:childTnLst>
                          </p:cTn>
                        </p:par>
                      </p:childTnLst>
                    </p:cTn>
                  </p:par>
                </p:childTnLst>
              </p:cTn>
              <p:nextCondLst>
                <p:cond evt="onClick" delay="0">
                  <p:tgtEl>
                    <p:spTgt spid="38"/>
                  </p:tgtEl>
                </p:cond>
              </p:nextCondLst>
            </p:seq>
            <p:seq concurrent="1" nextAc="seek">
              <p:cTn id="42" restart="whenNotActive" fill="hold" evtFilter="cancelBubble" nodeType="interactiveSeq">
                <p:stCondLst>
                  <p:cond evt="onClick" delay="0">
                    <p:tgtEl>
                      <p:spTgt spid="5"/>
                    </p:tgtEl>
                  </p:cond>
                </p:stCondLst>
                <p:endSync evt="end" delay="0">
                  <p:rtn val="all"/>
                </p:endSync>
                <p:childTnLst>
                  <p:par>
                    <p:cTn id="43" fill="hold">
                      <p:stCondLst>
                        <p:cond delay="0"/>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2.22222E-6 -3.7037E-7 L -0.00122 0.08171 " pathEditMode="relative" rAng="0" ptsTypes="AA">
                                      <p:cBhvr>
                                        <p:cTn id="46" dur="2000" fill="hold"/>
                                        <p:tgtEl>
                                          <p:spTgt spid="5"/>
                                        </p:tgtEl>
                                        <p:attrNameLst>
                                          <p:attrName>ppt_x</p:attrName>
                                          <p:attrName>ppt_y</p:attrName>
                                        </p:attrNameLst>
                                      </p:cBhvr>
                                      <p:rCtr x="-69" y="4074"/>
                                    </p:animMotion>
                                  </p:childTnLst>
                                </p:cTn>
                              </p:par>
                            </p:childTnLst>
                          </p:cTn>
                        </p:par>
                      </p:childTnLst>
                    </p:cTn>
                  </p:par>
                </p:childTnLst>
              </p:cTn>
              <p:nextCondLst>
                <p:cond evt="onClick" delay="0">
                  <p:tgtEl>
                    <p:spTgt spid="5"/>
                  </p:tgtEl>
                </p:cond>
              </p:nextCondLst>
            </p:seq>
            <p:seq concurrent="1" nextAc="seek">
              <p:cTn id="47" restart="whenNotActive" fill="hold" evtFilter="cancelBubble" nodeType="interactiveSeq">
                <p:stCondLst>
                  <p:cond evt="onClick" delay="0">
                    <p:tgtEl>
                      <p:spTgt spid="36"/>
                    </p:tgtEl>
                  </p:cond>
                </p:stCondLst>
                <p:endSync evt="end" delay="0">
                  <p:rtn val="all"/>
                </p:endSync>
                <p:childTnLst>
                  <p:par>
                    <p:cTn id="48" fill="hold">
                      <p:stCondLst>
                        <p:cond delay="0"/>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1.38889E-6 3.7037E-7 L -0.17448 0.11505 " pathEditMode="relative" rAng="0" ptsTypes="AA">
                                      <p:cBhvr>
                                        <p:cTn id="51" dur="2000" fill="hold"/>
                                        <p:tgtEl>
                                          <p:spTgt spid="36"/>
                                        </p:tgtEl>
                                        <p:attrNameLst>
                                          <p:attrName>ppt_x</p:attrName>
                                          <p:attrName>ppt_y</p:attrName>
                                        </p:attrNameLst>
                                      </p:cBhvr>
                                      <p:rCtr x="-8733" y="5741"/>
                                    </p:animMotion>
                                  </p:childTnLst>
                                </p:cTn>
                              </p:par>
                            </p:childTnLst>
                          </p:cTn>
                        </p:par>
                      </p:childTnLst>
                    </p:cTn>
                  </p:par>
                </p:childTnLst>
              </p:cTn>
              <p:nextCondLst>
                <p:cond evt="onClick" delay="0">
                  <p:tgtEl>
                    <p:spTgt spid="36"/>
                  </p:tgtEl>
                </p:cond>
              </p:nextCondLst>
            </p:seq>
          </p:childTnLst>
        </p:cTn>
      </p:par>
    </p:tnLst>
    <p:bldLst>
      <p:bldP spid="39"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pPr>
              <a:defRPr/>
            </a:pPr>
            <a:fld id="{C0BC624C-2554-4659-A1D8-66347873820C}" type="slidenum">
              <a:rPr lang="de-DE" smtClean="0"/>
              <a:t>144</a:t>
            </a:fld>
            <a:endParaRPr lang="de-DE" sz="1800"/>
          </a:p>
        </p:txBody>
      </p:sp>
      <p:pic>
        <p:nvPicPr>
          <p:cNvPr id="20" name="Grafik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417" y="1925430"/>
            <a:ext cx="1128445" cy="1527875"/>
          </a:xfrm>
          <a:prstGeom prst="rect">
            <a:avLst/>
          </a:prstGeom>
        </p:spPr>
      </p:pic>
      <p:pic>
        <p:nvPicPr>
          <p:cNvPr id="21" name="Grafik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452" y="1932164"/>
            <a:ext cx="1126549" cy="1513894"/>
          </a:xfrm>
          <a:prstGeom prst="rect">
            <a:avLst/>
          </a:prstGeom>
        </p:spPr>
      </p:pic>
      <p:pic>
        <p:nvPicPr>
          <p:cNvPr id="24" name="Grafik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4483" y="1932161"/>
            <a:ext cx="1081353" cy="1513895"/>
          </a:xfrm>
          <a:prstGeom prst="rect">
            <a:avLst/>
          </a:prstGeom>
        </p:spPr>
      </p:pic>
      <p:pic>
        <p:nvPicPr>
          <p:cNvPr id="26" name="Grafik 25"/>
          <p:cNvPicPr>
            <a:picLocks noChangeAspect="1"/>
          </p:cNvPicPr>
          <p:nvPr/>
        </p:nvPicPr>
        <p:blipFill>
          <a:blip r:embed="rId5"/>
          <a:stretch>
            <a:fillRect/>
          </a:stretch>
        </p:blipFill>
        <p:spPr>
          <a:xfrm>
            <a:off x="2617404" y="1977792"/>
            <a:ext cx="1056529" cy="1468263"/>
          </a:xfrm>
          <a:prstGeom prst="rect">
            <a:avLst/>
          </a:prstGeom>
        </p:spPr>
      </p:pic>
      <p:pic>
        <p:nvPicPr>
          <p:cNvPr id="27" name="Grafik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6056" y="1921888"/>
            <a:ext cx="1095625" cy="1533877"/>
          </a:xfrm>
          <a:prstGeom prst="rect">
            <a:avLst/>
          </a:prstGeom>
        </p:spPr>
      </p:pic>
      <p:pic>
        <p:nvPicPr>
          <p:cNvPr id="28" name="Grafik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2455" y="1875577"/>
            <a:ext cx="1136539" cy="1591155"/>
          </a:xfrm>
          <a:prstGeom prst="rect">
            <a:avLst/>
          </a:prstGeom>
        </p:spPr>
      </p:pic>
      <p:pic>
        <p:nvPicPr>
          <p:cNvPr id="29" name="Grafik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3053" y="1911204"/>
            <a:ext cx="1111473" cy="1556061"/>
          </a:xfrm>
          <a:prstGeom prst="rect">
            <a:avLst/>
          </a:prstGeom>
        </p:spPr>
      </p:pic>
      <p:pic>
        <p:nvPicPr>
          <p:cNvPr id="30" name="Grafik 29"/>
          <p:cNvPicPr>
            <a:picLocks noChangeAspect="1"/>
          </p:cNvPicPr>
          <p:nvPr/>
        </p:nvPicPr>
        <p:blipFill>
          <a:blip r:embed="rId9"/>
          <a:stretch>
            <a:fillRect/>
          </a:stretch>
        </p:blipFill>
        <p:spPr>
          <a:xfrm>
            <a:off x="6454224" y="2015793"/>
            <a:ext cx="990900" cy="1452679"/>
          </a:xfrm>
          <a:prstGeom prst="rect">
            <a:avLst/>
          </a:prstGeom>
        </p:spPr>
      </p:pic>
      <p:pic>
        <p:nvPicPr>
          <p:cNvPr id="31" name="Grafik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0839" y="3783963"/>
            <a:ext cx="1085683" cy="1519955"/>
          </a:xfrm>
          <a:prstGeom prst="rect">
            <a:avLst/>
          </a:prstGeom>
        </p:spPr>
      </p:pic>
      <p:pic>
        <p:nvPicPr>
          <p:cNvPr id="32" name="Grafik 31"/>
          <p:cNvPicPr>
            <a:picLocks noChangeAspect="1"/>
          </p:cNvPicPr>
          <p:nvPr/>
        </p:nvPicPr>
        <p:blipFill>
          <a:blip r:embed="rId11"/>
          <a:stretch>
            <a:fillRect/>
          </a:stretch>
        </p:blipFill>
        <p:spPr>
          <a:xfrm>
            <a:off x="1536814" y="3806823"/>
            <a:ext cx="1051196" cy="1490680"/>
          </a:xfrm>
          <a:prstGeom prst="rect">
            <a:avLst/>
          </a:prstGeom>
        </p:spPr>
      </p:pic>
      <p:pic>
        <p:nvPicPr>
          <p:cNvPr id="33" name="Grafik 3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76272" y="3806899"/>
            <a:ext cx="1074823" cy="1504755"/>
          </a:xfrm>
          <a:prstGeom prst="rect">
            <a:avLst/>
          </a:prstGeom>
        </p:spPr>
      </p:pic>
      <p:pic>
        <p:nvPicPr>
          <p:cNvPr id="34" name="Grafik 33"/>
          <p:cNvPicPr>
            <a:picLocks noChangeAspect="1"/>
          </p:cNvPicPr>
          <p:nvPr/>
        </p:nvPicPr>
        <p:blipFill>
          <a:blip r:embed="rId13"/>
          <a:stretch>
            <a:fillRect/>
          </a:stretch>
        </p:blipFill>
        <p:spPr>
          <a:xfrm>
            <a:off x="2693399" y="3843916"/>
            <a:ext cx="1000412" cy="1464290"/>
          </a:xfrm>
          <a:prstGeom prst="rect">
            <a:avLst/>
          </a:prstGeom>
        </p:spPr>
      </p:pic>
      <p:pic>
        <p:nvPicPr>
          <p:cNvPr id="35" name="Grafik 34"/>
          <p:cNvPicPr>
            <a:picLocks noChangeAspect="1"/>
          </p:cNvPicPr>
          <p:nvPr/>
        </p:nvPicPr>
        <p:blipFill>
          <a:blip r:embed="rId14"/>
          <a:stretch>
            <a:fillRect/>
          </a:stretch>
        </p:blipFill>
        <p:spPr>
          <a:xfrm>
            <a:off x="4666056" y="3762126"/>
            <a:ext cx="1007579" cy="1427401"/>
          </a:xfrm>
          <a:prstGeom prst="rect">
            <a:avLst/>
          </a:prstGeom>
        </p:spPr>
      </p:pic>
      <p:pic>
        <p:nvPicPr>
          <p:cNvPr id="36" name="Grafik 35"/>
          <p:cNvPicPr>
            <a:picLocks noChangeAspect="1"/>
          </p:cNvPicPr>
          <p:nvPr/>
        </p:nvPicPr>
        <p:blipFill>
          <a:blip r:embed="rId15"/>
          <a:stretch>
            <a:fillRect/>
          </a:stretch>
        </p:blipFill>
        <p:spPr>
          <a:xfrm>
            <a:off x="5191501" y="3741252"/>
            <a:ext cx="1064280" cy="1470745"/>
          </a:xfrm>
          <a:prstGeom prst="rect">
            <a:avLst/>
          </a:prstGeom>
        </p:spPr>
      </p:pic>
      <p:pic>
        <p:nvPicPr>
          <p:cNvPr id="37" name="Grafik 3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723923" y="3713836"/>
            <a:ext cx="1091198" cy="1527675"/>
          </a:xfrm>
          <a:prstGeom prst="rect">
            <a:avLst/>
          </a:prstGeom>
        </p:spPr>
      </p:pic>
      <p:pic>
        <p:nvPicPr>
          <p:cNvPr id="38" name="Grafik 37"/>
          <p:cNvPicPr>
            <a:picLocks noChangeAspect="1"/>
          </p:cNvPicPr>
          <p:nvPr/>
        </p:nvPicPr>
        <p:blipFill>
          <a:blip r:embed="rId17"/>
          <a:stretch>
            <a:fillRect/>
          </a:stretch>
        </p:blipFill>
        <p:spPr>
          <a:xfrm>
            <a:off x="6348994" y="3769428"/>
            <a:ext cx="1021720" cy="1427402"/>
          </a:xfrm>
          <a:prstGeom prst="rect">
            <a:avLst/>
          </a:prstGeom>
        </p:spPr>
      </p:pic>
      <p:sp>
        <p:nvSpPr>
          <p:cNvPr id="39" name="Titel 1"/>
          <p:cNvSpPr>
            <a:spLocks noGrp="1"/>
          </p:cNvSpPr>
          <p:nvPr>
            <p:ph type="title"/>
          </p:nvPr>
        </p:nvSpPr>
        <p:spPr>
          <a:xfrm>
            <a:off x="450850" y="1163057"/>
            <a:ext cx="8243887" cy="1044000"/>
          </a:xfrm>
        </p:spPr>
        <p:txBody>
          <a:bodyPr/>
          <a:lstStyle/>
          <a:p>
            <a:r>
              <a:rPr lang="de-DE" dirty="0" smtClean="0"/>
              <a:t>Brain in </a:t>
            </a:r>
            <a:r>
              <a:rPr lang="de-DE" dirty="0" err="1" smtClean="0"/>
              <a:t>the</a:t>
            </a:r>
            <a:r>
              <a:rPr lang="de-DE" dirty="0" smtClean="0"/>
              <a:t> Bag - Aufbau</a:t>
            </a:r>
            <a:endParaRPr lang="de-DE" dirty="0"/>
          </a:p>
        </p:txBody>
      </p:sp>
    </p:spTree>
    <p:extLst>
      <p:ext uri="{BB962C8B-B14F-4D97-AF65-F5344CB8AC3E}">
        <p14:creationId xmlns:p14="http://schemas.microsoft.com/office/powerpoint/2010/main" val="58892828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p:nvPr/>
        </p:nvSpPr>
        <p:spPr bwMode="auto">
          <a:xfrm>
            <a:off x="251520" y="3630414"/>
            <a:ext cx="8441628" cy="260689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hteck 6"/>
          <p:cNvSpPr/>
          <p:nvPr/>
        </p:nvSpPr>
        <p:spPr bwMode="auto">
          <a:xfrm>
            <a:off x="251520" y="1988840"/>
            <a:ext cx="8441628" cy="151216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145</a:t>
            </a:fld>
            <a:endParaRPr lang="de-DE" sz="1800"/>
          </a:p>
        </p:txBody>
      </p:sp>
      <p:sp>
        <p:nvSpPr>
          <p:cNvPr id="5" name="Vertikaler Textplatzhalter 4"/>
          <p:cNvSpPr>
            <a:spLocks noGrp="1"/>
          </p:cNvSpPr>
          <p:nvPr>
            <p:ph type="body" orient="vert" idx="1"/>
          </p:nvPr>
        </p:nvSpPr>
        <p:spPr>
          <a:xfrm>
            <a:off x="449261" y="2132856"/>
            <a:ext cx="8243888" cy="3621087"/>
          </a:xfrm>
        </p:spPr>
        <p:txBody>
          <a:bodyPr numCol="1"/>
          <a:lstStyle/>
          <a:p>
            <a:r>
              <a:rPr lang="en-GB" u="sng" dirty="0" err="1" smtClean="0"/>
              <a:t>Funktionsweise</a:t>
            </a:r>
            <a:r>
              <a:rPr lang="en-GB" u="sng" dirty="0" smtClean="0"/>
              <a:t> des </a:t>
            </a:r>
            <a:r>
              <a:rPr lang="en-GB" u="sng" dirty="0" err="1" smtClean="0"/>
              <a:t>Künstlichen</a:t>
            </a:r>
            <a:r>
              <a:rPr lang="en-GB" u="sng" dirty="0" smtClean="0"/>
              <a:t> </a:t>
            </a:r>
            <a:r>
              <a:rPr lang="en-GB" u="sng" dirty="0" err="1" smtClean="0"/>
              <a:t>Neuronalen</a:t>
            </a:r>
            <a:r>
              <a:rPr lang="en-GB" u="sng" dirty="0" smtClean="0"/>
              <a:t> </a:t>
            </a:r>
            <a:r>
              <a:rPr lang="en-GB" u="sng" dirty="0" err="1" smtClean="0"/>
              <a:t>Netzwerks</a:t>
            </a:r>
            <a:r>
              <a:rPr lang="en-GB" u="sng" dirty="0" smtClean="0"/>
              <a:t>:</a:t>
            </a:r>
          </a:p>
          <a:p>
            <a:endParaRPr lang="en-GB" dirty="0" smtClean="0"/>
          </a:p>
          <a:p>
            <a:r>
              <a:rPr lang="en-GB" dirty="0" err="1" smtClean="0"/>
              <a:t>Wir</a:t>
            </a:r>
            <a:r>
              <a:rPr lang="en-GB" dirty="0" smtClean="0"/>
              <a:t> </a:t>
            </a:r>
            <a:r>
              <a:rPr lang="en-GB" dirty="0" err="1" smtClean="0"/>
              <a:t>präsentieren</a:t>
            </a:r>
            <a:r>
              <a:rPr lang="en-GB" dirty="0" smtClean="0"/>
              <a:t> </a:t>
            </a:r>
            <a:r>
              <a:rPr lang="en-GB" dirty="0" err="1" smtClean="0"/>
              <a:t>dem</a:t>
            </a:r>
            <a:r>
              <a:rPr lang="en-GB" dirty="0" smtClean="0"/>
              <a:t> </a:t>
            </a:r>
            <a:r>
              <a:rPr lang="en-GB" dirty="0" err="1" smtClean="0"/>
              <a:t>Netzwerk</a:t>
            </a:r>
            <a:r>
              <a:rPr lang="en-GB" dirty="0" smtClean="0"/>
              <a:t> 2 </a:t>
            </a:r>
            <a:r>
              <a:rPr lang="en-GB" dirty="0" err="1" smtClean="0"/>
              <a:t>Spielkarten</a:t>
            </a:r>
            <a:r>
              <a:rPr lang="en-GB" dirty="0" smtClean="0"/>
              <a:t> und </a:t>
            </a:r>
            <a:r>
              <a:rPr lang="en-GB" dirty="0" err="1" smtClean="0"/>
              <a:t>entweder</a:t>
            </a:r>
            <a:r>
              <a:rPr lang="en-GB" dirty="0" smtClean="0"/>
              <a:t> </a:t>
            </a:r>
            <a:r>
              <a:rPr lang="en-GB" dirty="0" err="1" smtClean="0"/>
              <a:t>reagiert</a:t>
            </a:r>
            <a:r>
              <a:rPr lang="en-GB" dirty="0" smtClean="0"/>
              <a:t> das </a:t>
            </a:r>
            <a:r>
              <a:rPr lang="en-GB" dirty="0" err="1" smtClean="0"/>
              <a:t>Netzwerk</a:t>
            </a:r>
            <a:r>
              <a:rPr lang="en-GB" dirty="0" smtClean="0"/>
              <a:t> </a:t>
            </a:r>
            <a:r>
              <a:rPr lang="en-GB" dirty="0" err="1" smtClean="0"/>
              <a:t>mit</a:t>
            </a:r>
            <a:r>
              <a:rPr lang="en-GB" dirty="0" smtClean="0"/>
              <a:t> </a:t>
            </a:r>
            <a:r>
              <a:rPr lang="en-GB" dirty="0" err="1" smtClean="0"/>
              <a:t>einem</a:t>
            </a:r>
            <a:r>
              <a:rPr lang="en-GB" dirty="0" smtClean="0"/>
              <a:t> “</a:t>
            </a:r>
            <a:r>
              <a:rPr lang="en-GB" dirty="0" err="1" smtClean="0"/>
              <a:t>Katsching</a:t>
            </a:r>
            <a:r>
              <a:rPr lang="en-GB" dirty="0" smtClean="0"/>
              <a:t>!” </a:t>
            </a:r>
            <a:r>
              <a:rPr lang="en-GB" dirty="0" err="1" smtClean="0"/>
              <a:t>oder</a:t>
            </a:r>
            <a:r>
              <a:rPr lang="en-GB" dirty="0" smtClean="0"/>
              <a:t> </a:t>
            </a:r>
            <a:r>
              <a:rPr lang="en-GB" dirty="0" err="1" smtClean="0"/>
              <a:t>es</a:t>
            </a:r>
            <a:r>
              <a:rPr lang="en-GB" dirty="0" smtClean="0"/>
              <a:t> </a:t>
            </a:r>
            <a:r>
              <a:rPr lang="en-GB" dirty="0" err="1" smtClean="0"/>
              <a:t>bleibt</a:t>
            </a:r>
            <a:r>
              <a:rPr lang="en-GB" dirty="0" smtClean="0"/>
              <a:t> </a:t>
            </a:r>
            <a:r>
              <a:rPr lang="en-GB" dirty="0" err="1" smtClean="0"/>
              <a:t>stumm</a:t>
            </a:r>
            <a:r>
              <a:rPr lang="en-GB" dirty="0" smtClean="0"/>
              <a:t>.</a:t>
            </a:r>
          </a:p>
          <a:p>
            <a:endParaRPr lang="en-GB" dirty="0" smtClean="0"/>
          </a:p>
          <a:p>
            <a:r>
              <a:rPr lang="en-GB" u="sng" dirty="0" err="1" smtClean="0"/>
              <a:t>Aufgabe</a:t>
            </a:r>
            <a:r>
              <a:rPr lang="en-GB" u="sng" dirty="0" smtClean="0"/>
              <a:t>:</a:t>
            </a:r>
          </a:p>
          <a:p>
            <a:endParaRPr lang="en-GB" dirty="0" smtClean="0"/>
          </a:p>
          <a:p>
            <a:r>
              <a:rPr lang="en-GB" dirty="0" err="1" smtClean="0"/>
              <a:t>Präsentiert</a:t>
            </a:r>
            <a:r>
              <a:rPr lang="en-GB" dirty="0" smtClean="0"/>
              <a:t> </a:t>
            </a:r>
            <a:r>
              <a:rPr lang="en-GB" dirty="0" err="1" smtClean="0"/>
              <a:t>dem</a:t>
            </a:r>
            <a:r>
              <a:rPr lang="en-GB" dirty="0" smtClean="0"/>
              <a:t> </a:t>
            </a:r>
            <a:r>
              <a:rPr lang="en-GB" dirty="0" err="1" smtClean="0"/>
              <a:t>Netzwerk</a:t>
            </a:r>
            <a:r>
              <a:rPr lang="en-GB" dirty="0" smtClean="0"/>
              <a:t> </a:t>
            </a:r>
            <a:r>
              <a:rPr lang="en-GB" dirty="0" err="1" smtClean="0"/>
              <a:t>verschiedene</a:t>
            </a:r>
            <a:r>
              <a:rPr lang="en-GB" dirty="0" smtClean="0"/>
              <a:t> </a:t>
            </a:r>
            <a:r>
              <a:rPr lang="en-GB" dirty="0" err="1" smtClean="0"/>
              <a:t>Kartepaare</a:t>
            </a:r>
            <a:r>
              <a:rPr lang="en-GB" dirty="0" smtClean="0"/>
              <a:t> und </a:t>
            </a:r>
            <a:r>
              <a:rPr lang="en-GB" dirty="0" err="1" smtClean="0"/>
              <a:t>versucht</a:t>
            </a:r>
            <a:r>
              <a:rPr lang="en-GB" dirty="0" smtClean="0"/>
              <a:t> </a:t>
            </a:r>
            <a:r>
              <a:rPr lang="en-GB" dirty="0" err="1" smtClean="0"/>
              <a:t>folgende</a:t>
            </a:r>
            <a:r>
              <a:rPr lang="en-GB" dirty="0" smtClean="0"/>
              <a:t> </a:t>
            </a:r>
            <a:r>
              <a:rPr lang="en-GB" dirty="0" err="1" smtClean="0"/>
              <a:t>Fragen</a:t>
            </a:r>
            <a:r>
              <a:rPr lang="en-GB" dirty="0" smtClean="0"/>
              <a:t> </a:t>
            </a:r>
            <a:r>
              <a:rPr lang="en-GB" dirty="0" err="1" smtClean="0"/>
              <a:t>zu</a:t>
            </a:r>
            <a:r>
              <a:rPr lang="en-GB" dirty="0" smtClean="0"/>
              <a:t> </a:t>
            </a:r>
            <a:r>
              <a:rPr lang="en-GB" dirty="0" err="1" smtClean="0"/>
              <a:t>beantworten</a:t>
            </a:r>
            <a:r>
              <a:rPr lang="en-GB" dirty="0" smtClean="0"/>
              <a:t>:</a:t>
            </a:r>
          </a:p>
          <a:p>
            <a:endParaRPr lang="en-GB" dirty="0" smtClean="0"/>
          </a:p>
          <a:p>
            <a:pPr marL="342900" indent="-342900">
              <a:buFont typeface="Arial" panose="020B0604020202020204" pitchFamily="34" charset="0"/>
              <a:buChar char="•"/>
            </a:pPr>
            <a:r>
              <a:rPr lang="en-GB" dirty="0" err="1" smtClean="0"/>
              <a:t>Worauf</a:t>
            </a:r>
            <a:r>
              <a:rPr lang="en-GB" dirty="0" smtClean="0"/>
              <a:t> </a:t>
            </a:r>
            <a:r>
              <a:rPr lang="en-GB" dirty="0" err="1" smtClean="0"/>
              <a:t>reagiert</a:t>
            </a:r>
            <a:r>
              <a:rPr lang="en-GB" dirty="0" smtClean="0"/>
              <a:t> das </a:t>
            </a:r>
            <a:r>
              <a:rPr lang="en-GB" dirty="0" err="1" smtClean="0"/>
              <a:t>Künstliche</a:t>
            </a:r>
            <a:r>
              <a:rPr lang="en-GB" dirty="0" smtClean="0"/>
              <a:t> </a:t>
            </a:r>
            <a:r>
              <a:rPr lang="en-GB" dirty="0" err="1" smtClean="0"/>
              <a:t>Neuronale</a:t>
            </a:r>
            <a:r>
              <a:rPr lang="en-GB" dirty="0" smtClean="0"/>
              <a:t> </a:t>
            </a:r>
            <a:r>
              <a:rPr lang="en-GB" dirty="0" err="1" smtClean="0"/>
              <a:t>Netzwerk</a:t>
            </a:r>
            <a:r>
              <a:rPr lang="en-GB" dirty="0" smtClean="0"/>
              <a: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smtClean="0"/>
              <a:t>Was </a:t>
            </a:r>
            <a:r>
              <a:rPr lang="en-GB" dirty="0" err="1" smtClean="0"/>
              <a:t>machen</a:t>
            </a:r>
            <a:r>
              <a:rPr lang="en-GB" dirty="0" smtClean="0"/>
              <a:t> die </a:t>
            </a:r>
            <a:r>
              <a:rPr lang="en-GB" dirty="0" err="1" smtClean="0"/>
              <a:t>einzelnen</a:t>
            </a:r>
            <a:r>
              <a:rPr lang="en-GB" dirty="0" smtClean="0"/>
              <a:t> </a:t>
            </a:r>
            <a:r>
              <a:rPr lang="en-GB" dirty="0" err="1" smtClean="0"/>
              <a:t>Neuronen</a:t>
            </a:r>
            <a:r>
              <a:rPr lang="en-GB" dirty="0"/>
              <a:t>?</a:t>
            </a:r>
          </a:p>
        </p:txBody>
      </p:sp>
      <p:sp>
        <p:nvSpPr>
          <p:cNvPr id="6" name="Titel 1"/>
          <p:cNvSpPr>
            <a:spLocks noGrp="1"/>
          </p:cNvSpPr>
          <p:nvPr>
            <p:ph type="title"/>
          </p:nvPr>
        </p:nvSpPr>
        <p:spPr/>
        <p:txBody>
          <a:bodyPr/>
          <a:lstStyle/>
          <a:p>
            <a:r>
              <a:rPr lang="de-DE" dirty="0" smtClean="0"/>
              <a:t>Brain in </a:t>
            </a:r>
            <a:r>
              <a:rPr lang="de-DE" dirty="0" err="1" smtClean="0"/>
              <a:t>the</a:t>
            </a:r>
            <a:r>
              <a:rPr lang="de-DE" dirty="0" smtClean="0"/>
              <a:t> Bag - Aufgabe</a:t>
            </a:r>
            <a:endParaRPr lang="de-DE" dirty="0"/>
          </a:p>
        </p:txBody>
      </p:sp>
    </p:spTree>
    <p:extLst>
      <p:ext uri="{BB962C8B-B14F-4D97-AF65-F5344CB8AC3E}">
        <p14:creationId xmlns:p14="http://schemas.microsoft.com/office/powerpoint/2010/main" val="317824048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JCK2"/>
          <p:cNvSpPr/>
          <p:nvPr/>
        </p:nvSpPr>
        <p:spPr bwMode="auto">
          <a:xfrm>
            <a:off x="112041" y="1991098"/>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QCK2"/>
          <p:cNvSpPr/>
          <p:nvPr/>
        </p:nvSpPr>
        <p:spPr bwMode="auto">
          <a:xfrm>
            <a:off x="633692" y="1991098"/>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KCK2"/>
          <p:cNvSpPr/>
          <p:nvPr/>
        </p:nvSpPr>
        <p:spPr bwMode="auto">
          <a:xfrm>
            <a:off x="1205611" y="1997200"/>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ACK2"/>
          <p:cNvSpPr/>
          <p:nvPr/>
        </p:nvSpPr>
        <p:spPr bwMode="auto">
          <a:xfrm>
            <a:off x="1741161" y="1991098"/>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JSK2"/>
          <p:cNvSpPr/>
          <p:nvPr/>
        </p:nvSpPr>
        <p:spPr bwMode="auto">
          <a:xfrm>
            <a:off x="2377052" y="1990565"/>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QSK2"/>
          <p:cNvSpPr/>
          <p:nvPr/>
        </p:nvSpPr>
        <p:spPr bwMode="auto">
          <a:xfrm>
            <a:off x="2898703" y="1990565"/>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KSK2"/>
          <p:cNvSpPr/>
          <p:nvPr/>
        </p:nvSpPr>
        <p:spPr bwMode="auto">
          <a:xfrm>
            <a:off x="3470622" y="1996667"/>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SK2"/>
          <p:cNvSpPr/>
          <p:nvPr/>
        </p:nvSpPr>
        <p:spPr bwMode="auto">
          <a:xfrm>
            <a:off x="4006172" y="1990565"/>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JHK2"/>
          <p:cNvSpPr/>
          <p:nvPr/>
        </p:nvSpPr>
        <p:spPr bwMode="auto">
          <a:xfrm>
            <a:off x="4628164" y="1987653"/>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QHK2"/>
          <p:cNvSpPr/>
          <p:nvPr/>
        </p:nvSpPr>
        <p:spPr bwMode="auto">
          <a:xfrm>
            <a:off x="5149815" y="1987653"/>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KHK2"/>
          <p:cNvSpPr/>
          <p:nvPr/>
        </p:nvSpPr>
        <p:spPr bwMode="auto">
          <a:xfrm>
            <a:off x="5721734" y="1993755"/>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HK2"/>
          <p:cNvSpPr/>
          <p:nvPr/>
        </p:nvSpPr>
        <p:spPr bwMode="auto">
          <a:xfrm>
            <a:off x="6257284" y="1987653"/>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JDK2"/>
          <p:cNvSpPr/>
          <p:nvPr/>
        </p:nvSpPr>
        <p:spPr bwMode="auto">
          <a:xfrm>
            <a:off x="6892570" y="1990653"/>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QDK2"/>
          <p:cNvSpPr/>
          <p:nvPr/>
        </p:nvSpPr>
        <p:spPr bwMode="auto">
          <a:xfrm>
            <a:off x="7414221" y="1990653"/>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KDK2"/>
          <p:cNvSpPr/>
          <p:nvPr/>
        </p:nvSpPr>
        <p:spPr bwMode="auto">
          <a:xfrm>
            <a:off x="7986140" y="1996755"/>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ADK2"/>
          <p:cNvSpPr/>
          <p:nvPr/>
        </p:nvSpPr>
        <p:spPr bwMode="auto">
          <a:xfrm>
            <a:off x="8521690" y="1990653"/>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feld 59"/>
          <p:cNvSpPr txBox="1"/>
          <p:nvPr/>
        </p:nvSpPr>
        <p:spPr>
          <a:xfrm>
            <a:off x="100073" y="2162292"/>
            <a:ext cx="771365" cy="338554"/>
          </a:xfrm>
          <a:prstGeom prst="rect">
            <a:avLst/>
          </a:prstGeom>
          <a:noFill/>
        </p:spPr>
        <p:txBody>
          <a:bodyPr wrap="none" rtlCol="0">
            <a:spAutoFit/>
          </a:bodyPr>
          <a:lstStyle/>
          <a:p>
            <a:r>
              <a:rPr lang="de-DE" sz="1600" dirty="0" smtClean="0"/>
              <a:t>1. Karte</a:t>
            </a:r>
            <a:endParaRPr lang="de-DE" sz="1600" dirty="0"/>
          </a:p>
        </p:txBody>
      </p:sp>
      <p:sp>
        <p:nvSpPr>
          <p:cNvPr id="61" name="Textfeld 60"/>
          <p:cNvSpPr txBox="1"/>
          <p:nvPr/>
        </p:nvSpPr>
        <p:spPr>
          <a:xfrm>
            <a:off x="794395" y="2162292"/>
            <a:ext cx="904273" cy="338554"/>
          </a:xfrm>
          <a:prstGeom prst="rect">
            <a:avLst/>
          </a:prstGeom>
          <a:noFill/>
        </p:spPr>
        <p:txBody>
          <a:bodyPr wrap="square" rtlCol="0">
            <a:spAutoFit/>
          </a:bodyPr>
          <a:lstStyle/>
          <a:p>
            <a:r>
              <a:rPr lang="de-DE" sz="1600" dirty="0"/>
              <a:t>2</a:t>
            </a:r>
            <a:r>
              <a:rPr lang="de-DE" sz="1600" dirty="0" smtClean="0"/>
              <a:t>. Karte</a:t>
            </a:r>
            <a:endParaRPr lang="de-DE" sz="1600" dirty="0"/>
          </a:p>
        </p:txBody>
      </p:sp>
      <p:sp>
        <p:nvSpPr>
          <p:cNvPr id="21" name="Rechteck 20"/>
          <p:cNvSpPr/>
          <p:nvPr/>
        </p:nvSpPr>
        <p:spPr bwMode="auto">
          <a:xfrm>
            <a:off x="1028067" y="2636912"/>
            <a:ext cx="356260" cy="504056"/>
          </a:xfrm>
          <a:prstGeom prst="rect">
            <a:avLst/>
          </a:prstGeom>
          <a:solidFill>
            <a:schemeClr val="accent2">
              <a:lumMod val="40000"/>
              <a:lumOff val="6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hteck 1"/>
          <p:cNvSpPr/>
          <p:nvPr/>
        </p:nvSpPr>
        <p:spPr bwMode="auto">
          <a:xfrm>
            <a:off x="364068" y="2636912"/>
            <a:ext cx="360041" cy="504056"/>
          </a:xfrm>
          <a:prstGeom prst="rect">
            <a:avLst/>
          </a:prstGeom>
          <a:solidFill>
            <a:schemeClr val="accent1">
              <a:lumMod val="40000"/>
              <a:lumOff val="6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146</a:t>
            </a:fld>
            <a:endParaRPr lang="de-DE" sz="1800"/>
          </a:p>
        </p:txBody>
      </p:sp>
      <p:sp>
        <p:nvSpPr>
          <p:cNvPr id="5" name="JCK1"/>
          <p:cNvSpPr/>
          <p:nvPr/>
        </p:nvSpPr>
        <p:spPr bwMode="auto">
          <a:xfrm>
            <a:off x="112041" y="1091834"/>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QCK1"/>
          <p:cNvSpPr/>
          <p:nvPr/>
        </p:nvSpPr>
        <p:spPr bwMode="auto">
          <a:xfrm>
            <a:off x="633692" y="1091834"/>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KCK1"/>
          <p:cNvSpPr/>
          <p:nvPr/>
        </p:nvSpPr>
        <p:spPr bwMode="auto">
          <a:xfrm>
            <a:off x="1205611" y="1097936"/>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ACK1"/>
          <p:cNvSpPr/>
          <p:nvPr/>
        </p:nvSpPr>
        <p:spPr bwMode="auto">
          <a:xfrm>
            <a:off x="1741161" y="1091834"/>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JSK1"/>
          <p:cNvSpPr/>
          <p:nvPr/>
        </p:nvSpPr>
        <p:spPr bwMode="auto">
          <a:xfrm>
            <a:off x="2377052" y="1091301"/>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QSK1"/>
          <p:cNvSpPr/>
          <p:nvPr/>
        </p:nvSpPr>
        <p:spPr bwMode="auto">
          <a:xfrm>
            <a:off x="2898703" y="1091301"/>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KSK1"/>
          <p:cNvSpPr/>
          <p:nvPr/>
        </p:nvSpPr>
        <p:spPr bwMode="auto">
          <a:xfrm>
            <a:off x="3470622" y="1097403"/>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ASK1"/>
          <p:cNvSpPr/>
          <p:nvPr/>
        </p:nvSpPr>
        <p:spPr bwMode="auto">
          <a:xfrm>
            <a:off x="4006172" y="1091301"/>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JHK1"/>
          <p:cNvSpPr/>
          <p:nvPr/>
        </p:nvSpPr>
        <p:spPr bwMode="auto">
          <a:xfrm>
            <a:off x="4628164" y="1088389"/>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QHK1"/>
          <p:cNvSpPr/>
          <p:nvPr/>
        </p:nvSpPr>
        <p:spPr bwMode="auto">
          <a:xfrm>
            <a:off x="5149815" y="1088389"/>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KHK1"/>
          <p:cNvSpPr/>
          <p:nvPr/>
        </p:nvSpPr>
        <p:spPr bwMode="auto">
          <a:xfrm>
            <a:off x="5721734" y="1094491"/>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HK1"/>
          <p:cNvSpPr/>
          <p:nvPr/>
        </p:nvSpPr>
        <p:spPr bwMode="auto">
          <a:xfrm>
            <a:off x="6257284" y="1088389"/>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JDK1"/>
          <p:cNvSpPr/>
          <p:nvPr/>
        </p:nvSpPr>
        <p:spPr bwMode="auto">
          <a:xfrm>
            <a:off x="6892570" y="1091389"/>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QDK1"/>
          <p:cNvSpPr/>
          <p:nvPr/>
        </p:nvSpPr>
        <p:spPr bwMode="auto">
          <a:xfrm>
            <a:off x="7414221" y="1091389"/>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KDK1"/>
          <p:cNvSpPr/>
          <p:nvPr/>
        </p:nvSpPr>
        <p:spPr bwMode="auto">
          <a:xfrm>
            <a:off x="7986140" y="1097491"/>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ADK1"/>
          <p:cNvSpPr/>
          <p:nvPr/>
        </p:nvSpPr>
        <p:spPr bwMode="auto">
          <a:xfrm>
            <a:off x="8521690" y="1091389"/>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Ellipse 61"/>
          <p:cNvSpPr/>
          <p:nvPr/>
        </p:nvSpPr>
        <p:spPr bwMode="auto">
          <a:xfrm>
            <a:off x="2195736" y="2708920"/>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a:t>
            </a:r>
            <a:endParaRPr lang="de-DE" b="1" dirty="0">
              <a:solidFill>
                <a:srgbClr val="000000"/>
              </a:solidFill>
            </a:endParaRPr>
          </a:p>
        </p:txBody>
      </p:sp>
      <p:sp>
        <p:nvSpPr>
          <p:cNvPr id="63" name="Ellipse 62"/>
          <p:cNvSpPr/>
          <p:nvPr/>
        </p:nvSpPr>
        <p:spPr bwMode="auto">
          <a:xfrm>
            <a:off x="3203848" y="2708920"/>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N2</a:t>
            </a:r>
            <a:endParaRPr lang="de-DE" dirty="0"/>
          </a:p>
        </p:txBody>
      </p:sp>
      <p:sp>
        <p:nvSpPr>
          <p:cNvPr id="64" name="Ellipse 63"/>
          <p:cNvSpPr/>
          <p:nvPr/>
        </p:nvSpPr>
        <p:spPr bwMode="auto">
          <a:xfrm>
            <a:off x="2699792" y="4005064"/>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N7</a:t>
            </a:r>
            <a:endParaRPr lang="de-DE" dirty="0"/>
          </a:p>
        </p:txBody>
      </p:sp>
      <p:cxnSp>
        <p:nvCxnSpPr>
          <p:cNvPr id="65" name="Gerade Verbindung mit Pfeil 64"/>
          <p:cNvCxnSpPr>
            <a:stCxn id="62" idx="4"/>
            <a:endCxn id="64" idx="1"/>
          </p:cNvCxnSpPr>
          <p:nvPr/>
        </p:nvCxnSpPr>
        <p:spPr>
          <a:xfrm>
            <a:off x="2555776" y="3429000"/>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Gerade Verbindung mit Pfeil 65"/>
          <p:cNvCxnSpPr>
            <a:stCxn id="63" idx="4"/>
            <a:endCxn id="64" idx="7"/>
          </p:cNvCxnSpPr>
          <p:nvPr/>
        </p:nvCxnSpPr>
        <p:spPr>
          <a:xfrm flipH="1">
            <a:off x="3314419" y="3429000"/>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7" name="Ellipse 66"/>
          <p:cNvSpPr/>
          <p:nvPr/>
        </p:nvSpPr>
        <p:spPr bwMode="auto">
          <a:xfrm>
            <a:off x="4499992" y="2708920"/>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N3</a:t>
            </a:r>
            <a:endParaRPr lang="de-DE" dirty="0"/>
          </a:p>
        </p:txBody>
      </p:sp>
      <p:sp>
        <p:nvSpPr>
          <p:cNvPr id="68" name="Ellipse 67"/>
          <p:cNvSpPr/>
          <p:nvPr/>
        </p:nvSpPr>
        <p:spPr bwMode="auto">
          <a:xfrm>
            <a:off x="5508104" y="2708920"/>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N4</a:t>
            </a:r>
            <a:endParaRPr lang="de-DE" dirty="0"/>
          </a:p>
        </p:txBody>
      </p:sp>
      <p:sp>
        <p:nvSpPr>
          <p:cNvPr id="69" name="Ellipse 68"/>
          <p:cNvSpPr/>
          <p:nvPr/>
        </p:nvSpPr>
        <p:spPr bwMode="auto">
          <a:xfrm>
            <a:off x="5004048" y="4005064"/>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70" name="Gerade Verbindung mit Pfeil 69"/>
          <p:cNvCxnSpPr>
            <a:stCxn id="67" idx="4"/>
            <a:endCxn id="69" idx="1"/>
          </p:cNvCxnSpPr>
          <p:nvPr/>
        </p:nvCxnSpPr>
        <p:spPr>
          <a:xfrm>
            <a:off x="4860032" y="3429000"/>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p:cNvCxnSpPr>
            <a:stCxn id="68" idx="4"/>
            <a:endCxn id="69" idx="7"/>
          </p:cNvCxnSpPr>
          <p:nvPr/>
        </p:nvCxnSpPr>
        <p:spPr>
          <a:xfrm flipH="1">
            <a:off x="5618675" y="3429000"/>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2" name="Ellipse 71"/>
          <p:cNvSpPr/>
          <p:nvPr/>
        </p:nvSpPr>
        <p:spPr bwMode="auto">
          <a:xfrm>
            <a:off x="6804248" y="2708920"/>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N5</a:t>
            </a:r>
            <a:endParaRPr lang="de-DE" dirty="0"/>
          </a:p>
        </p:txBody>
      </p:sp>
      <p:sp>
        <p:nvSpPr>
          <p:cNvPr id="73" name="Ellipse 72"/>
          <p:cNvSpPr/>
          <p:nvPr/>
        </p:nvSpPr>
        <p:spPr bwMode="auto">
          <a:xfrm>
            <a:off x="7812360" y="2708920"/>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N6</a:t>
            </a:r>
            <a:endParaRPr lang="de-DE" dirty="0"/>
          </a:p>
        </p:txBody>
      </p:sp>
      <p:sp>
        <p:nvSpPr>
          <p:cNvPr id="74" name="Ellipse 73"/>
          <p:cNvSpPr/>
          <p:nvPr/>
        </p:nvSpPr>
        <p:spPr bwMode="auto">
          <a:xfrm>
            <a:off x="7308304" y="4005064"/>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N9</a:t>
            </a:r>
            <a:endParaRPr lang="de-DE" dirty="0"/>
          </a:p>
        </p:txBody>
      </p:sp>
      <p:cxnSp>
        <p:nvCxnSpPr>
          <p:cNvPr id="75" name="Gerade Verbindung mit Pfeil 74"/>
          <p:cNvCxnSpPr>
            <a:stCxn id="72" idx="4"/>
            <a:endCxn id="74" idx="1"/>
          </p:cNvCxnSpPr>
          <p:nvPr/>
        </p:nvCxnSpPr>
        <p:spPr>
          <a:xfrm>
            <a:off x="7164288" y="3429000"/>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Gerade Verbindung mit Pfeil 75"/>
          <p:cNvCxnSpPr>
            <a:stCxn id="73" idx="4"/>
            <a:endCxn id="74" idx="7"/>
          </p:cNvCxnSpPr>
          <p:nvPr/>
        </p:nvCxnSpPr>
        <p:spPr>
          <a:xfrm flipH="1">
            <a:off x="7922931" y="3429000"/>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bwMode="auto">
          <a:xfrm>
            <a:off x="4932040" y="5403988"/>
            <a:ext cx="886094" cy="8333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N10</a:t>
            </a:r>
            <a:endParaRPr lang="de-DE" dirty="0"/>
          </a:p>
        </p:txBody>
      </p:sp>
      <p:cxnSp>
        <p:nvCxnSpPr>
          <p:cNvPr id="78" name="Gerade Verbindung mit Pfeil 77"/>
          <p:cNvCxnSpPr>
            <a:stCxn id="64" idx="5"/>
            <a:endCxn id="77" idx="1"/>
          </p:cNvCxnSpPr>
          <p:nvPr/>
        </p:nvCxnSpPr>
        <p:spPr>
          <a:xfrm>
            <a:off x="3314419" y="4619691"/>
            <a:ext cx="1747386" cy="90633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Gerade Verbindung mit Pfeil 78"/>
          <p:cNvCxnSpPr>
            <a:stCxn id="69" idx="4"/>
            <a:endCxn id="77" idx="0"/>
          </p:cNvCxnSpPr>
          <p:nvPr/>
        </p:nvCxnSpPr>
        <p:spPr>
          <a:xfrm>
            <a:off x="5364088" y="4725144"/>
            <a:ext cx="10999" cy="67884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Gerade Verbindung mit Pfeil 79"/>
          <p:cNvCxnSpPr>
            <a:stCxn id="74" idx="3"/>
            <a:endCxn id="77" idx="7"/>
          </p:cNvCxnSpPr>
          <p:nvPr/>
        </p:nvCxnSpPr>
        <p:spPr>
          <a:xfrm flipH="1">
            <a:off x="5688369" y="4619691"/>
            <a:ext cx="1725388" cy="90633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81" name="Grafik 80"/>
          <p:cNvPicPr>
            <a:picLocks noChangeAspect="1"/>
          </p:cNvPicPr>
          <p:nvPr/>
        </p:nvPicPr>
        <p:blipFill>
          <a:blip r:embed="rId2"/>
          <a:stretch>
            <a:fillRect/>
          </a:stretch>
        </p:blipFill>
        <p:spPr>
          <a:xfrm>
            <a:off x="2448641" y="3368314"/>
            <a:ext cx="311450" cy="365158"/>
          </a:xfrm>
          <a:prstGeom prst="rect">
            <a:avLst/>
          </a:prstGeom>
        </p:spPr>
      </p:pic>
      <p:pic>
        <p:nvPicPr>
          <p:cNvPr id="82" name="Grafik 81"/>
          <p:cNvPicPr>
            <a:picLocks noChangeAspect="1"/>
          </p:cNvPicPr>
          <p:nvPr/>
        </p:nvPicPr>
        <p:blipFill>
          <a:blip r:embed="rId2"/>
          <a:stretch>
            <a:fillRect/>
          </a:stretch>
        </p:blipFill>
        <p:spPr>
          <a:xfrm>
            <a:off x="4776315" y="3390437"/>
            <a:ext cx="311450" cy="365158"/>
          </a:xfrm>
          <a:prstGeom prst="rect">
            <a:avLst/>
          </a:prstGeom>
        </p:spPr>
      </p:pic>
      <p:pic>
        <p:nvPicPr>
          <p:cNvPr id="83" name="Grafik 82"/>
          <p:cNvPicPr>
            <a:picLocks noChangeAspect="1"/>
          </p:cNvPicPr>
          <p:nvPr/>
        </p:nvPicPr>
        <p:blipFill>
          <a:blip r:embed="rId2"/>
          <a:stretch>
            <a:fillRect/>
          </a:stretch>
        </p:blipFill>
        <p:spPr>
          <a:xfrm>
            <a:off x="7058185" y="3409979"/>
            <a:ext cx="311450" cy="365158"/>
          </a:xfrm>
          <a:prstGeom prst="rect">
            <a:avLst/>
          </a:prstGeom>
        </p:spPr>
      </p:pic>
      <p:pic>
        <p:nvPicPr>
          <p:cNvPr id="84" name="Grafik 83"/>
          <p:cNvPicPr>
            <a:picLocks noChangeAspect="1"/>
          </p:cNvPicPr>
          <p:nvPr/>
        </p:nvPicPr>
        <p:blipFill>
          <a:blip r:embed="rId2"/>
          <a:stretch>
            <a:fillRect/>
          </a:stretch>
        </p:blipFill>
        <p:spPr>
          <a:xfrm flipH="1">
            <a:off x="7970807" y="3395755"/>
            <a:ext cx="302378" cy="354521"/>
          </a:xfrm>
          <a:prstGeom prst="rect">
            <a:avLst/>
          </a:prstGeom>
        </p:spPr>
      </p:pic>
      <p:pic>
        <p:nvPicPr>
          <p:cNvPr id="85" name="Grafik 84"/>
          <p:cNvPicPr>
            <a:picLocks noChangeAspect="1"/>
          </p:cNvPicPr>
          <p:nvPr/>
        </p:nvPicPr>
        <p:blipFill>
          <a:blip r:embed="rId2"/>
          <a:stretch>
            <a:fillRect/>
          </a:stretch>
        </p:blipFill>
        <p:spPr>
          <a:xfrm flipH="1">
            <a:off x="5685885" y="3407540"/>
            <a:ext cx="302378" cy="354521"/>
          </a:xfrm>
          <a:prstGeom prst="rect">
            <a:avLst/>
          </a:prstGeom>
        </p:spPr>
      </p:pic>
      <p:pic>
        <p:nvPicPr>
          <p:cNvPr id="86" name="Grafik 85"/>
          <p:cNvPicPr>
            <a:picLocks noChangeAspect="1"/>
          </p:cNvPicPr>
          <p:nvPr/>
        </p:nvPicPr>
        <p:blipFill>
          <a:blip r:embed="rId2"/>
          <a:stretch>
            <a:fillRect/>
          </a:stretch>
        </p:blipFill>
        <p:spPr>
          <a:xfrm flipH="1">
            <a:off x="3367613" y="3400915"/>
            <a:ext cx="302378" cy="354521"/>
          </a:xfrm>
          <a:prstGeom prst="rect">
            <a:avLst/>
          </a:prstGeom>
        </p:spPr>
      </p:pic>
      <p:pic>
        <p:nvPicPr>
          <p:cNvPr id="87" name="Grafik 86"/>
          <p:cNvPicPr>
            <a:picLocks noChangeAspect="1"/>
          </p:cNvPicPr>
          <p:nvPr/>
        </p:nvPicPr>
        <p:blipFill>
          <a:blip r:embed="rId3"/>
          <a:stretch>
            <a:fillRect/>
          </a:stretch>
        </p:blipFill>
        <p:spPr>
          <a:xfrm>
            <a:off x="5281095" y="4713902"/>
            <a:ext cx="187983" cy="260711"/>
          </a:xfrm>
          <a:prstGeom prst="rect">
            <a:avLst/>
          </a:prstGeom>
        </p:spPr>
      </p:pic>
      <p:pic>
        <p:nvPicPr>
          <p:cNvPr id="88" name="Grafik 87"/>
          <p:cNvPicPr>
            <a:picLocks noChangeAspect="1"/>
          </p:cNvPicPr>
          <p:nvPr/>
        </p:nvPicPr>
        <p:blipFill>
          <a:blip r:embed="rId4"/>
          <a:stretch>
            <a:fillRect/>
          </a:stretch>
        </p:blipFill>
        <p:spPr>
          <a:xfrm>
            <a:off x="7139156" y="4533864"/>
            <a:ext cx="361253" cy="322285"/>
          </a:xfrm>
          <a:prstGeom prst="rect">
            <a:avLst/>
          </a:prstGeom>
        </p:spPr>
      </p:pic>
      <p:pic>
        <p:nvPicPr>
          <p:cNvPr id="89" name="Grafik 88"/>
          <p:cNvPicPr>
            <a:picLocks noChangeAspect="1"/>
          </p:cNvPicPr>
          <p:nvPr/>
        </p:nvPicPr>
        <p:blipFill>
          <a:blip r:embed="rId4"/>
          <a:stretch>
            <a:fillRect/>
          </a:stretch>
        </p:blipFill>
        <p:spPr>
          <a:xfrm flipH="1">
            <a:off x="3275856" y="4509120"/>
            <a:ext cx="386975" cy="345233"/>
          </a:xfrm>
          <a:prstGeom prst="rect">
            <a:avLst/>
          </a:prstGeom>
        </p:spPr>
      </p:pic>
      <p:sp>
        <p:nvSpPr>
          <p:cNvPr id="90" name="Textfeld 89"/>
          <p:cNvSpPr txBox="1"/>
          <p:nvPr/>
        </p:nvSpPr>
        <p:spPr>
          <a:xfrm>
            <a:off x="4861286" y="6394506"/>
            <a:ext cx="2592287" cy="369332"/>
          </a:xfrm>
          <a:prstGeom prst="rect">
            <a:avLst/>
          </a:prstGeom>
          <a:noFill/>
        </p:spPr>
        <p:txBody>
          <a:bodyPr wrap="square" rtlCol="0">
            <a:spAutoFit/>
          </a:bodyPr>
          <a:lstStyle/>
          <a:p>
            <a:r>
              <a:rPr lang="de-DE" b="1" dirty="0" err="1" smtClean="0">
                <a:solidFill>
                  <a:srgbClr val="FF0000"/>
                </a:solidFill>
              </a:rPr>
              <a:t>Katsching</a:t>
            </a:r>
            <a:r>
              <a:rPr lang="de-DE" b="1" dirty="0" smtClean="0">
                <a:solidFill>
                  <a:srgbClr val="FF0000"/>
                </a:solidFill>
              </a:rPr>
              <a:t>!</a:t>
            </a:r>
            <a:endParaRPr lang="de-DE" b="1" dirty="0">
              <a:solidFill>
                <a:srgbClr val="FF0000"/>
              </a:solidFill>
            </a:endParaRPr>
          </a:p>
        </p:txBody>
      </p:sp>
      <p:pic>
        <p:nvPicPr>
          <p:cNvPr id="6" name="Grafik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59" y="1163843"/>
            <a:ext cx="585013" cy="792087"/>
          </a:xfrm>
          <a:prstGeom prst="rect">
            <a:avLst/>
          </a:prstGeom>
        </p:spPr>
      </p:pic>
      <p:pic>
        <p:nvPicPr>
          <p:cNvPr id="14" name="Grafik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595" y="1163843"/>
            <a:ext cx="584030" cy="784839"/>
          </a:xfrm>
          <a:prstGeom prst="rect">
            <a:avLst/>
          </a:prstGeom>
        </p:spPr>
      </p:pic>
      <p:pic>
        <p:nvPicPr>
          <p:cNvPr id="10" name="Grafik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2625" y="1163842"/>
            <a:ext cx="560599" cy="784839"/>
          </a:xfrm>
          <a:prstGeom prst="rect">
            <a:avLst/>
          </a:prstGeom>
        </p:spPr>
      </p:pic>
      <p:pic>
        <p:nvPicPr>
          <p:cNvPr id="22" name="Grafik 21"/>
          <p:cNvPicPr>
            <a:picLocks noChangeAspect="1"/>
          </p:cNvPicPr>
          <p:nvPr/>
        </p:nvPicPr>
        <p:blipFill>
          <a:blip r:embed="rId8"/>
          <a:stretch>
            <a:fillRect/>
          </a:stretch>
        </p:blipFill>
        <p:spPr>
          <a:xfrm>
            <a:off x="1718587" y="1237768"/>
            <a:ext cx="511557" cy="710913"/>
          </a:xfrm>
          <a:prstGeom prst="rect">
            <a:avLst/>
          </a:prstGeom>
        </p:spPr>
      </p:pic>
      <p:pic>
        <p:nvPicPr>
          <p:cNvPr id="9" name="Grafik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1455" y="1182570"/>
            <a:ext cx="567998" cy="795198"/>
          </a:xfrm>
          <a:prstGeom prst="rect">
            <a:avLst/>
          </a:prstGeom>
        </p:spPr>
      </p:pic>
      <p:pic>
        <p:nvPicPr>
          <p:cNvPr id="17" name="Grafik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7853" y="1163842"/>
            <a:ext cx="589209" cy="824893"/>
          </a:xfrm>
          <a:prstGeom prst="rect">
            <a:avLst/>
          </a:prstGeom>
        </p:spPr>
      </p:pic>
      <p:pic>
        <p:nvPicPr>
          <p:cNvPr id="13" name="Grafik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08452" y="1182569"/>
            <a:ext cx="576214" cy="806699"/>
          </a:xfrm>
          <a:prstGeom prst="rect">
            <a:avLst/>
          </a:prstGeom>
        </p:spPr>
      </p:pic>
      <p:pic>
        <p:nvPicPr>
          <p:cNvPr id="25" name="Grafik 24"/>
          <p:cNvPicPr>
            <a:picLocks noChangeAspect="1"/>
          </p:cNvPicPr>
          <p:nvPr/>
        </p:nvPicPr>
        <p:blipFill>
          <a:blip r:embed="rId12"/>
          <a:stretch>
            <a:fillRect/>
          </a:stretch>
        </p:blipFill>
        <p:spPr>
          <a:xfrm>
            <a:off x="3983137" y="1243368"/>
            <a:ext cx="513706" cy="753103"/>
          </a:xfrm>
          <a:prstGeom prst="rect">
            <a:avLst/>
          </a:prstGeom>
        </p:spPr>
      </p:pic>
      <p:pic>
        <p:nvPicPr>
          <p:cNvPr id="8" name="Grafik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54923" y="1200754"/>
            <a:ext cx="562844" cy="787981"/>
          </a:xfrm>
          <a:prstGeom prst="rect">
            <a:avLst/>
          </a:prstGeom>
        </p:spPr>
      </p:pic>
      <p:pic>
        <p:nvPicPr>
          <p:cNvPr id="44" name="Grafik 43"/>
          <p:cNvPicPr>
            <a:picLocks noChangeAspect="1"/>
          </p:cNvPicPr>
          <p:nvPr/>
        </p:nvPicPr>
        <p:blipFill>
          <a:blip r:embed="rId14"/>
          <a:stretch>
            <a:fillRect/>
          </a:stretch>
        </p:blipFill>
        <p:spPr>
          <a:xfrm>
            <a:off x="5120897" y="1209516"/>
            <a:ext cx="544965" cy="772804"/>
          </a:xfrm>
          <a:prstGeom prst="rect">
            <a:avLst/>
          </a:prstGeom>
        </p:spPr>
      </p:pic>
      <p:pic>
        <p:nvPicPr>
          <p:cNvPr id="12" name="Grafik 1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60356" y="1216370"/>
            <a:ext cx="557214" cy="780101"/>
          </a:xfrm>
          <a:prstGeom prst="rect">
            <a:avLst/>
          </a:prstGeom>
        </p:spPr>
      </p:pic>
      <p:pic>
        <p:nvPicPr>
          <p:cNvPr id="42" name="Grafik 41"/>
          <p:cNvPicPr>
            <a:picLocks noChangeAspect="1"/>
          </p:cNvPicPr>
          <p:nvPr/>
        </p:nvPicPr>
        <p:blipFill>
          <a:blip r:embed="rId16"/>
          <a:stretch>
            <a:fillRect/>
          </a:stretch>
        </p:blipFill>
        <p:spPr>
          <a:xfrm>
            <a:off x="6252992" y="1256746"/>
            <a:ext cx="477687" cy="699184"/>
          </a:xfrm>
          <a:prstGeom prst="rect">
            <a:avLst/>
          </a:prstGeom>
        </p:spPr>
      </p:pic>
      <p:pic>
        <p:nvPicPr>
          <p:cNvPr id="43" name="Grafik 42"/>
          <p:cNvPicPr>
            <a:picLocks noChangeAspect="1"/>
          </p:cNvPicPr>
          <p:nvPr/>
        </p:nvPicPr>
        <p:blipFill>
          <a:blip r:embed="rId17"/>
          <a:stretch>
            <a:fillRect/>
          </a:stretch>
        </p:blipFill>
        <p:spPr>
          <a:xfrm>
            <a:off x="6861445" y="1215931"/>
            <a:ext cx="522353" cy="739999"/>
          </a:xfrm>
          <a:prstGeom prst="rect">
            <a:avLst/>
          </a:prstGeom>
        </p:spPr>
      </p:pic>
      <p:pic>
        <p:nvPicPr>
          <p:cNvPr id="45" name="Grafik 44"/>
          <p:cNvPicPr>
            <a:picLocks noChangeAspect="1"/>
          </p:cNvPicPr>
          <p:nvPr/>
        </p:nvPicPr>
        <p:blipFill>
          <a:blip r:embed="rId18"/>
          <a:stretch>
            <a:fillRect/>
          </a:stretch>
        </p:blipFill>
        <p:spPr>
          <a:xfrm>
            <a:off x="7386890" y="1215931"/>
            <a:ext cx="551748" cy="762469"/>
          </a:xfrm>
          <a:prstGeom prst="rect">
            <a:avLst/>
          </a:prstGeom>
        </p:spPr>
      </p:pic>
      <p:pic>
        <p:nvPicPr>
          <p:cNvPr id="11" name="Grafik 1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919312" y="1215931"/>
            <a:ext cx="565703" cy="791983"/>
          </a:xfrm>
          <a:prstGeom prst="rect">
            <a:avLst/>
          </a:prstGeom>
        </p:spPr>
      </p:pic>
      <p:pic>
        <p:nvPicPr>
          <p:cNvPr id="23" name="Grafik 22"/>
          <p:cNvPicPr>
            <a:picLocks noChangeAspect="1"/>
          </p:cNvPicPr>
          <p:nvPr/>
        </p:nvPicPr>
        <p:blipFill>
          <a:blip r:embed="rId20"/>
          <a:stretch>
            <a:fillRect/>
          </a:stretch>
        </p:blipFill>
        <p:spPr>
          <a:xfrm>
            <a:off x="8471060" y="1237768"/>
            <a:ext cx="529684" cy="739999"/>
          </a:xfrm>
          <a:prstGeom prst="rect">
            <a:avLst/>
          </a:prstGeom>
        </p:spPr>
      </p:pic>
    </p:spTree>
    <p:extLst>
      <p:ext uri="{BB962C8B-B14F-4D97-AF65-F5344CB8AC3E}">
        <p14:creationId xmlns:p14="http://schemas.microsoft.com/office/powerpoint/2010/main" val="1340215234"/>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JCK2"/>
          <p:cNvSpPr/>
          <p:nvPr/>
        </p:nvSpPr>
        <p:spPr bwMode="auto">
          <a:xfrm>
            <a:off x="112041" y="1991098"/>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QCK2"/>
          <p:cNvSpPr/>
          <p:nvPr/>
        </p:nvSpPr>
        <p:spPr bwMode="auto">
          <a:xfrm>
            <a:off x="633692" y="1991098"/>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KCK2"/>
          <p:cNvSpPr/>
          <p:nvPr/>
        </p:nvSpPr>
        <p:spPr bwMode="auto">
          <a:xfrm>
            <a:off x="1205611" y="1997200"/>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ACK2"/>
          <p:cNvSpPr/>
          <p:nvPr/>
        </p:nvSpPr>
        <p:spPr bwMode="auto">
          <a:xfrm>
            <a:off x="1741161" y="1991098"/>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JSK2"/>
          <p:cNvSpPr/>
          <p:nvPr/>
        </p:nvSpPr>
        <p:spPr bwMode="auto">
          <a:xfrm>
            <a:off x="2377052" y="1990565"/>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QSK2"/>
          <p:cNvSpPr/>
          <p:nvPr/>
        </p:nvSpPr>
        <p:spPr bwMode="auto">
          <a:xfrm>
            <a:off x="2898703" y="1990565"/>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KSK2"/>
          <p:cNvSpPr/>
          <p:nvPr/>
        </p:nvSpPr>
        <p:spPr bwMode="auto">
          <a:xfrm>
            <a:off x="3470622" y="1996667"/>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SK2"/>
          <p:cNvSpPr/>
          <p:nvPr/>
        </p:nvSpPr>
        <p:spPr bwMode="auto">
          <a:xfrm>
            <a:off x="4006172" y="1990565"/>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JHK2"/>
          <p:cNvSpPr/>
          <p:nvPr/>
        </p:nvSpPr>
        <p:spPr bwMode="auto">
          <a:xfrm>
            <a:off x="4628164" y="1987653"/>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QHK2"/>
          <p:cNvSpPr/>
          <p:nvPr/>
        </p:nvSpPr>
        <p:spPr bwMode="auto">
          <a:xfrm>
            <a:off x="5149815" y="1987653"/>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KHK2"/>
          <p:cNvSpPr/>
          <p:nvPr/>
        </p:nvSpPr>
        <p:spPr bwMode="auto">
          <a:xfrm>
            <a:off x="5721734" y="1993755"/>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HK2"/>
          <p:cNvSpPr/>
          <p:nvPr/>
        </p:nvSpPr>
        <p:spPr bwMode="auto">
          <a:xfrm>
            <a:off x="6257284" y="1987653"/>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JDK2"/>
          <p:cNvSpPr/>
          <p:nvPr/>
        </p:nvSpPr>
        <p:spPr bwMode="auto">
          <a:xfrm>
            <a:off x="6892570" y="1990653"/>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QDK2"/>
          <p:cNvSpPr/>
          <p:nvPr/>
        </p:nvSpPr>
        <p:spPr bwMode="auto">
          <a:xfrm>
            <a:off x="7414221" y="1990653"/>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KDK2"/>
          <p:cNvSpPr/>
          <p:nvPr/>
        </p:nvSpPr>
        <p:spPr bwMode="auto">
          <a:xfrm>
            <a:off x="7986140" y="1996755"/>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ADK2"/>
          <p:cNvSpPr/>
          <p:nvPr/>
        </p:nvSpPr>
        <p:spPr bwMode="auto">
          <a:xfrm>
            <a:off x="8521690" y="1990653"/>
            <a:ext cx="432048" cy="720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feld 59"/>
          <p:cNvSpPr txBox="1"/>
          <p:nvPr/>
        </p:nvSpPr>
        <p:spPr>
          <a:xfrm>
            <a:off x="100073" y="2162292"/>
            <a:ext cx="771365" cy="338554"/>
          </a:xfrm>
          <a:prstGeom prst="rect">
            <a:avLst/>
          </a:prstGeom>
          <a:noFill/>
        </p:spPr>
        <p:txBody>
          <a:bodyPr wrap="none" rtlCol="0">
            <a:spAutoFit/>
          </a:bodyPr>
          <a:lstStyle/>
          <a:p>
            <a:r>
              <a:rPr lang="de-DE" sz="1600" dirty="0" smtClean="0"/>
              <a:t>1. Karte</a:t>
            </a:r>
            <a:endParaRPr lang="de-DE" sz="1600" dirty="0"/>
          </a:p>
        </p:txBody>
      </p:sp>
      <p:sp>
        <p:nvSpPr>
          <p:cNvPr id="61" name="Textfeld 60"/>
          <p:cNvSpPr txBox="1"/>
          <p:nvPr/>
        </p:nvSpPr>
        <p:spPr>
          <a:xfrm>
            <a:off x="794395" y="2162292"/>
            <a:ext cx="904273" cy="338554"/>
          </a:xfrm>
          <a:prstGeom prst="rect">
            <a:avLst/>
          </a:prstGeom>
          <a:noFill/>
        </p:spPr>
        <p:txBody>
          <a:bodyPr wrap="square" rtlCol="0">
            <a:spAutoFit/>
          </a:bodyPr>
          <a:lstStyle/>
          <a:p>
            <a:r>
              <a:rPr lang="de-DE" sz="1600" dirty="0"/>
              <a:t>2</a:t>
            </a:r>
            <a:r>
              <a:rPr lang="de-DE" sz="1600" dirty="0" smtClean="0"/>
              <a:t>. Karte</a:t>
            </a:r>
            <a:endParaRPr lang="de-DE" sz="1600" dirty="0"/>
          </a:p>
        </p:txBody>
      </p:sp>
      <p:sp>
        <p:nvSpPr>
          <p:cNvPr id="21" name="Rechteck 20"/>
          <p:cNvSpPr/>
          <p:nvPr/>
        </p:nvSpPr>
        <p:spPr bwMode="auto">
          <a:xfrm>
            <a:off x="1028067" y="2636912"/>
            <a:ext cx="356260" cy="504056"/>
          </a:xfrm>
          <a:prstGeom prst="rect">
            <a:avLst/>
          </a:prstGeom>
          <a:solidFill>
            <a:schemeClr val="accent2">
              <a:lumMod val="40000"/>
              <a:lumOff val="6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hteck 1"/>
          <p:cNvSpPr/>
          <p:nvPr/>
        </p:nvSpPr>
        <p:spPr bwMode="auto">
          <a:xfrm>
            <a:off x="364068" y="2636912"/>
            <a:ext cx="360041" cy="504056"/>
          </a:xfrm>
          <a:prstGeom prst="rect">
            <a:avLst/>
          </a:prstGeom>
          <a:solidFill>
            <a:schemeClr val="accent1">
              <a:lumMod val="40000"/>
              <a:lumOff val="6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147</a:t>
            </a:fld>
            <a:endParaRPr lang="de-DE" sz="1800"/>
          </a:p>
        </p:txBody>
      </p:sp>
      <p:sp>
        <p:nvSpPr>
          <p:cNvPr id="5" name="JCK1"/>
          <p:cNvSpPr/>
          <p:nvPr/>
        </p:nvSpPr>
        <p:spPr bwMode="auto">
          <a:xfrm>
            <a:off x="112041" y="1091834"/>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QCK1"/>
          <p:cNvSpPr/>
          <p:nvPr/>
        </p:nvSpPr>
        <p:spPr bwMode="auto">
          <a:xfrm>
            <a:off x="633692" y="1091834"/>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KCK1"/>
          <p:cNvSpPr/>
          <p:nvPr/>
        </p:nvSpPr>
        <p:spPr bwMode="auto">
          <a:xfrm>
            <a:off x="1205611" y="1097936"/>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ACK1"/>
          <p:cNvSpPr/>
          <p:nvPr/>
        </p:nvSpPr>
        <p:spPr bwMode="auto">
          <a:xfrm>
            <a:off x="1741161" y="1091834"/>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JSK1"/>
          <p:cNvSpPr/>
          <p:nvPr/>
        </p:nvSpPr>
        <p:spPr bwMode="auto">
          <a:xfrm>
            <a:off x="2377052" y="1091301"/>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QSK1"/>
          <p:cNvSpPr/>
          <p:nvPr/>
        </p:nvSpPr>
        <p:spPr bwMode="auto">
          <a:xfrm>
            <a:off x="2898703" y="1091301"/>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KSK1"/>
          <p:cNvSpPr/>
          <p:nvPr/>
        </p:nvSpPr>
        <p:spPr bwMode="auto">
          <a:xfrm>
            <a:off x="3470622" y="1097403"/>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ASK1"/>
          <p:cNvSpPr/>
          <p:nvPr/>
        </p:nvSpPr>
        <p:spPr bwMode="auto">
          <a:xfrm>
            <a:off x="4006172" y="1091301"/>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JHK1"/>
          <p:cNvSpPr/>
          <p:nvPr/>
        </p:nvSpPr>
        <p:spPr bwMode="auto">
          <a:xfrm>
            <a:off x="4628164" y="1088389"/>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QHK1"/>
          <p:cNvSpPr/>
          <p:nvPr/>
        </p:nvSpPr>
        <p:spPr bwMode="auto">
          <a:xfrm>
            <a:off x="5149815" y="1088389"/>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KHK1"/>
          <p:cNvSpPr/>
          <p:nvPr/>
        </p:nvSpPr>
        <p:spPr bwMode="auto">
          <a:xfrm>
            <a:off x="5721734" y="1094491"/>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HK1"/>
          <p:cNvSpPr/>
          <p:nvPr/>
        </p:nvSpPr>
        <p:spPr bwMode="auto">
          <a:xfrm>
            <a:off x="6257284" y="1088389"/>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JDK1"/>
          <p:cNvSpPr/>
          <p:nvPr/>
        </p:nvSpPr>
        <p:spPr bwMode="auto">
          <a:xfrm>
            <a:off x="6892570" y="1091389"/>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QDK1"/>
          <p:cNvSpPr/>
          <p:nvPr/>
        </p:nvSpPr>
        <p:spPr bwMode="auto">
          <a:xfrm>
            <a:off x="7414221" y="1091389"/>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KDK1"/>
          <p:cNvSpPr/>
          <p:nvPr/>
        </p:nvSpPr>
        <p:spPr bwMode="auto">
          <a:xfrm>
            <a:off x="7986140" y="1097491"/>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ADK1"/>
          <p:cNvSpPr/>
          <p:nvPr/>
        </p:nvSpPr>
        <p:spPr bwMode="auto">
          <a:xfrm>
            <a:off x="8521690" y="1091389"/>
            <a:ext cx="432048" cy="72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Ellipse 61"/>
          <p:cNvSpPr/>
          <p:nvPr/>
        </p:nvSpPr>
        <p:spPr bwMode="auto">
          <a:xfrm>
            <a:off x="2195736" y="2708920"/>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a:t>
            </a:r>
            <a:endParaRPr lang="de-DE" b="1" dirty="0">
              <a:solidFill>
                <a:srgbClr val="000000"/>
              </a:solidFill>
            </a:endParaRPr>
          </a:p>
        </p:txBody>
      </p:sp>
      <p:sp>
        <p:nvSpPr>
          <p:cNvPr id="63" name="Ellipse 62"/>
          <p:cNvSpPr/>
          <p:nvPr/>
        </p:nvSpPr>
        <p:spPr bwMode="auto">
          <a:xfrm>
            <a:off x="3203848" y="2708920"/>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N2</a:t>
            </a:r>
            <a:endParaRPr lang="de-DE" dirty="0"/>
          </a:p>
        </p:txBody>
      </p:sp>
      <p:sp>
        <p:nvSpPr>
          <p:cNvPr id="64" name="Ellipse 63"/>
          <p:cNvSpPr/>
          <p:nvPr/>
        </p:nvSpPr>
        <p:spPr bwMode="auto">
          <a:xfrm>
            <a:off x="2699792" y="4005064"/>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N7</a:t>
            </a:r>
            <a:endParaRPr lang="de-DE" dirty="0"/>
          </a:p>
        </p:txBody>
      </p:sp>
      <p:cxnSp>
        <p:nvCxnSpPr>
          <p:cNvPr id="65" name="Gerade Verbindung mit Pfeil 64"/>
          <p:cNvCxnSpPr>
            <a:stCxn id="62" idx="4"/>
            <a:endCxn id="64" idx="1"/>
          </p:cNvCxnSpPr>
          <p:nvPr/>
        </p:nvCxnSpPr>
        <p:spPr>
          <a:xfrm>
            <a:off x="2555776" y="3429000"/>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Gerade Verbindung mit Pfeil 65"/>
          <p:cNvCxnSpPr>
            <a:stCxn id="63" idx="4"/>
            <a:endCxn id="64" idx="7"/>
          </p:cNvCxnSpPr>
          <p:nvPr/>
        </p:nvCxnSpPr>
        <p:spPr>
          <a:xfrm flipH="1">
            <a:off x="3314419" y="3429000"/>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7" name="Ellipse 66"/>
          <p:cNvSpPr/>
          <p:nvPr/>
        </p:nvSpPr>
        <p:spPr bwMode="auto">
          <a:xfrm>
            <a:off x="4499992" y="2708920"/>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N3</a:t>
            </a:r>
            <a:endParaRPr lang="de-DE" dirty="0"/>
          </a:p>
        </p:txBody>
      </p:sp>
      <p:sp>
        <p:nvSpPr>
          <p:cNvPr id="68" name="Ellipse 67"/>
          <p:cNvSpPr/>
          <p:nvPr/>
        </p:nvSpPr>
        <p:spPr bwMode="auto">
          <a:xfrm>
            <a:off x="5508104" y="2708920"/>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N4</a:t>
            </a:r>
            <a:endParaRPr lang="de-DE" dirty="0"/>
          </a:p>
        </p:txBody>
      </p:sp>
      <p:sp>
        <p:nvSpPr>
          <p:cNvPr id="69" name="Ellipse 68"/>
          <p:cNvSpPr/>
          <p:nvPr/>
        </p:nvSpPr>
        <p:spPr bwMode="auto">
          <a:xfrm>
            <a:off x="5004048" y="4005064"/>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70" name="Gerade Verbindung mit Pfeil 69"/>
          <p:cNvCxnSpPr>
            <a:stCxn id="67" idx="4"/>
            <a:endCxn id="69" idx="1"/>
          </p:cNvCxnSpPr>
          <p:nvPr/>
        </p:nvCxnSpPr>
        <p:spPr>
          <a:xfrm>
            <a:off x="4860032" y="3429000"/>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p:cNvCxnSpPr>
            <a:stCxn id="68" idx="4"/>
            <a:endCxn id="69" idx="7"/>
          </p:cNvCxnSpPr>
          <p:nvPr/>
        </p:nvCxnSpPr>
        <p:spPr>
          <a:xfrm flipH="1">
            <a:off x="5618675" y="3429000"/>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2" name="Ellipse 71"/>
          <p:cNvSpPr/>
          <p:nvPr/>
        </p:nvSpPr>
        <p:spPr bwMode="auto">
          <a:xfrm>
            <a:off x="6804248" y="2708920"/>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N5</a:t>
            </a:r>
            <a:endParaRPr lang="de-DE" dirty="0"/>
          </a:p>
        </p:txBody>
      </p:sp>
      <p:sp>
        <p:nvSpPr>
          <p:cNvPr id="73" name="Ellipse 72"/>
          <p:cNvSpPr/>
          <p:nvPr/>
        </p:nvSpPr>
        <p:spPr bwMode="auto">
          <a:xfrm>
            <a:off x="7812360" y="2708920"/>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N6</a:t>
            </a:r>
            <a:endParaRPr lang="de-DE" dirty="0"/>
          </a:p>
        </p:txBody>
      </p:sp>
      <p:sp>
        <p:nvSpPr>
          <p:cNvPr id="74" name="Ellipse 73"/>
          <p:cNvSpPr/>
          <p:nvPr/>
        </p:nvSpPr>
        <p:spPr bwMode="auto">
          <a:xfrm>
            <a:off x="7308304" y="4005064"/>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N9</a:t>
            </a:r>
            <a:endParaRPr lang="de-DE" dirty="0"/>
          </a:p>
        </p:txBody>
      </p:sp>
      <p:cxnSp>
        <p:nvCxnSpPr>
          <p:cNvPr id="75" name="Gerade Verbindung mit Pfeil 74"/>
          <p:cNvCxnSpPr>
            <a:stCxn id="72" idx="4"/>
            <a:endCxn id="74" idx="1"/>
          </p:cNvCxnSpPr>
          <p:nvPr/>
        </p:nvCxnSpPr>
        <p:spPr>
          <a:xfrm>
            <a:off x="7164288" y="3429000"/>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Gerade Verbindung mit Pfeil 75"/>
          <p:cNvCxnSpPr>
            <a:stCxn id="73" idx="4"/>
            <a:endCxn id="74" idx="7"/>
          </p:cNvCxnSpPr>
          <p:nvPr/>
        </p:nvCxnSpPr>
        <p:spPr>
          <a:xfrm flipH="1">
            <a:off x="7922931" y="3429000"/>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bwMode="auto">
          <a:xfrm>
            <a:off x="4932040" y="5403988"/>
            <a:ext cx="886094" cy="8333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N10</a:t>
            </a:r>
            <a:endParaRPr lang="de-DE" dirty="0"/>
          </a:p>
        </p:txBody>
      </p:sp>
      <p:cxnSp>
        <p:nvCxnSpPr>
          <p:cNvPr id="78" name="Gerade Verbindung mit Pfeil 77"/>
          <p:cNvCxnSpPr>
            <a:stCxn id="64" idx="5"/>
            <a:endCxn id="77" idx="1"/>
          </p:cNvCxnSpPr>
          <p:nvPr/>
        </p:nvCxnSpPr>
        <p:spPr>
          <a:xfrm>
            <a:off x="3314419" y="4619691"/>
            <a:ext cx="1747386" cy="90633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Gerade Verbindung mit Pfeil 78"/>
          <p:cNvCxnSpPr>
            <a:stCxn id="69" idx="4"/>
            <a:endCxn id="77" idx="0"/>
          </p:cNvCxnSpPr>
          <p:nvPr/>
        </p:nvCxnSpPr>
        <p:spPr>
          <a:xfrm>
            <a:off x="5364088" y="4725144"/>
            <a:ext cx="10999" cy="67884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Gerade Verbindung mit Pfeil 79"/>
          <p:cNvCxnSpPr>
            <a:stCxn id="74" idx="3"/>
            <a:endCxn id="77" idx="7"/>
          </p:cNvCxnSpPr>
          <p:nvPr/>
        </p:nvCxnSpPr>
        <p:spPr>
          <a:xfrm flipH="1">
            <a:off x="5688369" y="4619691"/>
            <a:ext cx="1725388" cy="90633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81" name="Grafik 80"/>
          <p:cNvPicPr>
            <a:picLocks noChangeAspect="1"/>
          </p:cNvPicPr>
          <p:nvPr/>
        </p:nvPicPr>
        <p:blipFill>
          <a:blip r:embed="rId2"/>
          <a:stretch>
            <a:fillRect/>
          </a:stretch>
        </p:blipFill>
        <p:spPr>
          <a:xfrm>
            <a:off x="2448641" y="3368314"/>
            <a:ext cx="311450" cy="365158"/>
          </a:xfrm>
          <a:prstGeom prst="rect">
            <a:avLst/>
          </a:prstGeom>
        </p:spPr>
      </p:pic>
      <p:pic>
        <p:nvPicPr>
          <p:cNvPr id="82" name="Grafik 81"/>
          <p:cNvPicPr>
            <a:picLocks noChangeAspect="1"/>
          </p:cNvPicPr>
          <p:nvPr/>
        </p:nvPicPr>
        <p:blipFill>
          <a:blip r:embed="rId2"/>
          <a:stretch>
            <a:fillRect/>
          </a:stretch>
        </p:blipFill>
        <p:spPr>
          <a:xfrm>
            <a:off x="4776315" y="3390437"/>
            <a:ext cx="311450" cy="365158"/>
          </a:xfrm>
          <a:prstGeom prst="rect">
            <a:avLst/>
          </a:prstGeom>
        </p:spPr>
      </p:pic>
      <p:pic>
        <p:nvPicPr>
          <p:cNvPr id="83" name="Grafik 82"/>
          <p:cNvPicPr>
            <a:picLocks noChangeAspect="1"/>
          </p:cNvPicPr>
          <p:nvPr/>
        </p:nvPicPr>
        <p:blipFill>
          <a:blip r:embed="rId2"/>
          <a:stretch>
            <a:fillRect/>
          </a:stretch>
        </p:blipFill>
        <p:spPr>
          <a:xfrm>
            <a:off x="7058185" y="3409979"/>
            <a:ext cx="311450" cy="365158"/>
          </a:xfrm>
          <a:prstGeom prst="rect">
            <a:avLst/>
          </a:prstGeom>
        </p:spPr>
      </p:pic>
      <p:pic>
        <p:nvPicPr>
          <p:cNvPr id="84" name="Grafik 83"/>
          <p:cNvPicPr>
            <a:picLocks noChangeAspect="1"/>
          </p:cNvPicPr>
          <p:nvPr/>
        </p:nvPicPr>
        <p:blipFill>
          <a:blip r:embed="rId2"/>
          <a:stretch>
            <a:fillRect/>
          </a:stretch>
        </p:blipFill>
        <p:spPr>
          <a:xfrm flipH="1">
            <a:off x="7970807" y="3395755"/>
            <a:ext cx="302378" cy="354521"/>
          </a:xfrm>
          <a:prstGeom prst="rect">
            <a:avLst/>
          </a:prstGeom>
        </p:spPr>
      </p:pic>
      <p:pic>
        <p:nvPicPr>
          <p:cNvPr id="85" name="Grafik 84"/>
          <p:cNvPicPr>
            <a:picLocks noChangeAspect="1"/>
          </p:cNvPicPr>
          <p:nvPr/>
        </p:nvPicPr>
        <p:blipFill>
          <a:blip r:embed="rId2"/>
          <a:stretch>
            <a:fillRect/>
          </a:stretch>
        </p:blipFill>
        <p:spPr>
          <a:xfrm flipH="1">
            <a:off x="5685885" y="3407540"/>
            <a:ext cx="302378" cy="354521"/>
          </a:xfrm>
          <a:prstGeom prst="rect">
            <a:avLst/>
          </a:prstGeom>
        </p:spPr>
      </p:pic>
      <p:pic>
        <p:nvPicPr>
          <p:cNvPr id="86" name="Grafik 85"/>
          <p:cNvPicPr>
            <a:picLocks noChangeAspect="1"/>
          </p:cNvPicPr>
          <p:nvPr/>
        </p:nvPicPr>
        <p:blipFill>
          <a:blip r:embed="rId2"/>
          <a:stretch>
            <a:fillRect/>
          </a:stretch>
        </p:blipFill>
        <p:spPr>
          <a:xfrm flipH="1">
            <a:off x="3367613" y="3400915"/>
            <a:ext cx="302378" cy="354521"/>
          </a:xfrm>
          <a:prstGeom prst="rect">
            <a:avLst/>
          </a:prstGeom>
        </p:spPr>
      </p:pic>
      <p:pic>
        <p:nvPicPr>
          <p:cNvPr id="87" name="Grafik 86"/>
          <p:cNvPicPr>
            <a:picLocks noChangeAspect="1"/>
          </p:cNvPicPr>
          <p:nvPr/>
        </p:nvPicPr>
        <p:blipFill>
          <a:blip r:embed="rId3"/>
          <a:stretch>
            <a:fillRect/>
          </a:stretch>
        </p:blipFill>
        <p:spPr>
          <a:xfrm>
            <a:off x="5281095" y="4713902"/>
            <a:ext cx="187983" cy="260711"/>
          </a:xfrm>
          <a:prstGeom prst="rect">
            <a:avLst/>
          </a:prstGeom>
        </p:spPr>
      </p:pic>
      <p:pic>
        <p:nvPicPr>
          <p:cNvPr id="88" name="Grafik 87"/>
          <p:cNvPicPr>
            <a:picLocks noChangeAspect="1"/>
          </p:cNvPicPr>
          <p:nvPr/>
        </p:nvPicPr>
        <p:blipFill>
          <a:blip r:embed="rId4"/>
          <a:stretch>
            <a:fillRect/>
          </a:stretch>
        </p:blipFill>
        <p:spPr>
          <a:xfrm>
            <a:off x="7139156" y="4533864"/>
            <a:ext cx="361253" cy="322285"/>
          </a:xfrm>
          <a:prstGeom prst="rect">
            <a:avLst/>
          </a:prstGeom>
        </p:spPr>
      </p:pic>
      <p:pic>
        <p:nvPicPr>
          <p:cNvPr id="89" name="Grafik 88"/>
          <p:cNvPicPr>
            <a:picLocks noChangeAspect="1"/>
          </p:cNvPicPr>
          <p:nvPr/>
        </p:nvPicPr>
        <p:blipFill>
          <a:blip r:embed="rId4"/>
          <a:stretch>
            <a:fillRect/>
          </a:stretch>
        </p:blipFill>
        <p:spPr>
          <a:xfrm flipH="1">
            <a:off x="3275856" y="4509120"/>
            <a:ext cx="386975" cy="345233"/>
          </a:xfrm>
          <a:prstGeom prst="rect">
            <a:avLst/>
          </a:prstGeom>
        </p:spPr>
      </p:pic>
      <p:sp>
        <p:nvSpPr>
          <p:cNvPr id="90" name="Textfeld 89"/>
          <p:cNvSpPr txBox="1"/>
          <p:nvPr/>
        </p:nvSpPr>
        <p:spPr>
          <a:xfrm>
            <a:off x="4861286" y="6394506"/>
            <a:ext cx="2592287" cy="369332"/>
          </a:xfrm>
          <a:prstGeom prst="rect">
            <a:avLst/>
          </a:prstGeom>
          <a:noFill/>
        </p:spPr>
        <p:txBody>
          <a:bodyPr wrap="square" rtlCol="0">
            <a:spAutoFit/>
          </a:bodyPr>
          <a:lstStyle/>
          <a:p>
            <a:r>
              <a:rPr lang="de-DE" b="1" dirty="0" err="1" smtClean="0">
                <a:solidFill>
                  <a:srgbClr val="FF0000"/>
                </a:solidFill>
              </a:rPr>
              <a:t>Katsching</a:t>
            </a:r>
            <a:r>
              <a:rPr lang="de-DE" b="1" dirty="0" smtClean="0">
                <a:solidFill>
                  <a:srgbClr val="FF0000"/>
                </a:solidFill>
              </a:rPr>
              <a:t>!</a:t>
            </a:r>
            <a:endParaRPr lang="de-DE" b="1" dirty="0">
              <a:solidFill>
                <a:srgbClr val="FF0000"/>
              </a:solidFill>
            </a:endParaRPr>
          </a:p>
        </p:txBody>
      </p:sp>
      <p:pic>
        <p:nvPicPr>
          <p:cNvPr id="6" name="Grafik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59" y="1163843"/>
            <a:ext cx="585013" cy="792087"/>
          </a:xfrm>
          <a:prstGeom prst="rect">
            <a:avLst/>
          </a:prstGeom>
        </p:spPr>
      </p:pic>
      <p:pic>
        <p:nvPicPr>
          <p:cNvPr id="14" name="Grafik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595" y="1163843"/>
            <a:ext cx="584030" cy="784839"/>
          </a:xfrm>
          <a:prstGeom prst="rect">
            <a:avLst/>
          </a:prstGeom>
        </p:spPr>
      </p:pic>
      <p:pic>
        <p:nvPicPr>
          <p:cNvPr id="10" name="Grafik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2625" y="1163842"/>
            <a:ext cx="560599" cy="784839"/>
          </a:xfrm>
          <a:prstGeom prst="rect">
            <a:avLst/>
          </a:prstGeom>
        </p:spPr>
      </p:pic>
      <p:pic>
        <p:nvPicPr>
          <p:cNvPr id="22" name="Grafik 21"/>
          <p:cNvPicPr>
            <a:picLocks noChangeAspect="1"/>
          </p:cNvPicPr>
          <p:nvPr/>
        </p:nvPicPr>
        <p:blipFill>
          <a:blip r:embed="rId8"/>
          <a:stretch>
            <a:fillRect/>
          </a:stretch>
        </p:blipFill>
        <p:spPr>
          <a:xfrm>
            <a:off x="1718587" y="1237768"/>
            <a:ext cx="511557" cy="710913"/>
          </a:xfrm>
          <a:prstGeom prst="rect">
            <a:avLst/>
          </a:prstGeom>
        </p:spPr>
      </p:pic>
      <p:pic>
        <p:nvPicPr>
          <p:cNvPr id="9" name="Grafik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1455" y="1182570"/>
            <a:ext cx="567998" cy="795198"/>
          </a:xfrm>
          <a:prstGeom prst="rect">
            <a:avLst/>
          </a:prstGeom>
        </p:spPr>
      </p:pic>
      <p:pic>
        <p:nvPicPr>
          <p:cNvPr id="17" name="Grafik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7853" y="1163842"/>
            <a:ext cx="589209" cy="824893"/>
          </a:xfrm>
          <a:prstGeom prst="rect">
            <a:avLst/>
          </a:prstGeom>
        </p:spPr>
      </p:pic>
      <p:pic>
        <p:nvPicPr>
          <p:cNvPr id="13" name="Grafik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08452" y="1182569"/>
            <a:ext cx="576214" cy="806699"/>
          </a:xfrm>
          <a:prstGeom prst="rect">
            <a:avLst/>
          </a:prstGeom>
        </p:spPr>
      </p:pic>
      <p:pic>
        <p:nvPicPr>
          <p:cNvPr id="25" name="Grafik 24"/>
          <p:cNvPicPr>
            <a:picLocks noChangeAspect="1"/>
          </p:cNvPicPr>
          <p:nvPr/>
        </p:nvPicPr>
        <p:blipFill>
          <a:blip r:embed="rId12"/>
          <a:stretch>
            <a:fillRect/>
          </a:stretch>
        </p:blipFill>
        <p:spPr>
          <a:xfrm>
            <a:off x="3983137" y="1243368"/>
            <a:ext cx="513706" cy="753103"/>
          </a:xfrm>
          <a:prstGeom prst="rect">
            <a:avLst/>
          </a:prstGeom>
        </p:spPr>
      </p:pic>
      <p:pic>
        <p:nvPicPr>
          <p:cNvPr id="8" name="Grafik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54923" y="1200754"/>
            <a:ext cx="562844" cy="787981"/>
          </a:xfrm>
          <a:prstGeom prst="rect">
            <a:avLst/>
          </a:prstGeom>
        </p:spPr>
      </p:pic>
      <p:pic>
        <p:nvPicPr>
          <p:cNvPr id="44" name="Grafik 43"/>
          <p:cNvPicPr>
            <a:picLocks noChangeAspect="1"/>
          </p:cNvPicPr>
          <p:nvPr/>
        </p:nvPicPr>
        <p:blipFill>
          <a:blip r:embed="rId14"/>
          <a:stretch>
            <a:fillRect/>
          </a:stretch>
        </p:blipFill>
        <p:spPr>
          <a:xfrm>
            <a:off x="5120897" y="1209516"/>
            <a:ext cx="544965" cy="772804"/>
          </a:xfrm>
          <a:prstGeom prst="rect">
            <a:avLst/>
          </a:prstGeom>
        </p:spPr>
      </p:pic>
      <p:pic>
        <p:nvPicPr>
          <p:cNvPr id="12" name="Grafik 1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60356" y="1216370"/>
            <a:ext cx="557214" cy="780101"/>
          </a:xfrm>
          <a:prstGeom prst="rect">
            <a:avLst/>
          </a:prstGeom>
        </p:spPr>
      </p:pic>
      <p:pic>
        <p:nvPicPr>
          <p:cNvPr id="42" name="Grafik 41"/>
          <p:cNvPicPr>
            <a:picLocks noChangeAspect="1"/>
          </p:cNvPicPr>
          <p:nvPr/>
        </p:nvPicPr>
        <p:blipFill>
          <a:blip r:embed="rId16"/>
          <a:stretch>
            <a:fillRect/>
          </a:stretch>
        </p:blipFill>
        <p:spPr>
          <a:xfrm>
            <a:off x="6252992" y="1256746"/>
            <a:ext cx="477687" cy="699184"/>
          </a:xfrm>
          <a:prstGeom prst="rect">
            <a:avLst/>
          </a:prstGeom>
        </p:spPr>
      </p:pic>
      <p:pic>
        <p:nvPicPr>
          <p:cNvPr id="43" name="Grafik 42"/>
          <p:cNvPicPr>
            <a:picLocks noChangeAspect="1"/>
          </p:cNvPicPr>
          <p:nvPr/>
        </p:nvPicPr>
        <p:blipFill>
          <a:blip r:embed="rId17"/>
          <a:stretch>
            <a:fillRect/>
          </a:stretch>
        </p:blipFill>
        <p:spPr>
          <a:xfrm>
            <a:off x="6861445" y="1215931"/>
            <a:ext cx="522353" cy="739999"/>
          </a:xfrm>
          <a:prstGeom prst="rect">
            <a:avLst/>
          </a:prstGeom>
        </p:spPr>
      </p:pic>
      <p:pic>
        <p:nvPicPr>
          <p:cNvPr id="45" name="Grafik 44"/>
          <p:cNvPicPr>
            <a:picLocks noChangeAspect="1"/>
          </p:cNvPicPr>
          <p:nvPr/>
        </p:nvPicPr>
        <p:blipFill>
          <a:blip r:embed="rId18"/>
          <a:stretch>
            <a:fillRect/>
          </a:stretch>
        </p:blipFill>
        <p:spPr>
          <a:xfrm>
            <a:off x="7386890" y="1215931"/>
            <a:ext cx="551748" cy="762469"/>
          </a:xfrm>
          <a:prstGeom prst="rect">
            <a:avLst/>
          </a:prstGeom>
        </p:spPr>
      </p:pic>
      <p:pic>
        <p:nvPicPr>
          <p:cNvPr id="11" name="Grafik 1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919312" y="1215931"/>
            <a:ext cx="565703" cy="791983"/>
          </a:xfrm>
          <a:prstGeom prst="rect">
            <a:avLst/>
          </a:prstGeom>
        </p:spPr>
      </p:pic>
      <p:pic>
        <p:nvPicPr>
          <p:cNvPr id="23" name="Grafik 22"/>
          <p:cNvPicPr>
            <a:picLocks noChangeAspect="1"/>
          </p:cNvPicPr>
          <p:nvPr/>
        </p:nvPicPr>
        <p:blipFill>
          <a:blip r:embed="rId20"/>
          <a:stretch>
            <a:fillRect/>
          </a:stretch>
        </p:blipFill>
        <p:spPr>
          <a:xfrm>
            <a:off x="8471060" y="1237768"/>
            <a:ext cx="529684" cy="739999"/>
          </a:xfrm>
          <a:prstGeom prst="rect">
            <a:avLst/>
          </a:prstGeom>
        </p:spPr>
      </p:pic>
      <p:sp>
        <p:nvSpPr>
          <p:cNvPr id="15" name="Rechteck 14"/>
          <p:cNvSpPr/>
          <p:nvPr/>
        </p:nvSpPr>
        <p:spPr bwMode="auto">
          <a:xfrm>
            <a:off x="467544" y="5445224"/>
            <a:ext cx="936104" cy="576064"/>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solidFill>
                  <a:srgbClr val="000000"/>
                </a:solidFill>
                <a:hlinkClick r:id="rId21" action="ppaction://hlinksldjump"/>
              </a:rPr>
              <a:t>Neustart</a:t>
            </a:r>
            <a:endParaRPr lang="en-GB" dirty="0">
              <a:solidFill>
                <a:srgbClr val="000000"/>
              </a:solidFill>
            </a:endParaRPr>
          </a:p>
        </p:txBody>
      </p:sp>
    </p:spTree>
    <p:extLst>
      <p:ext uri="{BB962C8B-B14F-4D97-AF65-F5344CB8AC3E}">
        <p14:creationId xmlns:p14="http://schemas.microsoft.com/office/powerpoint/2010/main" val="14002840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88889E-6 -4.81481E-6 L 0.02344 0.19908 " pathEditMode="relative" rAng="0" ptsTypes="AA">
                                      <p:cBhvr>
                                        <p:cTn id="6" dur="2000" fill="hold"/>
                                        <p:tgtEl>
                                          <p:spTgt spid="6"/>
                                        </p:tgtEl>
                                        <p:attrNameLst>
                                          <p:attrName>ppt_x</p:attrName>
                                          <p:attrName>ppt_y</p:attrName>
                                        </p:attrNameLst>
                                      </p:cBhvr>
                                      <p:rCtr x="1163" y="9954"/>
                                    </p:animMotion>
                                  </p:childTnLst>
                                </p:cTn>
                              </p:par>
                            </p:childTnLst>
                          </p:cTn>
                        </p:par>
                      </p:childTnLst>
                    </p:cTn>
                  </p:par>
                </p:childTnLst>
              </p:cTn>
              <p:nextCondLst>
                <p:cond evt="onClick" delay="0">
                  <p:tgtEl>
                    <p:spTgt spid="5"/>
                  </p:tgtEl>
                </p:cond>
              </p:nextCondLst>
            </p:seq>
            <p:seq concurrent="1" nextAc="seek">
              <p:cTn id="7" restart="whenNotActive" fill="hold" evtFilter="cancelBubble" nodeType="interactiveSeq">
                <p:stCondLst>
                  <p:cond evt="onClick" delay="0">
                    <p:tgtEl>
                      <p:spTgt spid="40"/>
                    </p:tgtEl>
                  </p:cond>
                </p:stCondLst>
                <p:endSync evt="end" delay="0">
                  <p:rtn val="all"/>
                </p:endSync>
                <p:childTnLst>
                  <p:par>
                    <p:cTn id="8" fill="hold">
                      <p:stCondLst>
                        <p:cond delay="0"/>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3.88889E-6 -4.81481E-6 L 0.09566 0.19908 " pathEditMode="relative" rAng="0" ptsTypes="AA">
                                      <p:cBhvr>
                                        <p:cTn id="11" dur="2000" fill="hold"/>
                                        <p:tgtEl>
                                          <p:spTgt spid="6"/>
                                        </p:tgtEl>
                                        <p:attrNameLst>
                                          <p:attrName>ppt_x</p:attrName>
                                          <p:attrName>ppt_y</p:attrName>
                                        </p:attrNameLst>
                                      </p:cBhvr>
                                      <p:rCtr x="4774" y="9954"/>
                                    </p:animMotion>
                                  </p:childTnLst>
                                </p:cTn>
                              </p:par>
                            </p:childTnLst>
                          </p:cTn>
                        </p:par>
                      </p:childTnLst>
                    </p:cTn>
                  </p:par>
                </p:childTnLst>
              </p:cTn>
              <p:nextCondLst>
                <p:cond evt="onClick" delay="0">
                  <p:tgtEl>
                    <p:spTgt spid="40"/>
                  </p:tgtEl>
                </p:cond>
              </p:nextCondLst>
            </p:seq>
            <p:seq concurrent="1" nextAc="seek">
              <p:cTn id="12" restart="whenNotActive" fill="hold" evtFilter="cancelBubble" nodeType="interactiveSeq">
                <p:stCondLst>
                  <p:cond evt="onClick" delay="0">
                    <p:tgtEl>
                      <p:spTgt spid="41"/>
                    </p:tgtEl>
                  </p:cond>
                </p:stCondLst>
                <p:endSync evt="end" delay="0">
                  <p:rtn val="all"/>
                </p:endSync>
                <p:childTnLst>
                  <p:par>
                    <p:cTn id="13" fill="hold">
                      <p:stCondLst>
                        <p:cond delay="0"/>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4.44444E-6 -1.85185E-6 L 0.03836 0.18912 " pathEditMode="relative" rAng="0" ptsTypes="AA">
                                      <p:cBhvr>
                                        <p:cTn id="16" dur="2000" fill="hold"/>
                                        <p:tgtEl>
                                          <p:spTgt spid="14"/>
                                        </p:tgtEl>
                                        <p:attrNameLst>
                                          <p:attrName>ppt_x</p:attrName>
                                          <p:attrName>ppt_y</p:attrName>
                                        </p:attrNameLst>
                                      </p:cBhvr>
                                      <p:rCtr x="1910" y="9444"/>
                                    </p:animMotion>
                                  </p:childTnLst>
                                </p:cTn>
                              </p:par>
                            </p:childTnLst>
                          </p:cTn>
                        </p:par>
                      </p:childTnLst>
                    </p:cTn>
                  </p:par>
                </p:childTnLst>
              </p:cTn>
              <p:nextCondLst>
                <p:cond evt="onClick" delay="0">
                  <p:tgtEl>
                    <p:spTgt spid="41"/>
                  </p:tgtEl>
                </p:cond>
              </p:nextCondLst>
            </p:seq>
            <p:seq concurrent="1" nextAc="seek">
              <p:cTn id="17" restart="whenNotActive" fill="hold" evtFilter="cancelBubble" nodeType="interactiveSeq">
                <p:stCondLst>
                  <p:cond evt="onClick" delay="0">
                    <p:tgtEl>
                      <p:spTgt spid="24"/>
                    </p:tgtEl>
                  </p:cond>
                </p:stCondLst>
                <p:endSync evt="end" delay="0">
                  <p:rtn val="all"/>
                </p:endSync>
                <p:childTnLst>
                  <p:par>
                    <p:cTn id="18" fill="hold">
                      <p:stCondLst>
                        <p:cond delay="0"/>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4.44444E-6 -1.85185E-6 L -0.03438 0.19954 " pathEditMode="relative" rAng="0" ptsTypes="AA">
                                      <p:cBhvr>
                                        <p:cTn id="21" dur="2000" fill="hold"/>
                                        <p:tgtEl>
                                          <p:spTgt spid="14"/>
                                        </p:tgtEl>
                                        <p:attrNameLst>
                                          <p:attrName>ppt_x</p:attrName>
                                          <p:attrName>ppt_y</p:attrName>
                                        </p:attrNameLst>
                                      </p:cBhvr>
                                      <p:rCtr x="-1719" y="9977"/>
                                    </p:animMotion>
                                  </p:childTnLst>
                                </p:cTn>
                              </p:par>
                            </p:childTnLst>
                          </p:cTn>
                        </p:par>
                      </p:childTnLst>
                    </p:cTn>
                  </p:par>
                </p:childTnLst>
              </p:cTn>
              <p:nextCondLst>
                <p:cond evt="onClick" delay="0">
                  <p:tgtEl>
                    <p:spTgt spid="24"/>
                  </p:tgtEl>
                </p:cond>
              </p:nextCondLst>
            </p:seq>
            <p:seq concurrent="1" nextAc="seek">
              <p:cTn id="22" restart="whenNotActive" fill="hold" evtFilter="cancelBubble" nodeType="interactiveSeq">
                <p:stCondLst>
                  <p:cond evt="onClick" delay="0">
                    <p:tgtEl>
                      <p:spTgt spid="26"/>
                    </p:tgtEl>
                  </p:cond>
                </p:stCondLst>
                <p:endSync evt="end" delay="0">
                  <p:rtn val="all"/>
                </p:endSync>
                <p:childTnLst>
                  <p:par>
                    <p:cTn id="23" fill="hold">
                      <p:stCondLst>
                        <p:cond delay="0"/>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4.44444E-6 -1.85185E-6 L -0.09618 0.19954 " pathEditMode="relative" rAng="0" ptsTypes="AA">
                                      <p:cBhvr>
                                        <p:cTn id="26" dur="2000" fill="hold"/>
                                        <p:tgtEl>
                                          <p:spTgt spid="10"/>
                                        </p:tgtEl>
                                        <p:attrNameLst>
                                          <p:attrName>ppt_x</p:attrName>
                                          <p:attrName>ppt_y</p:attrName>
                                        </p:attrNameLst>
                                      </p:cBhvr>
                                      <p:rCtr x="-4809" y="9977"/>
                                    </p:animMotion>
                                  </p:childTnLst>
                                </p:cTn>
                              </p:par>
                            </p:childTnLst>
                          </p:cTn>
                        </p:par>
                      </p:childTnLst>
                    </p:cTn>
                  </p:par>
                </p:childTnLst>
              </p:cTn>
              <p:nextCondLst>
                <p:cond evt="onClick" delay="0">
                  <p:tgtEl>
                    <p:spTgt spid="26"/>
                  </p:tgtEl>
                </p:cond>
              </p:nextCondLst>
            </p:seq>
            <p:seq concurrent="1" nextAc="seek">
              <p:cTn id="27" restart="whenNotActive" fill="hold" evtFilter="cancelBubble" nodeType="interactiveSeq">
                <p:stCondLst>
                  <p:cond evt="onClick" delay="0">
                    <p:tgtEl>
                      <p:spTgt spid="46"/>
                    </p:tgtEl>
                  </p:cond>
                </p:stCondLst>
                <p:endSync evt="end" delay="0">
                  <p:rtn val="all"/>
                </p:endSync>
                <p:childTnLst>
                  <p:par>
                    <p:cTn id="28" fill="hold">
                      <p:stCondLst>
                        <p:cond delay="0"/>
                      </p:stCondLst>
                      <p:childTnLst>
                        <p:par>
                          <p:cTn id="29" fill="hold">
                            <p:stCondLst>
                              <p:cond delay="0"/>
                            </p:stCondLst>
                            <p:childTnLst>
                              <p:par>
                                <p:cTn id="30" presetID="42" presetClass="path" presetSubtype="0" accel="50000" decel="50000" fill="hold" nodeType="clickEffect">
                                  <p:stCondLst>
                                    <p:cond delay="0"/>
                                  </p:stCondLst>
                                  <p:childTnLst>
                                    <p:animMotion origin="layout" path="M 4.44444E-6 -1.85185E-6 L -0.02188 0.19954 " pathEditMode="relative" rAng="0" ptsTypes="AA">
                                      <p:cBhvr>
                                        <p:cTn id="31" dur="2000" fill="hold"/>
                                        <p:tgtEl>
                                          <p:spTgt spid="10"/>
                                        </p:tgtEl>
                                        <p:attrNameLst>
                                          <p:attrName>ppt_x</p:attrName>
                                          <p:attrName>ppt_y</p:attrName>
                                        </p:attrNameLst>
                                      </p:cBhvr>
                                      <p:rCtr x="-1094" y="9977"/>
                                    </p:animMotion>
                                  </p:childTnLst>
                                </p:cTn>
                              </p:par>
                            </p:childTnLst>
                          </p:cTn>
                        </p:par>
                      </p:childTnLst>
                    </p:cTn>
                  </p:par>
                </p:childTnLst>
              </p:cTn>
              <p:nextCondLst>
                <p:cond evt="onClick" delay="0">
                  <p:tgtEl>
                    <p:spTgt spid="46"/>
                  </p:tgtEl>
                </p:cond>
              </p:nextCondLst>
            </p:seq>
            <p:seq concurrent="1" nextAc="seek">
              <p:cTn id="32" restart="whenNotActive" fill="hold" evtFilter="cancelBubble" nodeType="interactiveSeq">
                <p:stCondLst>
                  <p:cond evt="onClick" delay="0">
                    <p:tgtEl>
                      <p:spTgt spid="27"/>
                    </p:tgtEl>
                  </p:cond>
                </p:stCondLst>
                <p:endSync evt="end" delay="0">
                  <p:rtn val="all"/>
                </p:endSync>
                <p:childTnLst>
                  <p:par>
                    <p:cTn id="33" fill="hold">
                      <p:stCondLst>
                        <p:cond delay="0"/>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22222E-6 2.59259E-6 L -0.15642 0.19398 " pathEditMode="relative" rAng="0" ptsTypes="AA">
                                      <p:cBhvr>
                                        <p:cTn id="36" dur="2000" fill="hold"/>
                                        <p:tgtEl>
                                          <p:spTgt spid="22"/>
                                        </p:tgtEl>
                                        <p:attrNameLst>
                                          <p:attrName>ppt_x</p:attrName>
                                          <p:attrName>ppt_y</p:attrName>
                                        </p:attrNameLst>
                                      </p:cBhvr>
                                      <p:rCtr x="-7830" y="9699"/>
                                    </p:animMotion>
                                  </p:childTnLst>
                                </p:cTn>
                              </p:par>
                            </p:childTnLst>
                          </p:cTn>
                        </p:par>
                      </p:childTnLst>
                    </p:cTn>
                  </p:par>
                </p:childTnLst>
              </p:cTn>
              <p:nextCondLst>
                <p:cond evt="onClick" delay="0">
                  <p:tgtEl>
                    <p:spTgt spid="27"/>
                  </p:tgtEl>
                </p:cond>
              </p:nextCondLst>
            </p:seq>
            <p:seq concurrent="1" nextAc="seek">
              <p:cTn id="37" restart="whenNotActive" fill="hold" evtFilter="cancelBubble" nodeType="interactiveSeq">
                <p:stCondLst>
                  <p:cond evt="onClick" delay="0">
                    <p:tgtEl>
                      <p:spTgt spid="47"/>
                    </p:tgtEl>
                  </p:cond>
                </p:stCondLst>
                <p:endSync evt="end" delay="0">
                  <p:rtn val="all"/>
                </p:endSync>
                <p:childTnLst>
                  <p:par>
                    <p:cTn id="38" fill="hold">
                      <p:stCondLst>
                        <p:cond delay="0"/>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2.22222E-6 2.59259E-6 L -0.08472 0.19398 " pathEditMode="relative" rAng="0" ptsTypes="AA">
                                      <p:cBhvr>
                                        <p:cTn id="41" dur="2000" fill="hold"/>
                                        <p:tgtEl>
                                          <p:spTgt spid="22"/>
                                        </p:tgtEl>
                                        <p:attrNameLst>
                                          <p:attrName>ppt_x</p:attrName>
                                          <p:attrName>ppt_y</p:attrName>
                                        </p:attrNameLst>
                                      </p:cBhvr>
                                      <p:rCtr x="-4236" y="9699"/>
                                    </p:animMotion>
                                  </p:childTnLst>
                                </p:cTn>
                              </p:par>
                            </p:childTnLst>
                          </p:cTn>
                        </p:par>
                      </p:childTnLst>
                    </p:cTn>
                  </p:par>
                </p:childTnLst>
              </p:cTn>
              <p:nextCondLst>
                <p:cond evt="onClick" delay="0">
                  <p:tgtEl>
                    <p:spTgt spid="47"/>
                  </p:tgtEl>
                </p:cond>
              </p:nextCondLst>
            </p:seq>
            <p:seq concurrent="1" nextAc="seek">
              <p:cTn id="42" restart="whenNotActive" fill="hold" evtFilter="cancelBubble" nodeType="interactiveSeq">
                <p:stCondLst>
                  <p:cond evt="onClick" delay="0">
                    <p:tgtEl>
                      <p:spTgt spid="81"/>
                    </p:tgtEl>
                  </p:cond>
                </p:stCondLst>
                <p:endSync evt="end" delay="0">
                  <p:rtn val="all"/>
                </p:endSync>
                <p:childTnLst>
                  <p:par>
                    <p:cTn id="43" fill="hold">
                      <p:stCondLst>
                        <p:cond delay="0"/>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2.22222E-6 -4.07407E-6 L 0.02275 0.07824 " pathEditMode="relative" rAng="0" ptsTypes="AA">
                                      <p:cBhvr>
                                        <p:cTn id="46" dur="2000" fill="hold"/>
                                        <p:tgtEl>
                                          <p:spTgt spid="81"/>
                                        </p:tgtEl>
                                        <p:attrNameLst>
                                          <p:attrName>ppt_x</p:attrName>
                                          <p:attrName>ppt_y</p:attrName>
                                        </p:attrNameLst>
                                      </p:cBhvr>
                                      <p:rCtr x="1128" y="3912"/>
                                    </p:animMotion>
                                  </p:childTnLst>
                                </p:cTn>
                              </p:par>
                            </p:childTnLst>
                          </p:cTn>
                        </p:par>
                      </p:childTnLst>
                    </p:cTn>
                  </p:par>
                </p:childTnLst>
              </p:cTn>
              <p:nextCondLst>
                <p:cond evt="onClick" delay="0">
                  <p:tgtEl>
                    <p:spTgt spid="81"/>
                  </p:tgtEl>
                </p:cond>
              </p:nextCondLst>
            </p:seq>
            <p:seq concurrent="1" nextAc="seek">
              <p:cTn id="47" restart="whenNotActive" fill="hold" evtFilter="cancelBubble" nodeType="interactiveSeq">
                <p:stCondLst>
                  <p:cond evt="onClick" delay="0">
                    <p:tgtEl>
                      <p:spTgt spid="86"/>
                    </p:tgtEl>
                  </p:cond>
                </p:stCondLst>
                <p:endSync evt="end" delay="0">
                  <p:rtn val="all"/>
                </p:endSync>
                <p:childTnLst>
                  <p:par>
                    <p:cTn id="48" fill="hold">
                      <p:stCondLst>
                        <p:cond delay="0"/>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2.22222E-6 7.40741E-7 L -0.02239 0.07755 " pathEditMode="relative" rAng="0" ptsTypes="AA">
                                      <p:cBhvr>
                                        <p:cTn id="51" dur="2000" fill="hold"/>
                                        <p:tgtEl>
                                          <p:spTgt spid="86"/>
                                        </p:tgtEl>
                                        <p:attrNameLst>
                                          <p:attrName>ppt_x</p:attrName>
                                          <p:attrName>ppt_y</p:attrName>
                                        </p:attrNameLst>
                                      </p:cBhvr>
                                      <p:rCtr x="-1128" y="3866"/>
                                    </p:animMotion>
                                  </p:childTnLst>
                                </p:cTn>
                              </p:par>
                            </p:childTnLst>
                          </p:cTn>
                        </p:par>
                      </p:childTnLst>
                    </p:cTn>
                  </p:par>
                </p:childTnLst>
              </p:cTn>
              <p:nextCondLst>
                <p:cond evt="onClick" delay="0">
                  <p:tgtEl>
                    <p:spTgt spid="86"/>
                  </p:tgtEl>
                </p:cond>
              </p:nextCondLst>
            </p:seq>
            <p:seq concurrent="1" nextAc="seek">
              <p:cTn id="52" restart="whenNotActive" fill="hold" evtFilter="cancelBubble" nodeType="interactiveSeq">
                <p:stCondLst>
                  <p:cond evt="onClick" delay="0">
                    <p:tgtEl>
                      <p:spTgt spid="77"/>
                    </p:tgtEl>
                  </p:cond>
                </p:stCondLst>
                <p:endSync evt="end" delay="0">
                  <p:rtn val="all"/>
                </p:endSync>
                <p:childTnLst>
                  <p:par>
                    <p:cTn id="53" fill="hold">
                      <p:stCondLst>
                        <p:cond delay="0"/>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0"/>
                                        </p:tgtEl>
                                        <p:attrNameLst>
                                          <p:attrName>style.visibility</p:attrName>
                                        </p:attrNameLst>
                                      </p:cBhvr>
                                      <p:to>
                                        <p:strVal val="visible"/>
                                      </p:to>
                                    </p:set>
                                  </p:childTnLst>
                                </p:cTn>
                              </p:par>
                            </p:childTnLst>
                          </p:cTn>
                        </p:par>
                      </p:childTnLst>
                    </p:cTn>
                  </p:par>
                </p:childTnLst>
              </p:cTn>
              <p:nextCondLst>
                <p:cond evt="onClick" delay="0">
                  <p:tgtEl>
                    <p:spTgt spid="77"/>
                  </p:tgtEl>
                </p:cond>
              </p:nextCondLst>
            </p:seq>
            <p:seq concurrent="1" nextAc="seek">
              <p:cTn id="57" restart="whenNotActive" fill="hold" evtFilter="cancelBubble" nodeType="interactiveSeq">
                <p:stCondLst>
                  <p:cond evt="onClick" delay="0">
                    <p:tgtEl>
                      <p:spTgt spid="82"/>
                    </p:tgtEl>
                  </p:cond>
                </p:stCondLst>
                <p:endSync evt="end" delay="0">
                  <p:rtn val="all"/>
                </p:endSync>
                <p:childTnLst>
                  <p:par>
                    <p:cTn id="58" fill="hold">
                      <p:stCondLst>
                        <p:cond delay="0"/>
                      </p:stCondLst>
                      <p:childTnLst>
                        <p:par>
                          <p:cTn id="59" fill="hold">
                            <p:stCondLst>
                              <p:cond delay="0"/>
                            </p:stCondLst>
                            <p:childTnLst>
                              <p:par>
                                <p:cTn id="60" presetID="42" presetClass="path" presetSubtype="0" accel="50000" decel="50000" fill="hold" nodeType="clickEffect">
                                  <p:stCondLst>
                                    <p:cond delay="0"/>
                                  </p:stCondLst>
                                  <p:childTnLst>
                                    <p:animMotion origin="layout" path="M 2.77778E-7 -4.81481E-6 L 0.01944 0.07801 " pathEditMode="relative" rAng="0" ptsTypes="AA">
                                      <p:cBhvr>
                                        <p:cTn id="61" dur="2000" fill="hold"/>
                                        <p:tgtEl>
                                          <p:spTgt spid="82"/>
                                        </p:tgtEl>
                                        <p:attrNameLst>
                                          <p:attrName>ppt_x</p:attrName>
                                          <p:attrName>ppt_y</p:attrName>
                                        </p:attrNameLst>
                                      </p:cBhvr>
                                      <p:rCtr x="972" y="3889"/>
                                    </p:animMotion>
                                  </p:childTnLst>
                                </p:cTn>
                              </p:par>
                            </p:childTnLst>
                          </p:cTn>
                        </p:par>
                      </p:childTnLst>
                    </p:cTn>
                  </p:par>
                </p:childTnLst>
              </p:cTn>
              <p:nextCondLst>
                <p:cond evt="onClick" delay="0">
                  <p:tgtEl>
                    <p:spTgt spid="82"/>
                  </p:tgtEl>
                </p:cond>
              </p:nextCondLst>
            </p:seq>
            <p:seq concurrent="1" nextAc="seek">
              <p:cTn id="62" restart="whenNotActive" fill="hold" evtFilter="cancelBubble" nodeType="interactiveSeq">
                <p:stCondLst>
                  <p:cond evt="onClick" delay="0">
                    <p:tgtEl>
                      <p:spTgt spid="85"/>
                    </p:tgtEl>
                  </p:cond>
                </p:stCondLst>
                <p:endSync evt="end" delay="0">
                  <p:rtn val="all"/>
                </p:endSync>
                <p:childTnLst>
                  <p:par>
                    <p:cTn id="63" fill="hold">
                      <p:stCondLst>
                        <p:cond delay="0"/>
                      </p:stCondLst>
                      <p:childTnLst>
                        <p:par>
                          <p:cTn id="64" fill="hold">
                            <p:stCondLst>
                              <p:cond delay="0"/>
                            </p:stCondLst>
                            <p:childTnLst>
                              <p:par>
                                <p:cTn id="65" presetID="42" presetClass="path" presetSubtype="0" accel="50000" decel="50000" fill="hold" nodeType="clickEffect">
                                  <p:stCondLst>
                                    <p:cond delay="0"/>
                                  </p:stCondLst>
                                  <p:childTnLst>
                                    <p:animMotion origin="layout" path="M 1.94444E-6 4.81481E-6 L -0.02379 0.07638 " pathEditMode="relative" rAng="0" ptsTypes="AA">
                                      <p:cBhvr>
                                        <p:cTn id="66" dur="2000" fill="hold"/>
                                        <p:tgtEl>
                                          <p:spTgt spid="85"/>
                                        </p:tgtEl>
                                        <p:attrNameLst>
                                          <p:attrName>ppt_x</p:attrName>
                                          <p:attrName>ppt_y</p:attrName>
                                        </p:attrNameLst>
                                      </p:cBhvr>
                                      <p:rCtr x="-1198" y="3819"/>
                                    </p:animMotion>
                                  </p:childTnLst>
                                </p:cTn>
                              </p:par>
                            </p:childTnLst>
                          </p:cTn>
                        </p:par>
                      </p:childTnLst>
                    </p:cTn>
                  </p:par>
                </p:childTnLst>
              </p:cTn>
              <p:nextCondLst>
                <p:cond evt="onClick" delay="0">
                  <p:tgtEl>
                    <p:spTgt spid="85"/>
                  </p:tgtEl>
                </p:cond>
              </p:nextCondLst>
            </p:seq>
            <p:seq concurrent="1" nextAc="seek">
              <p:cTn id="67" restart="whenNotActive" fill="hold" evtFilter="cancelBubble" nodeType="interactiveSeq">
                <p:stCondLst>
                  <p:cond evt="onClick" delay="0">
                    <p:tgtEl>
                      <p:spTgt spid="83"/>
                    </p:tgtEl>
                  </p:cond>
                </p:stCondLst>
                <p:endSync evt="end" delay="0">
                  <p:rtn val="all"/>
                </p:endSync>
                <p:childTnLst>
                  <p:par>
                    <p:cTn id="68" fill="hold">
                      <p:stCondLst>
                        <p:cond delay="0"/>
                      </p:stCondLst>
                      <p:childTnLst>
                        <p:par>
                          <p:cTn id="69" fill="hold">
                            <p:stCondLst>
                              <p:cond delay="0"/>
                            </p:stCondLst>
                            <p:childTnLst>
                              <p:par>
                                <p:cTn id="70" presetID="42" presetClass="path" presetSubtype="0" accel="50000" decel="50000" fill="hold" nodeType="clickEffect">
                                  <p:stCondLst>
                                    <p:cond delay="0"/>
                                  </p:stCondLst>
                                  <p:childTnLst>
                                    <p:animMotion origin="layout" path="M 1.11111E-6 -2.59259E-6 L 0.02326 0.07824 " pathEditMode="relative" rAng="0" ptsTypes="AA">
                                      <p:cBhvr>
                                        <p:cTn id="71" dur="2000" fill="hold"/>
                                        <p:tgtEl>
                                          <p:spTgt spid="83"/>
                                        </p:tgtEl>
                                        <p:attrNameLst>
                                          <p:attrName>ppt_x</p:attrName>
                                          <p:attrName>ppt_y</p:attrName>
                                        </p:attrNameLst>
                                      </p:cBhvr>
                                      <p:rCtr x="1163" y="3912"/>
                                    </p:animMotion>
                                  </p:childTnLst>
                                </p:cTn>
                              </p:par>
                            </p:childTnLst>
                          </p:cTn>
                        </p:par>
                      </p:childTnLst>
                    </p:cTn>
                  </p:par>
                </p:childTnLst>
              </p:cTn>
              <p:nextCondLst>
                <p:cond evt="onClick" delay="0">
                  <p:tgtEl>
                    <p:spTgt spid="83"/>
                  </p:tgtEl>
                </p:cond>
              </p:nextCondLst>
            </p:seq>
            <p:seq concurrent="1" nextAc="seek">
              <p:cTn id="72" restart="whenNotActive" fill="hold" evtFilter="cancelBubble" nodeType="interactiveSeq">
                <p:stCondLst>
                  <p:cond evt="onClick" delay="0">
                    <p:tgtEl>
                      <p:spTgt spid="84"/>
                    </p:tgtEl>
                  </p:cond>
                </p:stCondLst>
                <p:endSync evt="end" delay="0">
                  <p:rtn val="all"/>
                </p:endSync>
                <p:childTnLst>
                  <p:par>
                    <p:cTn id="73" fill="hold">
                      <p:stCondLst>
                        <p:cond delay="0"/>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4.44444E-6 -3.33333E-6 L -0.0217 0.07848 " pathEditMode="relative" rAng="0" ptsTypes="AA">
                                      <p:cBhvr>
                                        <p:cTn id="76" dur="2000" fill="hold"/>
                                        <p:tgtEl>
                                          <p:spTgt spid="84"/>
                                        </p:tgtEl>
                                        <p:attrNameLst>
                                          <p:attrName>ppt_x</p:attrName>
                                          <p:attrName>ppt_y</p:attrName>
                                        </p:attrNameLst>
                                      </p:cBhvr>
                                      <p:rCtr x="-1094" y="3912"/>
                                    </p:animMotion>
                                  </p:childTnLst>
                                </p:cTn>
                              </p:par>
                            </p:childTnLst>
                          </p:cTn>
                        </p:par>
                      </p:childTnLst>
                    </p:cTn>
                  </p:par>
                </p:childTnLst>
              </p:cTn>
              <p:nextCondLst>
                <p:cond evt="onClick" delay="0">
                  <p:tgtEl>
                    <p:spTgt spid="84"/>
                  </p:tgtEl>
                </p:cond>
              </p:nextCondLst>
            </p:seq>
            <p:seq concurrent="1" nextAc="seek">
              <p:cTn id="77" restart="whenNotActive" fill="hold" evtFilter="cancelBubble" nodeType="interactiveSeq">
                <p:stCondLst>
                  <p:cond evt="onClick" delay="0">
                    <p:tgtEl>
                      <p:spTgt spid="89"/>
                    </p:tgtEl>
                  </p:cond>
                </p:stCondLst>
                <p:endSync evt="end" delay="0">
                  <p:rtn val="all"/>
                </p:endSync>
                <p:childTnLst>
                  <p:par>
                    <p:cTn id="78" fill="hold">
                      <p:stCondLst>
                        <p:cond delay="0"/>
                      </p:stCondLst>
                      <p:childTnLst>
                        <p:par>
                          <p:cTn id="79" fill="hold">
                            <p:stCondLst>
                              <p:cond delay="0"/>
                            </p:stCondLst>
                            <p:childTnLst>
                              <p:par>
                                <p:cTn id="80" presetID="42" presetClass="path" presetSubtype="0" accel="50000" decel="50000" fill="hold" nodeType="clickEffect">
                                  <p:stCondLst>
                                    <p:cond delay="0"/>
                                  </p:stCondLst>
                                  <p:childTnLst>
                                    <p:animMotion origin="layout" path="M -2.77778E-7 1.11111E-6 L 0.16771 0.12315 " pathEditMode="relative" rAng="0" ptsTypes="AA">
                                      <p:cBhvr>
                                        <p:cTn id="81" dur="2000" fill="hold"/>
                                        <p:tgtEl>
                                          <p:spTgt spid="89"/>
                                        </p:tgtEl>
                                        <p:attrNameLst>
                                          <p:attrName>ppt_x</p:attrName>
                                          <p:attrName>ppt_y</p:attrName>
                                        </p:attrNameLst>
                                      </p:cBhvr>
                                      <p:rCtr x="8385" y="6157"/>
                                    </p:animMotion>
                                  </p:childTnLst>
                                </p:cTn>
                              </p:par>
                            </p:childTnLst>
                          </p:cTn>
                        </p:par>
                      </p:childTnLst>
                    </p:cTn>
                  </p:par>
                </p:childTnLst>
              </p:cTn>
              <p:nextCondLst>
                <p:cond evt="onClick" delay="0">
                  <p:tgtEl>
                    <p:spTgt spid="89"/>
                  </p:tgtEl>
                </p:cond>
              </p:nextCondLst>
            </p:seq>
            <p:seq concurrent="1" nextAc="seek">
              <p:cTn id="82" restart="whenNotActive" fill="hold" evtFilter="cancelBubble" nodeType="interactiveSeq">
                <p:stCondLst>
                  <p:cond evt="onClick" delay="0">
                    <p:tgtEl>
                      <p:spTgt spid="87"/>
                    </p:tgtEl>
                  </p:cond>
                </p:stCondLst>
                <p:endSync evt="end" delay="0">
                  <p:rtn val="all"/>
                </p:endSync>
                <p:childTnLst>
                  <p:par>
                    <p:cTn id="83" fill="hold">
                      <p:stCondLst>
                        <p:cond delay="0"/>
                      </p:stCondLst>
                      <p:childTnLst>
                        <p:par>
                          <p:cTn id="84" fill="hold">
                            <p:stCondLst>
                              <p:cond delay="0"/>
                            </p:stCondLst>
                            <p:childTnLst>
                              <p:par>
                                <p:cTn id="85" presetID="42" presetClass="path" presetSubtype="0" accel="50000" decel="50000" fill="hold" nodeType="clickEffect">
                                  <p:stCondLst>
                                    <p:cond delay="0"/>
                                  </p:stCondLst>
                                  <p:childTnLst>
                                    <p:animMotion origin="layout" path="M 2.77778E-6 0 L -0.00122 0.08171 " pathEditMode="relative" rAng="0" ptsTypes="AA">
                                      <p:cBhvr>
                                        <p:cTn id="86" dur="2000" fill="hold"/>
                                        <p:tgtEl>
                                          <p:spTgt spid="87"/>
                                        </p:tgtEl>
                                        <p:attrNameLst>
                                          <p:attrName>ppt_x</p:attrName>
                                          <p:attrName>ppt_y</p:attrName>
                                        </p:attrNameLst>
                                      </p:cBhvr>
                                      <p:rCtr x="-69" y="4074"/>
                                    </p:animMotion>
                                  </p:childTnLst>
                                </p:cTn>
                              </p:par>
                            </p:childTnLst>
                          </p:cTn>
                        </p:par>
                      </p:childTnLst>
                    </p:cTn>
                  </p:par>
                </p:childTnLst>
              </p:cTn>
              <p:nextCondLst>
                <p:cond evt="onClick" delay="0">
                  <p:tgtEl>
                    <p:spTgt spid="87"/>
                  </p:tgtEl>
                </p:cond>
              </p:nextCondLst>
            </p:seq>
            <p:seq concurrent="1" nextAc="seek">
              <p:cTn id="87" restart="whenNotActive" fill="hold" evtFilter="cancelBubble" nodeType="interactiveSeq">
                <p:stCondLst>
                  <p:cond evt="onClick" delay="0">
                    <p:tgtEl>
                      <p:spTgt spid="88"/>
                    </p:tgtEl>
                  </p:cond>
                </p:stCondLst>
                <p:endSync evt="end" delay="0">
                  <p:rtn val="all"/>
                </p:endSync>
                <p:childTnLst>
                  <p:par>
                    <p:cTn id="88" fill="hold">
                      <p:stCondLst>
                        <p:cond delay="0"/>
                      </p:stCondLst>
                      <p:childTnLst>
                        <p:par>
                          <p:cTn id="89" fill="hold">
                            <p:stCondLst>
                              <p:cond delay="0"/>
                            </p:stCondLst>
                            <p:childTnLst>
                              <p:par>
                                <p:cTn id="90" presetID="42" presetClass="path" presetSubtype="0" accel="50000" decel="50000" fill="hold" nodeType="clickEffect">
                                  <p:stCondLst>
                                    <p:cond delay="0"/>
                                  </p:stCondLst>
                                  <p:childTnLst>
                                    <p:animMotion origin="layout" path="M -8.33333E-7 -7.40741E-7 L -0.17448 0.11505 " pathEditMode="relative" rAng="0" ptsTypes="AA">
                                      <p:cBhvr>
                                        <p:cTn id="91" dur="2000" fill="hold"/>
                                        <p:tgtEl>
                                          <p:spTgt spid="88"/>
                                        </p:tgtEl>
                                        <p:attrNameLst>
                                          <p:attrName>ppt_x</p:attrName>
                                          <p:attrName>ppt_y</p:attrName>
                                        </p:attrNameLst>
                                      </p:cBhvr>
                                      <p:rCtr x="-8733" y="5741"/>
                                    </p:animMotion>
                                  </p:childTnLst>
                                </p:cTn>
                              </p:par>
                            </p:childTnLst>
                          </p:cTn>
                        </p:par>
                      </p:childTnLst>
                    </p:cTn>
                  </p:par>
                </p:childTnLst>
              </p:cTn>
              <p:nextCondLst>
                <p:cond evt="onClick" delay="0">
                  <p:tgtEl>
                    <p:spTgt spid="88"/>
                  </p:tgtEl>
                </p:cond>
              </p:nextCondLst>
            </p:seq>
            <p:seq concurrent="1" nextAc="seek">
              <p:cTn id="92" restart="whenNotActive" fill="hold" evtFilter="cancelBubble" nodeType="interactiveSeq">
                <p:stCondLst>
                  <p:cond evt="onClick" delay="0">
                    <p:tgtEl>
                      <p:spTgt spid="28"/>
                    </p:tgtEl>
                  </p:cond>
                </p:stCondLst>
                <p:endSync evt="end" delay="0">
                  <p:rtn val="all"/>
                </p:endSync>
                <p:childTnLst>
                  <p:par>
                    <p:cTn id="93" fill="hold">
                      <p:stCondLst>
                        <p:cond delay="0"/>
                      </p:stCondLst>
                      <p:childTnLst>
                        <p:par>
                          <p:cTn id="94" fill="hold">
                            <p:stCondLst>
                              <p:cond delay="0"/>
                            </p:stCondLst>
                            <p:childTnLst>
                              <p:par>
                                <p:cTn id="95" presetID="42" presetClass="path" presetSubtype="0" accel="50000" decel="50000" fill="hold" nodeType="clickEffect">
                                  <p:stCondLst>
                                    <p:cond delay="0"/>
                                  </p:stCondLst>
                                  <p:childTnLst>
                                    <p:animMotion origin="layout" path="M -2.5E-6 -4.07407E-6 L -0.22326 0.19607 " pathEditMode="relative" rAng="0" ptsTypes="AA">
                                      <p:cBhvr>
                                        <p:cTn id="96" dur="2000" fill="hold"/>
                                        <p:tgtEl>
                                          <p:spTgt spid="9"/>
                                        </p:tgtEl>
                                        <p:attrNameLst>
                                          <p:attrName>ppt_x</p:attrName>
                                          <p:attrName>ppt_y</p:attrName>
                                        </p:attrNameLst>
                                      </p:cBhvr>
                                      <p:rCtr x="-11163" y="9792"/>
                                    </p:animMotion>
                                  </p:childTnLst>
                                </p:cTn>
                              </p:par>
                            </p:childTnLst>
                          </p:cTn>
                        </p:par>
                      </p:childTnLst>
                    </p:cTn>
                  </p:par>
                </p:childTnLst>
              </p:cTn>
              <p:nextCondLst>
                <p:cond evt="onClick" delay="0">
                  <p:tgtEl>
                    <p:spTgt spid="28"/>
                  </p:tgtEl>
                </p:cond>
              </p:nextCondLst>
            </p:seq>
            <p:seq concurrent="1" nextAc="seek">
              <p:cTn id="97" restart="whenNotActive" fill="hold" evtFilter="cancelBubble" nodeType="interactiveSeq">
                <p:stCondLst>
                  <p:cond evt="onClick" delay="0">
                    <p:tgtEl>
                      <p:spTgt spid="48"/>
                    </p:tgtEl>
                  </p:cond>
                </p:stCondLst>
                <p:endSync evt="end" delay="0">
                  <p:rtn val="all"/>
                </p:endSync>
                <p:childTnLst>
                  <p:par>
                    <p:cTn id="98" fill="hold">
                      <p:stCondLst>
                        <p:cond delay="0"/>
                      </p:stCondLst>
                      <p:childTnLst>
                        <p:par>
                          <p:cTn id="99" fill="hold">
                            <p:stCondLst>
                              <p:cond delay="0"/>
                            </p:stCondLst>
                            <p:childTnLst>
                              <p:par>
                                <p:cTn id="100" presetID="42" presetClass="path" presetSubtype="0" accel="50000" decel="50000" fill="hold" nodeType="clickEffect">
                                  <p:stCondLst>
                                    <p:cond delay="0"/>
                                  </p:stCondLst>
                                  <p:childTnLst>
                                    <p:animMotion origin="layout" path="M -2.5E-6 -4.07407E-6 L -0.15208 0.19607 " pathEditMode="relative" rAng="0" ptsTypes="AA">
                                      <p:cBhvr>
                                        <p:cTn id="101" dur="2000" fill="hold"/>
                                        <p:tgtEl>
                                          <p:spTgt spid="9"/>
                                        </p:tgtEl>
                                        <p:attrNameLst>
                                          <p:attrName>ppt_x</p:attrName>
                                          <p:attrName>ppt_y</p:attrName>
                                        </p:attrNameLst>
                                      </p:cBhvr>
                                      <p:rCtr x="-7604" y="9792"/>
                                    </p:animMotion>
                                  </p:childTnLst>
                                </p:cTn>
                              </p:par>
                            </p:childTnLst>
                          </p:cTn>
                        </p:par>
                      </p:childTnLst>
                    </p:cTn>
                  </p:par>
                </p:childTnLst>
              </p:cTn>
              <p:nextCondLst>
                <p:cond evt="onClick" delay="0">
                  <p:tgtEl>
                    <p:spTgt spid="48"/>
                  </p:tgtEl>
                </p:cond>
              </p:nextCondLst>
            </p:seq>
            <p:seq concurrent="1" nextAc="seek">
              <p:cTn id="102" restart="whenNotActive" fill="hold" evtFilter="cancelBubble" nodeType="interactiveSeq">
                <p:stCondLst>
                  <p:cond evt="onClick" delay="0">
                    <p:tgtEl>
                      <p:spTgt spid="29"/>
                    </p:tgtEl>
                  </p:cond>
                </p:stCondLst>
                <p:endSync evt="end" delay="0">
                  <p:rtn val="all"/>
                </p:endSync>
                <p:childTnLst>
                  <p:par>
                    <p:cTn id="103" fill="hold">
                      <p:stCondLst>
                        <p:cond delay="0"/>
                      </p:stCondLst>
                      <p:childTnLst>
                        <p:par>
                          <p:cTn id="104" fill="hold">
                            <p:stCondLst>
                              <p:cond delay="0"/>
                            </p:stCondLst>
                            <p:childTnLst>
                              <p:par>
                                <p:cTn id="105" presetID="42" presetClass="path" presetSubtype="0" accel="50000" decel="50000" fill="hold" nodeType="clickEffect">
                                  <p:stCondLst>
                                    <p:cond delay="0"/>
                                  </p:stCondLst>
                                  <p:childTnLst>
                                    <p:animMotion origin="layout" path="M 3.61111E-6 -1.11111E-6 L -0.28403 0.19653 " pathEditMode="relative" rAng="0" ptsTypes="AA">
                                      <p:cBhvr>
                                        <p:cTn id="106" dur="2000" fill="hold"/>
                                        <p:tgtEl>
                                          <p:spTgt spid="17"/>
                                        </p:tgtEl>
                                        <p:attrNameLst>
                                          <p:attrName>ppt_x</p:attrName>
                                          <p:attrName>ppt_y</p:attrName>
                                        </p:attrNameLst>
                                      </p:cBhvr>
                                      <p:rCtr x="-14201" y="9815"/>
                                    </p:animMotion>
                                  </p:childTnLst>
                                </p:cTn>
                              </p:par>
                            </p:childTnLst>
                          </p:cTn>
                        </p:par>
                      </p:childTnLst>
                    </p:cTn>
                  </p:par>
                </p:childTnLst>
              </p:cTn>
              <p:nextCondLst>
                <p:cond evt="onClick" delay="0">
                  <p:tgtEl>
                    <p:spTgt spid="29"/>
                  </p:tgtEl>
                </p:cond>
              </p:nextCondLst>
            </p:seq>
            <p:seq concurrent="1" nextAc="seek">
              <p:cTn id="107" restart="whenNotActive" fill="hold" evtFilter="cancelBubble" nodeType="interactiveSeq">
                <p:stCondLst>
                  <p:cond evt="onClick" delay="0">
                    <p:tgtEl>
                      <p:spTgt spid="49"/>
                    </p:tgtEl>
                  </p:cond>
                </p:stCondLst>
                <p:endSync evt="end" delay="0">
                  <p:rtn val="all"/>
                </p:endSync>
                <p:childTnLst>
                  <p:par>
                    <p:cTn id="108" fill="hold">
                      <p:stCondLst>
                        <p:cond delay="0"/>
                      </p:stCondLst>
                      <p:childTnLst>
                        <p:par>
                          <p:cTn id="109" fill="hold">
                            <p:stCondLst>
                              <p:cond delay="0"/>
                            </p:stCondLst>
                            <p:childTnLst>
                              <p:par>
                                <p:cTn id="110" presetID="42" presetClass="path" presetSubtype="0" accel="50000" decel="50000" fill="hold" nodeType="clickEffect">
                                  <p:stCondLst>
                                    <p:cond delay="0"/>
                                  </p:stCondLst>
                                  <p:childTnLst>
                                    <p:animMotion origin="layout" path="M 3.61111E-6 -1.11111E-6 L -0.21441 0.19653 " pathEditMode="relative" rAng="0" ptsTypes="AA">
                                      <p:cBhvr>
                                        <p:cTn id="111" dur="2000" fill="hold"/>
                                        <p:tgtEl>
                                          <p:spTgt spid="17"/>
                                        </p:tgtEl>
                                        <p:attrNameLst>
                                          <p:attrName>ppt_x</p:attrName>
                                          <p:attrName>ppt_y</p:attrName>
                                        </p:attrNameLst>
                                      </p:cBhvr>
                                      <p:rCtr x="-10729" y="9815"/>
                                    </p:animMotion>
                                  </p:childTnLst>
                                </p:cTn>
                              </p:par>
                            </p:childTnLst>
                          </p:cTn>
                        </p:par>
                      </p:childTnLst>
                    </p:cTn>
                  </p:par>
                </p:childTnLst>
              </p:cTn>
              <p:nextCondLst>
                <p:cond evt="onClick" delay="0">
                  <p:tgtEl>
                    <p:spTgt spid="49"/>
                  </p:tgtEl>
                </p:cond>
              </p:nextCondLst>
            </p:seq>
            <p:seq concurrent="1" nextAc="seek">
              <p:cTn id="112" restart="whenNotActive" fill="hold" evtFilter="cancelBubble" nodeType="interactiveSeq">
                <p:stCondLst>
                  <p:cond evt="onClick" delay="0">
                    <p:tgtEl>
                      <p:spTgt spid="30"/>
                    </p:tgtEl>
                  </p:cond>
                </p:stCondLst>
                <p:endSync evt="end" delay="0">
                  <p:rtn val="all"/>
                </p:endSync>
                <p:childTnLst>
                  <p:par>
                    <p:cTn id="113" fill="hold">
                      <p:stCondLst>
                        <p:cond delay="0"/>
                      </p:stCondLst>
                      <p:childTnLst>
                        <p:par>
                          <p:cTn id="114" fill="hold">
                            <p:stCondLst>
                              <p:cond delay="0"/>
                            </p:stCondLst>
                            <p:childTnLst>
                              <p:par>
                                <p:cTn id="115" presetID="42" presetClass="path" presetSubtype="0" accel="50000" decel="50000" fill="hold" nodeType="clickEffect">
                                  <p:stCondLst>
                                    <p:cond delay="0"/>
                                  </p:stCondLst>
                                  <p:childTnLst>
                                    <p:animMotion origin="layout" path="M 3.33333E-6 0 L -0.34306 0.19514 " pathEditMode="relative" rAng="0" ptsTypes="AA">
                                      <p:cBhvr>
                                        <p:cTn id="116" dur="2000" fill="hold"/>
                                        <p:tgtEl>
                                          <p:spTgt spid="13"/>
                                        </p:tgtEl>
                                        <p:attrNameLst>
                                          <p:attrName>ppt_x</p:attrName>
                                          <p:attrName>ppt_y</p:attrName>
                                        </p:attrNameLst>
                                      </p:cBhvr>
                                      <p:rCtr x="-17153" y="9745"/>
                                    </p:animMotion>
                                  </p:childTnLst>
                                </p:cTn>
                              </p:par>
                            </p:childTnLst>
                          </p:cTn>
                        </p:par>
                      </p:childTnLst>
                    </p:cTn>
                  </p:par>
                </p:childTnLst>
              </p:cTn>
              <p:nextCondLst>
                <p:cond evt="onClick" delay="0">
                  <p:tgtEl>
                    <p:spTgt spid="30"/>
                  </p:tgtEl>
                </p:cond>
              </p:nextCondLst>
            </p:seq>
            <p:seq concurrent="1" nextAc="seek">
              <p:cTn id="117" restart="whenNotActive" fill="hold" evtFilter="cancelBubble" nodeType="interactiveSeq">
                <p:stCondLst>
                  <p:cond evt="onClick" delay="0">
                    <p:tgtEl>
                      <p:spTgt spid="50"/>
                    </p:tgtEl>
                  </p:cond>
                </p:stCondLst>
                <p:endSync evt="end" delay="0">
                  <p:rtn val="all"/>
                </p:endSync>
                <p:childTnLst>
                  <p:par>
                    <p:cTn id="118" fill="hold">
                      <p:stCondLst>
                        <p:cond delay="0"/>
                      </p:stCondLst>
                      <p:childTnLst>
                        <p:par>
                          <p:cTn id="119" fill="hold">
                            <p:stCondLst>
                              <p:cond delay="0"/>
                            </p:stCondLst>
                            <p:childTnLst>
                              <p:par>
                                <p:cTn id="120" presetID="42" presetClass="path" presetSubtype="0" accel="50000" decel="50000" fill="hold" nodeType="clickEffect">
                                  <p:stCondLst>
                                    <p:cond delay="0"/>
                                  </p:stCondLst>
                                  <p:childTnLst>
                                    <p:animMotion origin="layout" path="M 3.33333E-6 0 L -0.27118 0.19514 " pathEditMode="relative" rAng="0" ptsTypes="AA">
                                      <p:cBhvr>
                                        <p:cTn id="121" dur="2000" fill="hold"/>
                                        <p:tgtEl>
                                          <p:spTgt spid="13"/>
                                        </p:tgtEl>
                                        <p:attrNameLst>
                                          <p:attrName>ppt_x</p:attrName>
                                          <p:attrName>ppt_y</p:attrName>
                                        </p:attrNameLst>
                                      </p:cBhvr>
                                      <p:rCtr x="-13559" y="9745"/>
                                    </p:animMotion>
                                  </p:childTnLst>
                                </p:cTn>
                              </p:par>
                            </p:childTnLst>
                          </p:cTn>
                        </p:par>
                      </p:childTnLst>
                    </p:cTn>
                  </p:par>
                </p:childTnLst>
              </p:cTn>
              <p:nextCondLst>
                <p:cond evt="onClick" delay="0">
                  <p:tgtEl>
                    <p:spTgt spid="50"/>
                  </p:tgtEl>
                </p:cond>
              </p:nextCondLst>
            </p:seq>
            <p:seq concurrent="1" nextAc="seek">
              <p:cTn id="122" restart="whenNotActive" fill="hold" evtFilter="cancelBubble" nodeType="interactiveSeq">
                <p:stCondLst>
                  <p:cond evt="onClick" delay="0">
                    <p:tgtEl>
                      <p:spTgt spid="31"/>
                    </p:tgtEl>
                  </p:cond>
                </p:stCondLst>
                <p:endSync evt="end" delay="0">
                  <p:rtn val="all"/>
                </p:endSync>
                <p:childTnLst>
                  <p:par>
                    <p:cTn id="123" fill="hold">
                      <p:stCondLst>
                        <p:cond delay="0"/>
                      </p:stCondLst>
                      <p:childTnLst>
                        <p:par>
                          <p:cTn id="124" fill="hold">
                            <p:stCondLst>
                              <p:cond delay="0"/>
                            </p:stCondLst>
                            <p:childTnLst>
                              <p:par>
                                <p:cTn id="125" presetID="42" presetClass="path" presetSubtype="0" accel="50000" decel="50000" fill="hold" nodeType="clickEffect">
                                  <p:stCondLst>
                                    <p:cond delay="0"/>
                                  </p:stCondLst>
                                  <p:childTnLst>
                                    <p:animMotion origin="layout" path="M 4.72222E-6 -1.11111E-6 L -0.40261 0.18102 " pathEditMode="relative" rAng="0" ptsTypes="AA">
                                      <p:cBhvr>
                                        <p:cTn id="126" dur="2000" fill="hold"/>
                                        <p:tgtEl>
                                          <p:spTgt spid="25"/>
                                        </p:tgtEl>
                                        <p:attrNameLst>
                                          <p:attrName>ppt_x</p:attrName>
                                          <p:attrName>ppt_y</p:attrName>
                                        </p:attrNameLst>
                                      </p:cBhvr>
                                      <p:rCtr x="-20139" y="9051"/>
                                    </p:animMotion>
                                  </p:childTnLst>
                                </p:cTn>
                              </p:par>
                            </p:childTnLst>
                          </p:cTn>
                        </p:par>
                      </p:childTnLst>
                    </p:cTn>
                  </p:par>
                </p:childTnLst>
              </p:cTn>
              <p:nextCondLst>
                <p:cond evt="onClick" delay="0">
                  <p:tgtEl>
                    <p:spTgt spid="31"/>
                  </p:tgtEl>
                </p:cond>
              </p:nextCondLst>
            </p:seq>
            <p:seq concurrent="1" nextAc="seek">
              <p:cTn id="127" restart="whenNotActive" fill="hold" evtFilter="cancelBubble" nodeType="interactiveSeq">
                <p:stCondLst>
                  <p:cond evt="onClick" delay="0">
                    <p:tgtEl>
                      <p:spTgt spid="51"/>
                    </p:tgtEl>
                  </p:cond>
                </p:stCondLst>
                <p:endSync evt="end" delay="0">
                  <p:rtn val="all"/>
                </p:endSync>
                <p:childTnLst>
                  <p:par>
                    <p:cTn id="128" fill="hold">
                      <p:stCondLst>
                        <p:cond delay="0"/>
                      </p:stCondLst>
                      <p:childTnLst>
                        <p:par>
                          <p:cTn id="129" fill="hold">
                            <p:stCondLst>
                              <p:cond delay="0"/>
                            </p:stCondLst>
                            <p:childTnLst>
                              <p:par>
                                <p:cTn id="130" presetID="42" presetClass="path" presetSubtype="0" accel="50000" decel="50000" fill="hold" nodeType="clickEffect">
                                  <p:stCondLst>
                                    <p:cond delay="0"/>
                                  </p:stCondLst>
                                  <p:childTnLst>
                                    <p:animMotion origin="layout" path="M 4.72222E-6 -1.11111E-6 L -0.33073 0.19028 " pathEditMode="relative" rAng="0" ptsTypes="AA">
                                      <p:cBhvr>
                                        <p:cTn id="131" dur="2000" fill="hold"/>
                                        <p:tgtEl>
                                          <p:spTgt spid="25"/>
                                        </p:tgtEl>
                                        <p:attrNameLst>
                                          <p:attrName>ppt_x</p:attrName>
                                          <p:attrName>ppt_y</p:attrName>
                                        </p:attrNameLst>
                                      </p:cBhvr>
                                      <p:rCtr x="-16545" y="9514"/>
                                    </p:animMotion>
                                  </p:childTnLst>
                                </p:cTn>
                              </p:par>
                            </p:childTnLst>
                          </p:cTn>
                        </p:par>
                      </p:childTnLst>
                    </p:cTn>
                  </p:par>
                </p:childTnLst>
              </p:cTn>
              <p:nextCondLst>
                <p:cond evt="onClick" delay="0">
                  <p:tgtEl>
                    <p:spTgt spid="51"/>
                  </p:tgtEl>
                </p:cond>
              </p:nextCondLst>
            </p:seq>
            <p:seq concurrent="1" nextAc="seek">
              <p:cTn id="132" restart="whenNotActive" fill="hold" evtFilter="cancelBubble" nodeType="interactiveSeq">
                <p:stCondLst>
                  <p:cond evt="onClick" delay="0">
                    <p:tgtEl>
                      <p:spTgt spid="32"/>
                    </p:tgtEl>
                  </p:cond>
                </p:stCondLst>
                <p:endSync evt="end" delay="0">
                  <p:rtn val="all"/>
                </p:endSync>
                <p:childTnLst>
                  <p:par>
                    <p:cTn id="133" fill="hold">
                      <p:stCondLst>
                        <p:cond delay="0"/>
                      </p:stCondLst>
                      <p:childTnLst>
                        <p:par>
                          <p:cTn id="134" fill="hold">
                            <p:stCondLst>
                              <p:cond delay="0"/>
                            </p:stCondLst>
                            <p:childTnLst>
                              <p:par>
                                <p:cTn id="135" presetID="42" presetClass="path" presetSubtype="0" accel="50000" decel="50000" fill="hold" nodeType="clickEffect">
                                  <p:stCondLst>
                                    <p:cond delay="0"/>
                                  </p:stCondLst>
                                  <p:childTnLst>
                                    <p:animMotion origin="layout" path="M 5.55556E-7 2.59259E-6 L -0.46927 0.19398 " pathEditMode="relative" rAng="0" ptsTypes="AA">
                                      <p:cBhvr>
                                        <p:cTn id="136" dur="2000" fill="hold"/>
                                        <p:tgtEl>
                                          <p:spTgt spid="8"/>
                                        </p:tgtEl>
                                        <p:attrNameLst>
                                          <p:attrName>ppt_x</p:attrName>
                                          <p:attrName>ppt_y</p:attrName>
                                        </p:attrNameLst>
                                      </p:cBhvr>
                                      <p:rCtr x="-23472" y="9699"/>
                                    </p:animMotion>
                                  </p:childTnLst>
                                </p:cTn>
                              </p:par>
                            </p:childTnLst>
                          </p:cTn>
                        </p:par>
                      </p:childTnLst>
                    </p:cTn>
                  </p:par>
                </p:childTnLst>
              </p:cTn>
              <p:nextCondLst>
                <p:cond evt="onClick" delay="0">
                  <p:tgtEl>
                    <p:spTgt spid="32"/>
                  </p:tgtEl>
                </p:cond>
              </p:nextCondLst>
            </p:seq>
            <p:seq concurrent="1" nextAc="seek">
              <p:cTn id="137" restart="whenNotActive" fill="hold" evtFilter="cancelBubble" nodeType="interactiveSeq">
                <p:stCondLst>
                  <p:cond evt="onClick" delay="0">
                    <p:tgtEl>
                      <p:spTgt spid="52"/>
                    </p:tgtEl>
                  </p:cond>
                </p:stCondLst>
                <p:endSync evt="end" delay="0">
                  <p:rtn val="all"/>
                </p:endSync>
                <p:childTnLst>
                  <p:par>
                    <p:cTn id="138" fill="hold">
                      <p:stCondLst>
                        <p:cond delay="0"/>
                      </p:stCondLst>
                      <p:childTnLst>
                        <p:par>
                          <p:cTn id="139" fill="hold">
                            <p:stCondLst>
                              <p:cond delay="0"/>
                            </p:stCondLst>
                            <p:childTnLst>
                              <p:par>
                                <p:cTn id="140" presetID="42" presetClass="path" presetSubtype="0" accel="50000" decel="50000" fill="hold" nodeType="clickEffect">
                                  <p:stCondLst>
                                    <p:cond delay="0"/>
                                  </p:stCondLst>
                                  <p:childTnLst>
                                    <p:animMotion origin="layout" path="M 5.55556E-7 2.59259E-6 L -0.39792 0.19398 " pathEditMode="relative" rAng="0" ptsTypes="AA">
                                      <p:cBhvr>
                                        <p:cTn id="141" dur="2000" fill="hold"/>
                                        <p:tgtEl>
                                          <p:spTgt spid="8"/>
                                        </p:tgtEl>
                                        <p:attrNameLst>
                                          <p:attrName>ppt_x</p:attrName>
                                          <p:attrName>ppt_y</p:attrName>
                                        </p:attrNameLst>
                                      </p:cBhvr>
                                      <p:rCtr x="-19896" y="9699"/>
                                    </p:animMotion>
                                  </p:childTnLst>
                                </p:cTn>
                              </p:par>
                            </p:childTnLst>
                          </p:cTn>
                        </p:par>
                      </p:childTnLst>
                    </p:cTn>
                  </p:par>
                </p:childTnLst>
              </p:cTn>
              <p:nextCondLst>
                <p:cond evt="onClick" delay="0">
                  <p:tgtEl>
                    <p:spTgt spid="52"/>
                  </p:tgtEl>
                </p:cond>
              </p:nextCondLst>
            </p:seq>
            <p:seq concurrent="1" nextAc="seek">
              <p:cTn id="142" restart="whenNotActive" fill="hold" evtFilter="cancelBubble" nodeType="interactiveSeq">
                <p:stCondLst>
                  <p:cond evt="onClick" delay="0">
                    <p:tgtEl>
                      <p:spTgt spid="33"/>
                    </p:tgtEl>
                  </p:cond>
                </p:stCondLst>
                <p:endSync evt="end" delay="0">
                  <p:rtn val="all"/>
                </p:endSync>
                <p:childTnLst>
                  <p:par>
                    <p:cTn id="143" fill="hold">
                      <p:stCondLst>
                        <p:cond delay="0"/>
                      </p:stCondLst>
                      <p:childTnLst>
                        <p:par>
                          <p:cTn id="144" fill="hold">
                            <p:stCondLst>
                              <p:cond delay="0"/>
                            </p:stCondLst>
                            <p:childTnLst>
                              <p:par>
                                <p:cTn id="145" presetID="42" presetClass="path" presetSubtype="0" accel="50000" decel="50000" fill="hold" nodeType="clickEffect">
                                  <p:stCondLst>
                                    <p:cond delay="0"/>
                                  </p:stCondLst>
                                  <p:childTnLst>
                                    <p:animMotion origin="layout" path="M 3.05556E-6 1.11111E-6 L -0.53021 0.19305 " pathEditMode="relative" rAng="0" ptsTypes="AA">
                                      <p:cBhvr>
                                        <p:cTn id="146" dur="2000" fill="hold"/>
                                        <p:tgtEl>
                                          <p:spTgt spid="44"/>
                                        </p:tgtEl>
                                        <p:attrNameLst>
                                          <p:attrName>ppt_x</p:attrName>
                                          <p:attrName>ppt_y</p:attrName>
                                        </p:attrNameLst>
                                      </p:cBhvr>
                                      <p:rCtr x="-26510" y="9653"/>
                                    </p:animMotion>
                                  </p:childTnLst>
                                </p:cTn>
                              </p:par>
                            </p:childTnLst>
                          </p:cTn>
                        </p:par>
                      </p:childTnLst>
                    </p:cTn>
                  </p:par>
                </p:childTnLst>
              </p:cTn>
              <p:nextCondLst>
                <p:cond evt="onClick" delay="0">
                  <p:tgtEl>
                    <p:spTgt spid="33"/>
                  </p:tgtEl>
                </p:cond>
              </p:nextCondLst>
            </p:seq>
            <p:seq concurrent="1" nextAc="seek">
              <p:cTn id="147" restart="whenNotActive" fill="hold" evtFilter="cancelBubble" nodeType="interactiveSeq">
                <p:stCondLst>
                  <p:cond evt="onClick" delay="0">
                    <p:tgtEl>
                      <p:spTgt spid="53"/>
                    </p:tgtEl>
                  </p:cond>
                </p:stCondLst>
                <p:endSync evt="end" delay="0">
                  <p:rtn val="all"/>
                </p:endSync>
                <p:childTnLst>
                  <p:par>
                    <p:cTn id="148" fill="hold">
                      <p:stCondLst>
                        <p:cond delay="0"/>
                      </p:stCondLst>
                      <p:childTnLst>
                        <p:par>
                          <p:cTn id="149" fill="hold">
                            <p:stCondLst>
                              <p:cond delay="0"/>
                            </p:stCondLst>
                            <p:childTnLst>
                              <p:par>
                                <p:cTn id="150" presetID="42" presetClass="path" presetSubtype="0" accel="50000" decel="50000" fill="hold" nodeType="clickEffect">
                                  <p:stCondLst>
                                    <p:cond delay="0"/>
                                  </p:stCondLst>
                                  <p:childTnLst>
                                    <p:animMotion origin="layout" path="M 3.05556E-6 1.11111E-6 L -0.45816 0.19305 " pathEditMode="relative" rAng="0" ptsTypes="AA">
                                      <p:cBhvr>
                                        <p:cTn id="151" dur="2000" fill="hold"/>
                                        <p:tgtEl>
                                          <p:spTgt spid="44"/>
                                        </p:tgtEl>
                                        <p:attrNameLst>
                                          <p:attrName>ppt_x</p:attrName>
                                          <p:attrName>ppt_y</p:attrName>
                                        </p:attrNameLst>
                                      </p:cBhvr>
                                      <p:rCtr x="-22917" y="9653"/>
                                    </p:animMotion>
                                  </p:childTnLst>
                                </p:cTn>
                              </p:par>
                            </p:childTnLst>
                          </p:cTn>
                        </p:par>
                      </p:childTnLst>
                    </p:cTn>
                  </p:par>
                </p:childTnLst>
              </p:cTn>
              <p:nextCondLst>
                <p:cond evt="onClick" delay="0">
                  <p:tgtEl>
                    <p:spTgt spid="53"/>
                  </p:tgtEl>
                </p:cond>
              </p:nextCondLst>
            </p:seq>
            <p:seq concurrent="1" nextAc="seek">
              <p:cTn id="152" restart="whenNotActive" fill="hold" evtFilter="cancelBubble" nodeType="interactiveSeq">
                <p:stCondLst>
                  <p:cond evt="onClick" delay="0">
                    <p:tgtEl>
                      <p:spTgt spid="34"/>
                    </p:tgtEl>
                  </p:cond>
                </p:stCondLst>
                <p:endSync evt="end" delay="0">
                  <p:rtn val="all"/>
                </p:endSync>
                <p:childTnLst>
                  <p:par>
                    <p:cTn id="153" fill="hold">
                      <p:stCondLst>
                        <p:cond delay="0"/>
                      </p:stCondLst>
                      <p:childTnLst>
                        <p:par>
                          <p:cTn id="154" fill="hold">
                            <p:stCondLst>
                              <p:cond delay="0"/>
                            </p:stCondLst>
                            <p:childTnLst>
                              <p:par>
                                <p:cTn id="155" presetID="42" presetClass="path" presetSubtype="0" accel="50000" decel="50000" fill="hold" nodeType="clickEffect">
                                  <p:stCondLst>
                                    <p:cond delay="0"/>
                                  </p:stCondLst>
                                  <p:childTnLst>
                                    <p:animMotion origin="layout" path="M 8.33333E-7 7.40741E-7 L -0.58993 0.19143 " pathEditMode="relative" rAng="0" ptsTypes="AA">
                                      <p:cBhvr>
                                        <p:cTn id="156" dur="2000" fill="hold"/>
                                        <p:tgtEl>
                                          <p:spTgt spid="12"/>
                                        </p:tgtEl>
                                        <p:attrNameLst>
                                          <p:attrName>ppt_x</p:attrName>
                                          <p:attrName>ppt_y</p:attrName>
                                        </p:attrNameLst>
                                      </p:cBhvr>
                                      <p:rCtr x="-29497" y="9560"/>
                                    </p:animMotion>
                                  </p:childTnLst>
                                </p:cTn>
                              </p:par>
                            </p:childTnLst>
                          </p:cTn>
                        </p:par>
                      </p:childTnLst>
                    </p:cTn>
                  </p:par>
                </p:childTnLst>
              </p:cTn>
              <p:nextCondLst>
                <p:cond evt="onClick" delay="0">
                  <p:tgtEl>
                    <p:spTgt spid="34"/>
                  </p:tgtEl>
                </p:cond>
              </p:nextCondLst>
            </p:seq>
            <p:seq concurrent="1" nextAc="seek">
              <p:cTn id="157" restart="whenNotActive" fill="hold" evtFilter="cancelBubble" nodeType="interactiveSeq">
                <p:stCondLst>
                  <p:cond evt="onClick" delay="0">
                    <p:tgtEl>
                      <p:spTgt spid="54"/>
                    </p:tgtEl>
                  </p:cond>
                </p:stCondLst>
                <p:endSync evt="end" delay="0">
                  <p:rtn val="all"/>
                </p:endSync>
                <p:childTnLst>
                  <p:par>
                    <p:cTn id="158" fill="hold">
                      <p:stCondLst>
                        <p:cond delay="0"/>
                      </p:stCondLst>
                      <p:childTnLst>
                        <p:par>
                          <p:cTn id="159" fill="hold">
                            <p:stCondLst>
                              <p:cond delay="0"/>
                            </p:stCondLst>
                            <p:childTnLst>
                              <p:par>
                                <p:cTn id="160" presetID="42" presetClass="path" presetSubtype="0" accel="50000" decel="50000" fill="hold" nodeType="clickEffect">
                                  <p:stCondLst>
                                    <p:cond delay="0"/>
                                  </p:stCondLst>
                                  <p:childTnLst>
                                    <p:animMotion origin="layout" path="M 8.33333E-7 7.40741E-7 L -0.51788 0.19143 " pathEditMode="relative" rAng="0" ptsTypes="AA">
                                      <p:cBhvr>
                                        <p:cTn id="161" dur="2000" fill="hold"/>
                                        <p:tgtEl>
                                          <p:spTgt spid="12"/>
                                        </p:tgtEl>
                                        <p:attrNameLst>
                                          <p:attrName>ppt_x</p:attrName>
                                          <p:attrName>ppt_y</p:attrName>
                                        </p:attrNameLst>
                                      </p:cBhvr>
                                      <p:rCtr x="-25903" y="9560"/>
                                    </p:animMotion>
                                  </p:childTnLst>
                                </p:cTn>
                              </p:par>
                            </p:childTnLst>
                          </p:cTn>
                        </p:par>
                      </p:childTnLst>
                    </p:cTn>
                  </p:par>
                </p:childTnLst>
              </p:cTn>
              <p:nextCondLst>
                <p:cond evt="onClick" delay="0">
                  <p:tgtEl>
                    <p:spTgt spid="54"/>
                  </p:tgtEl>
                </p:cond>
              </p:nextCondLst>
            </p:seq>
            <p:seq concurrent="1" nextAc="seek">
              <p:cTn id="162" restart="whenNotActive" fill="hold" evtFilter="cancelBubble" nodeType="interactiveSeq">
                <p:stCondLst>
                  <p:cond evt="onClick" delay="0">
                    <p:tgtEl>
                      <p:spTgt spid="35"/>
                    </p:tgtEl>
                  </p:cond>
                </p:stCondLst>
                <p:endSync evt="end" delay="0">
                  <p:rtn val="all"/>
                </p:endSync>
                <p:childTnLst>
                  <p:par>
                    <p:cTn id="163" fill="hold">
                      <p:stCondLst>
                        <p:cond delay="0"/>
                      </p:stCondLst>
                      <p:childTnLst>
                        <p:par>
                          <p:cTn id="164" fill="hold">
                            <p:stCondLst>
                              <p:cond delay="0"/>
                            </p:stCondLst>
                            <p:childTnLst>
                              <p:par>
                                <p:cTn id="165" presetID="42" presetClass="path" presetSubtype="0" accel="50000" decel="50000" fill="hold" nodeType="clickEffect">
                                  <p:stCondLst>
                                    <p:cond delay="0"/>
                                  </p:stCondLst>
                                  <p:childTnLst>
                                    <p:animMotion origin="layout" path="M 4.16667E-6 7.40741E-7 L -0.65035 0.18843 " pathEditMode="relative" rAng="0" ptsTypes="AA">
                                      <p:cBhvr>
                                        <p:cTn id="166" dur="2000" fill="hold"/>
                                        <p:tgtEl>
                                          <p:spTgt spid="42"/>
                                        </p:tgtEl>
                                        <p:attrNameLst>
                                          <p:attrName>ppt_x</p:attrName>
                                          <p:attrName>ppt_y</p:attrName>
                                        </p:attrNameLst>
                                      </p:cBhvr>
                                      <p:rCtr x="-32517" y="9421"/>
                                    </p:animMotion>
                                  </p:childTnLst>
                                </p:cTn>
                              </p:par>
                            </p:childTnLst>
                          </p:cTn>
                        </p:par>
                      </p:childTnLst>
                    </p:cTn>
                  </p:par>
                </p:childTnLst>
              </p:cTn>
              <p:nextCondLst>
                <p:cond evt="onClick" delay="0">
                  <p:tgtEl>
                    <p:spTgt spid="35"/>
                  </p:tgtEl>
                </p:cond>
              </p:nextCondLst>
            </p:seq>
            <p:seq concurrent="1" nextAc="seek">
              <p:cTn id="167" restart="whenNotActive" fill="hold" evtFilter="cancelBubble" nodeType="interactiveSeq">
                <p:stCondLst>
                  <p:cond evt="onClick" delay="0">
                    <p:tgtEl>
                      <p:spTgt spid="55"/>
                    </p:tgtEl>
                  </p:cond>
                </p:stCondLst>
                <p:endSync evt="end" delay="0">
                  <p:rtn val="all"/>
                </p:endSync>
                <p:childTnLst>
                  <p:par>
                    <p:cTn id="168" fill="hold">
                      <p:stCondLst>
                        <p:cond delay="0"/>
                      </p:stCondLst>
                      <p:childTnLst>
                        <p:par>
                          <p:cTn id="169" fill="hold">
                            <p:stCondLst>
                              <p:cond delay="0"/>
                            </p:stCondLst>
                            <p:childTnLst>
                              <p:par>
                                <p:cTn id="170" presetID="42" presetClass="path" presetSubtype="0" accel="50000" decel="50000" fill="hold" nodeType="clickEffect">
                                  <p:stCondLst>
                                    <p:cond delay="0"/>
                                  </p:stCondLst>
                                  <p:childTnLst>
                                    <p:animMotion origin="layout" path="M 4.16667E-6 7.40741E-7 L -0.57813 0.1875 " pathEditMode="relative" rAng="0" ptsTypes="AA">
                                      <p:cBhvr>
                                        <p:cTn id="171" dur="2000" fill="hold"/>
                                        <p:tgtEl>
                                          <p:spTgt spid="42"/>
                                        </p:tgtEl>
                                        <p:attrNameLst>
                                          <p:attrName>ppt_x</p:attrName>
                                          <p:attrName>ppt_y</p:attrName>
                                        </p:attrNameLst>
                                      </p:cBhvr>
                                      <p:rCtr x="-28906" y="9375"/>
                                    </p:animMotion>
                                  </p:childTnLst>
                                </p:cTn>
                              </p:par>
                            </p:childTnLst>
                          </p:cTn>
                        </p:par>
                      </p:childTnLst>
                    </p:cTn>
                  </p:par>
                </p:childTnLst>
              </p:cTn>
              <p:nextCondLst>
                <p:cond evt="onClick" delay="0">
                  <p:tgtEl>
                    <p:spTgt spid="55"/>
                  </p:tgtEl>
                </p:cond>
              </p:nextCondLst>
            </p:seq>
            <p:seq concurrent="1" nextAc="seek">
              <p:cTn id="172" restart="whenNotActive" fill="hold" evtFilter="cancelBubble" nodeType="interactiveSeq">
                <p:stCondLst>
                  <p:cond evt="onClick" delay="0">
                    <p:tgtEl>
                      <p:spTgt spid="36"/>
                    </p:tgtEl>
                  </p:cond>
                </p:stCondLst>
                <p:endSync evt="end" delay="0">
                  <p:rtn val="all"/>
                </p:endSync>
                <p:childTnLst>
                  <p:par>
                    <p:cTn id="173" fill="hold">
                      <p:stCondLst>
                        <p:cond delay="0"/>
                      </p:stCondLst>
                      <p:childTnLst>
                        <p:par>
                          <p:cTn id="174" fill="hold">
                            <p:stCondLst>
                              <p:cond delay="0"/>
                            </p:stCondLst>
                            <p:childTnLst>
                              <p:par>
                                <p:cTn id="175" presetID="42" presetClass="path" presetSubtype="0" accel="50000" decel="50000" fill="hold" nodeType="clickEffect">
                                  <p:stCondLst>
                                    <p:cond delay="0"/>
                                  </p:stCondLst>
                                  <p:childTnLst>
                                    <p:animMotion origin="layout" path="M 5.55556E-7 0 L -0.71927 0.19051 " pathEditMode="relative" rAng="0" ptsTypes="AA">
                                      <p:cBhvr>
                                        <p:cTn id="176" dur="2000" fill="hold"/>
                                        <p:tgtEl>
                                          <p:spTgt spid="43"/>
                                        </p:tgtEl>
                                        <p:attrNameLst>
                                          <p:attrName>ppt_x</p:attrName>
                                          <p:attrName>ppt_y</p:attrName>
                                        </p:attrNameLst>
                                      </p:cBhvr>
                                      <p:rCtr x="-35972" y="9514"/>
                                    </p:animMotion>
                                  </p:childTnLst>
                                </p:cTn>
                              </p:par>
                            </p:childTnLst>
                          </p:cTn>
                        </p:par>
                      </p:childTnLst>
                    </p:cTn>
                  </p:par>
                </p:childTnLst>
              </p:cTn>
              <p:nextCondLst>
                <p:cond evt="onClick" delay="0">
                  <p:tgtEl>
                    <p:spTgt spid="36"/>
                  </p:tgtEl>
                </p:cond>
              </p:nextCondLst>
            </p:seq>
            <p:seq concurrent="1" nextAc="seek">
              <p:cTn id="177" restart="whenNotActive" fill="hold" evtFilter="cancelBubble" nodeType="interactiveSeq">
                <p:stCondLst>
                  <p:cond evt="onClick" delay="0">
                    <p:tgtEl>
                      <p:spTgt spid="56"/>
                    </p:tgtEl>
                  </p:cond>
                </p:stCondLst>
                <p:endSync evt="end" delay="0">
                  <p:rtn val="all"/>
                </p:endSync>
                <p:childTnLst>
                  <p:par>
                    <p:cTn id="178" fill="hold">
                      <p:stCondLst>
                        <p:cond delay="0"/>
                      </p:stCondLst>
                      <p:childTnLst>
                        <p:par>
                          <p:cTn id="179" fill="hold">
                            <p:stCondLst>
                              <p:cond delay="0"/>
                            </p:stCondLst>
                            <p:childTnLst>
                              <p:par>
                                <p:cTn id="180" presetID="42" presetClass="path" presetSubtype="0" accel="50000" decel="50000" fill="hold" nodeType="clickEffect">
                                  <p:stCondLst>
                                    <p:cond delay="0"/>
                                  </p:stCondLst>
                                  <p:childTnLst>
                                    <p:animMotion origin="layout" path="M 5.55556E-7 0 L -0.64705 0.18889 " pathEditMode="relative" rAng="0" ptsTypes="AA">
                                      <p:cBhvr>
                                        <p:cTn id="181" dur="2000" fill="hold"/>
                                        <p:tgtEl>
                                          <p:spTgt spid="43"/>
                                        </p:tgtEl>
                                        <p:attrNameLst>
                                          <p:attrName>ppt_x</p:attrName>
                                          <p:attrName>ppt_y</p:attrName>
                                        </p:attrNameLst>
                                      </p:cBhvr>
                                      <p:rCtr x="-32361" y="9444"/>
                                    </p:animMotion>
                                  </p:childTnLst>
                                </p:cTn>
                              </p:par>
                            </p:childTnLst>
                          </p:cTn>
                        </p:par>
                      </p:childTnLst>
                    </p:cTn>
                  </p:par>
                </p:childTnLst>
              </p:cTn>
              <p:nextCondLst>
                <p:cond evt="onClick" delay="0">
                  <p:tgtEl>
                    <p:spTgt spid="56"/>
                  </p:tgtEl>
                </p:cond>
              </p:nextCondLst>
            </p:seq>
            <p:seq concurrent="1" nextAc="seek">
              <p:cTn id="182" restart="whenNotActive" fill="hold" evtFilter="cancelBubble" nodeType="interactiveSeq">
                <p:stCondLst>
                  <p:cond evt="onClick" delay="0">
                    <p:tgtEl>
                      <p:spTgt spid="37"/>
                    </p:tgtEl>
                  </p:cond>
                </p:stCondLst>
                <p:endSync evt="end" delay="0">
                  <p:rtn val="all"/>
                </p:endSync>
                <p:childTnLst>
                  <p:par>
                    <p:cTn id="183" fill="hold">
                      <p:stCondLst>
                        <p:cond delay="0"/>
                      </p:stCondLst>
                      <p:childTnLst>
                        <p:par>
                          <p:cTn id="184" fill="hold">
                            <p:stCondLst>
                              <p:cond delay="0"/>
                            </p:stCondLst>
                            <p:childTnLst>
                              <p:par>
                                <p:cTn id="185" presetID="42" presetClass="path" presetSubtype="0" accel="50000" decel="50000" fill="hold" nodeType="clickEffect">
                                  <p:stCondLst>
                                    <p:cond delay="0"/>
                                  </p:stCondLst>
                                  <p:childTnLst>
                                    <p:animMotion origin="layout" path="M -8.33333E-7 -3.7037E-7 L -0.77847 0.18727 " pathEditMode="relative" rAng="0" ptsTypes="AA">
                                      <p:cBhvr>
                                        <p:cTn id="186" dur="2000" fill="hold"/>
                                        <p:tgtEl>
                                          <p:spTgt spid="45"/>
                                        </p:tgtEl>
                                        <p:attrNameLst>
                                          <p:attrName>ppt_x</p:attrName>
                                          <p:attrName>ppt_y</p:attrName>
                                        </p:attrNameLst>
                                      </p:cBhvr>
                                      <p:rCtr x="-38924" y="9352"/>
                                    </p:animMotion>
                                  </p:childTnLst>
                                </p:cTn>
                              </p:par>
                            </p:childTnLst>
                          </p:cTn>
                        </p:par>
                      </p:childTnLst>
                    </p:cTn>
                  </p:par>
                </p:childTnLst>
              </p:cTn>
              <p:nextCondLst>
                <p:cond evt="onClick" delay="0">
                  <p:tgtEl>
                    <p:spTgt spid="37"/>
                  </p:tgtEl>
                </p:cond>
              </p:nextCondLst>
            </p:seq>
            <p:seq concurrent="1" nextAc="seek">
              <p:cTn id="187" restart="whenNotActive" fill="hold" evtFilter="cancelBubble" nodeType="interactiveSeq">
                <p:stCondLst>
                  <p:cond evt="onClick" delay="0">
                    <p:tgtEl>
                      <p:spTgt spid="57"/>
                    </p:tgtEl>
                  </p:cond>
                </p:stCondLst>
                <p:endSync evt="end" delay="0">
                  <p:rtn val="all"/>
                </p:endSync>
                <p:childTnLst>
                  <p:par>
                    <p:cTn id="188" fill="hold">
                      <p:stCondLst>
                        <p:cond delay="0"/>
                      </p:stCondLst>
                      <p:childTnLst>
                        <p:par>
                          <p:cTn id="189" fill="hold">
                            <p:stCondLst>
                              <p:cond delay="0"/>
                            </p:stCondLst>
                            <p:childTnLst>
                              <p:par>
                                <p:cTn id="190" presetID="42" presetClass="path" presetSubtype="0" accel="50000" decel="50000" fill="hold" nodeType="clickEffect">
                                  <p:stCondLst>
                                    <p:cond delay="0"/>
                                  </p:stCondLst>
                                  <p:childTnLst>
                                    <p:animMotion origin="layout" path="M -8.33333E-7 -3.7037E-7 L -0.70677 0.18982 " pathEditMode="relative" rAng="0" ptsTypes="AA">
                                      <p:cBhvr>
                                        <p:cTn id="191" dur="2000" fill="hold"/>
                                        <p:tgtEl>
                                          <p:spTgt spid="45"/>
                                        </p:tgtEl>
                                        <p:attrNameLst>
                                          <p:attrName>ppt_x</p:attrName>
                                          <p:attrName>ppt_y</p:attrName>
                                        </p:attrNameLst>
                                      </p:cBhvr>
                                      <p:rCtr x="-35347" y="9491"/>
                                    </p:animMotion>
                                  </p:childTnLst>
                                </p:cTn>
                              </p:par>
                            </p:childTnLst>
                          </p:cTn>
                        </p:par>
                      </p:childTnLst>
                    </p:cTn>
                  </p:par>
                </p:childTnLst>
              </p:cTn>
              <p:nextCondLst>
                <p:cond evt="onClick" delay="0">
                  <p:tgtEl>
                    <p:spTgt spid="57"/>
                  </p:tgtEl>
                </p:cond>
              </p:nextCondLst>
            </p:seq>
            <p:seq concurrent="1" nextAc="seek">
              <p:cTn id="192" restart="whenNotActive" fill="hold" evtFilter="cancelBubble" nodeType="interactiveSeq">
                <p:stCondLst>
                  <p:cond evt="onClick" delay="0">
                    <p:tgtEl>
                      <p:spTgt spid="38"/>
                    </p:tgtEl>
                  </p:cond>
                </p:stCondLst>
                <p:endSync evt="end" delay="0">
                  <p:rtn val="all"/>
                </p:endSync>
                <p:childTnLst>
                  <p:par>
                    <p:cTn id="193" fill="hold">
                      <p:stCondLst>
                        <p:cond delay="0"/>
                      </p:stCondLst>
                      <p:childTnLst>
                        <p:par>
                          <p:cTn id="194" fill="hold">
                            <p:stCondLst>
                              <p:cond delay="0"/>
                            </p:stCondLst>
                            <p:childTnLst>
                              <p:par>
                                <p:cTn id="195" presetID="42" presetClass="path" presetSubtype="0" accel="50000" decel="50000" fill="hold" nodeType="clickEffect">
                                  <p:stCondLst>
                                    <p:cond delay="0"/>
                                  </p:stCondLst>
                                  <p:childTnLst>
                                    <p:animMotion origin="layout" path="M 1.38889E-6 -3.7037E-6 L -0.8375 0.18774 " pathEditMode="relative" rAng="0" ptsTypes="AA">
                                      <p:cBhvr>
                                        <p:cTn id="196" dur="2000" fill="hold"/>
                                        <p:tgtEl>
                                          <p:spTgt spid="11"/>
                                        </p:tgtEl>
                                        <p:attrNameLst>
                                          <p:attrName>ppt_x</p:attrName>
                                          <p:attrName>ppt_y</p:attrName>
                                        </p:attrNameLst>
                                      </p:cBhvr>
                                      <p:rCtr x="-41875" y="9375"/>
                                    </p:animMotion>
                                  </p:childTnLst>
                                </p:cTn>
                              </p:par>
                            </p:childTnLst>
                          </p:cTn>
                        </p:par>
                      </p:childTnLst>
                    </p:cTn>
                  </p:par>
                </p:childTnLst>
              </p:cTn>
              <p:nextCondLst>
                <p:cond evt="onClick" delay="0">
                  <p:tgtEl>
                    <p:spTgt spid="38"/>
                  </p:tgtEl>
                </p:cond>
              </p:nextCondLst>
            </p:seq>
            <p:seq concurrent="1" nextAc="seek">
              <p:cTn id="197" restart="whenNotActive" fill="hold" evtFilter="cancelBubble" nodeType="interactiveSeq">
                <p:stCondLst>
                  <p:cond evt="onClick" delay="0">
                    <p:tgtEl>
                      <p:spTgt spid="58"/>
                    </p:tgtEl>
                  </p:cond>
                </p:stCondLst>
                <p:endSync evt="end" delay="0">
                  <p:rtn val="all"/>
                </p:endSync>
                <p:childTnLst>
                  <p:par>
                    <p:cTn id="198" fill="hold">
                      <p:stCondLst>
                        <p:cond delay="0"/>
                      </p:stCondLst>
                      <p:childTnLst>
                        <p:par>
                          <p:cTn id="199" fill="hold">
                            <p:stCondLst>
                              <p:cond delay="0"/>
                            </p:stCondLst>
                            <p:childTnLst>
                              <p:par>
                                <p:cTn id="200" presetID="42" presetClass="path" presetSubtype="0" accel="50000" decel="50000" fill="hold" nodeType="clickEffect">
                                  <p:stCondLst>
                                    <p:cond delay="0"/>
                                  </p:stCondLst>
                                  <p:childTnLst>
                                    <p:animMotion origin="layout" path="M 1.38889E-6 -3.7037E-6 L -0.76528 0.19074 " pathEditMode="relative" rAng="0" ptsTypes="AA">
                                      <p:cBhvr>
                                        <p:cTn id="201" dur="2000" fill="hold"/>
                                        <p:tgtEl>
                                          <p:spTgt spid="11"/>
                                        </p:tgtEl>
                                        <p:attrNameLst>
                                          <p:attrName>ppt_x</p:attrName>
                                          <p:attrName>ppt_y</p:attrName>
                                        </p:attrNameLst>
                                      </p:cBhvr>
                                      <p:rCtr x="-38264" y="9537"/>
                                    </p:animMotion>
                                  </p:childTnLst>
                                </p:cTn>
                              </p:par>
                            </p:childTnLst>
                          </p:cTn>
                        </p:par>
                      </p:childTnLst>
                    </p:cTn>
                  </p:par>
                </p:childTnLst>
              </p:cTn>
              <p:nextCondLst>
                <p:cond evt="onClick" delay="0">
                  <p:tgtEl>
                    <p:spTgt spid="58"/>
                  </p:tgtEl>
                </p:cond>
              </p:nextCondLst>
            </p:seq>
            <p:seq concurrent="1" nextAc="seek">
              <p:cTn id="202" restart="whenNotActive" fill="hold" evtFilter="cancelBubble" nodeType="interactiveSeq">
                <p:stCondLst>
                  <p:cond evt="onClick" delay="0">
                    <p:tgtEl>
                      <p:spTgt spid="39"/>
                    </p:tgtEl>
                  </p:cond>
                </p:stCondLst>
                <p:endSync evt="end" delay="0">
                  <p:rtn val="all"/>
                </p:endSync>
                <p:childTnLst>
                  <p:par>
                    <p:cTn id="203" fill="hold">
                      <p:stCondLst>
                        <p:cond delay="0"/>
                      </p:stCondLst>
                      <p:childTnLst>
                        <p:par>
                          <p:cTn id="204" fill="hold">
                            <p:stCondLst>
                              <p:cond delay="0"/>
                            </p:stCondLst>
                            <p:childTnLst>
                              <p:par>
                                <p:cTn id="205" presetID="42" presetClass="path" presetSubtype="0" accel="50000" decel="50000" fill="hold" nodeType="clickEffect">
                                  <p:stCondLst>
                                    <p:cond delay="0"/>
                                  </p:stCondLst>
                                  <p:childTnLst>
                                    <p:animMotion origin="layout" path="M -1.94444E-6 -7.40741E-7 L -0.89583 0.18426 " pathEditMode="relative" rAng="0" ptsTypes="AA">
                                      <p:cBhvr>
                                        <p:cTn id="206" dur="2000" fill="hold"/>
                                        <p:tgtEl>
                                          <p:spTgt spid="23"/>
                                        </p:tgtEl>
                                        <p:attrNameLst>
                                          <p:attrName>ppt_x</p:attrName>
                                          <p:attrName>ppt_y</p:attrName>
                                        </p:attrNameLst>
                                      </p:cBhvr>
                                      <p:rCtr x="-44792" y="9213"/>
                                    </p:animMotion>
                                  </p:childTnLst>
                                </p:cTn>
                              </p:par>
                            </p:childTnLst>
                          </p:cTn>
                        </p:par>
                      </p:childTnLst>
                    </p:cTn>
                  </p:par>
                </p:childTnLst>
              </p:cTn>
              <p:nextCondLst>
                <p:cond evt="onClick" delay="0">
                  <p:tgtEl>
                    <p:spTgt spid="39"/>
                  </p:tgtEl>
                </p:cond>
              </p:nextCondLst>
            </p:seq>
            <p:seq concurrent="1" nextAc="seek">
              <p:cTn id="207" restart="whenNotActive" fill="hold" evtFilter="cancelBubble" nodeType="interactiveSeq">
                <p:stCondLst>
                  <p:cond evt="onClick" delay="0">
                    <p:tgtEl>
                      <p:spTgt spid="59"/>
                    </p:tgtEl>
                  </p:cond>
                </p:stCondLst>
                <p:endSync evt="end" delay="0">
                  <p:rtn val="all"/>
                </p:endSync>
                <p:childTnLst>
                  <p:par>
                    <p:cTn id="208" fill="hold">
                      <p:stCondLst>
                        <p:cond delay="0"/>
                      </p:stCondLst>
                      <p:childTnLst>
                        <p:par>
                          <p:cTn id="209" fill="hold">
                            <p:stCondLst>
                              <p:cond delay="0"/>
                            </p:stCondLst>
                            <p:childTnLst>
                              <p:par>
                                <p:cTn id="210" presetID="42" presetClass="path" presetSubtype="0" accel="50000" decel="50000" fill="hold" nodeType="clickEffect">
                                  <p:stCondLst>
                                    <p:cond delay="0"/>
                                  </p:stCondLst>
                                  <p:childTnLst>
                                    <p:animMotion origin="layout" path="M -1.94444E-6 -7.40741E-7 L -0.82205 0.1912 " pathEditMode="relative" rAng="0" ptsTypes="AA">
                                      <p:cBhvr>
                                        <p:cTn id="211" dur="2000" fill="hold"/>
                                        <p:tgtEl>
                                          <p:spTgt spid="23"/>
                                        </p:tgtEl>
                                        <p:attrNameLst>
                                          <p:attrName>ppt_x</p:attrName>
                                          <p:attrName>ppt_y</p:attrName>
                                        </p:attrNameLst>
                                      </p:cBhvr>
                                      <p:rCtr x="-41111" y="9560"/>
                                    </p:animMotion>
                                  </p:childTnLst>
                                </p:cTn>
                              </p:par>
                            </p:childTnLst>
                          </p:cTn>
                        </p:par>
                      </p:childTnLst>
                    </p:cTn>
                  </p:par>
                </p:childTnLst>
              </p:cTn>
              <p:nextCondLst>
                <p:cond evt="onClick" delay="0">
                  <p:tgtEl>
                    <p:spTgt spid="59"/>
                  </p:tgtEl>
                </p:cond>
              </p:nextCondLst>
            </p:seq>
          </p:childTnLst>
        </p:cTn>
      </p:par>
    </p:tnLst>
    <p:bldLst>
      <p:bldP spid="90"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Brain in </a:t>
            </a:r>
            <a:r>
              <a:rPr lang="de-DE" dirty="0" err="1" smtClean="0"/>
              <a:t>the</a:t>
            </a:r>
            <a:r>
              <a:rPr lang="de-DE" dirty="0" smtClean="0"/>
              <a:t> Bag - Aufbau</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148</a:t>
            </a:fld>
            <a:endParaRPr lang="de-DE" sz="1800"/>
          </a:p>
        </p:txBody>
      </p:sp>
      <p:sp>
        <p:nvSpPr>
          <p:cNvPr id="6" name="Ellipse 5"/>
          <p:cNvSpPr/>
          <p:nvPr/>
        </p:nvSpPr>
        <p:spPr bwMode="auto">
          <a:xfrm>
            <a:off x="1259632"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a:t>
            </a:r>
            <a:endParaRPr lang="de-DE" b="1" dirty="0">
              <a:solidFill>
                <a:srgbClr val="000000"/>
              </a:solidFill>
            </a:endParaRPr>
          </a:p>
        </p:txBody>
      </p:sp>
      <p:sp>
        <p:nvSpPr>
          <p:cNvPr id="7" name="Ellipse 6"/>
          <p:cNvSpPr/>
          <p:nvPr/>
        </p:nvSpPr>
        <p:spPr bwMode="auto">
          <a:xfrm>
            <a:off x="2267744"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N2</a:t>
            </a:r>
            <a:endParaRPr lang="de-DE" dirty="0"/>
          </a:p>
        </p:txBody>
      </p:sp>
      <p:sp>
        <p:nvSpPr>
          <p:cNvPr id="12" name="Ellipse 11"/>
          <p:cNvSpPr/>
          <p:nvPr/>
        </p:nvSpPr>
        <p:spPr bwMode="auto">
          <a:xfrm>
            <a:off x="1763688" y="378904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N7</a:t>
            </a:r>
            <a:endParaRPr lang="de-DE" dirty="0"/>
          </a:p>
        </p:txBody>
      </p:sp>
      <p:cxnSp>
        <p:nvCxnSpPr>
          <p:cNvPr id="14" name="Gerade Verbindung mit Pfeil 13"/>
          <p:cNvCxnSpPr>
            <a:stCxn id="6" idx="4"/>
            <a:endCxn id="12" idx="1"/>
          </p:cNvCxnSpPr>
          <p:nvPr/>
        </p:nvCxnSpPr>
        <p:spPr>
          <a:xfrm>
            <a:off x="1619672"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7" idx="4"/>
            <a:endCxn id="12" idx="7"/>
          </p:cNvCxnSpPr>
          <p:nvPr/>
        </p:nvCxnSpPr>
        <p:spPr>
          <a:xfrm flipH="1">
            <a:off x="2378315"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Ellipse 17"/>
          <p:cNvSpPr/>
          <p:nvPr/>
        </p:nvSpPr>
        <p:spPr bwMode="auto">
          <a:xfrm>
            <a:off x="3563888"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N3</a:t>
            </a:r>
            <a:endParaRPr lang="de-DE" dirty="0"/>
          </a:p>
        </p:txBody>
      </p:sp>
      <p:sp>
        <p:nvSpPr>
          <p:cNvPr id="19" name="Ellipse 18"/>
          <p:cNvSpPr/>
          <p:nvPr/>
        </p:nvSpPr>
        <p:spPr bwMode="auto">
          <a:xfrm>
            <a:off x="4572000"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N4</a:t>
            </a:r>
            <a:endParaRPr lang="de-DE" dirty="0"/>
          </a:p>
        </p:txBody>
      </p:sp>
      <p:sp>
        <p:nvSpPr>
          <p:cNvPr id="20" name="Ellipse 19"/>
          <p:cNvSpPr/>
          <p:nvPr/>
        </p:nvSpPr>
        <p:spPr bwMode="auto">
          <a:xfrm>
            <a:off x="4067944" y="378904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21" name="Gerade Verbindung mit Pfeil 20"/>
          <p:cNvCxnSpPr>
            <a:stCxn id="18" idx="4"/>
            <a:endCxn id="20" idx="1"/>
          </p:cNvCxnSpPr>
          <p:nvPr/>
        </p:nvCxnSpPr>
        <p:spPr>
          <a:xfrm>
            <a:off x="3923928"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a:stCxn id="19" idx="4"/>
            <a:endCxn id="20" idx="7"/>
          </p:cNvCxnSpPr>
          <p:nvPr/>
        </p:nvCxnSpPr>
        <p:spPr>
          <a:xfrm flipH="1">
            <a:off x="4682571"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bwMode="auto">
          <a:xfrm>
            <a:off x="5868144"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N5</a:t>
            </a:r>
            <a:endParaRPr lang="de-DE" dirty="0"/>
          </a:p>
        </p:txBody>
      </p:sp>
      <p:sp>
        <p:nvSpPr>
          <p:cNvPr id="24" name="Ellipse 23"/>
          <p:cNvSpPr/>
          <p:nvPr/>
        </p:nvSpPr>
        <p:spPr bwMode="auto">
          <a:xfrm>
            <a:off x="6876256"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N6</a:t>
            </a:r>
            <a:endParaRPr lang="de-DE" dirty="0"/>
          </a:p>
        </p:txBody>
      </p:sp>
      <p:sp>
        <p:nvSpPr>
          <p:cNvPr id="25" name="Ellipse 24"/>
          <p:cNvSpPr/>
          <p:nvPr/>
        </p:nvSpPr>
        <p:spPr bwMode="auto">
          <a:xfrm>
            <a:off x="6372200" y="378904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N9</a:t>
            </a:r>
            <a:endParaRPr lang="de-DE" dirty="0"/>
          </a:p>
        </p:txBody>
      </p:sp>
      <p:cxnSp>
        <p:nvCxnSpPr>
          <p:cNvPr id="26" name="Gerade Verbindung mit Pfeil 25"/>
          <p:cNvCxnSpPr>
            <a:stCxn id="23" idx="4"/>
            <a:endCxn id="25" idx="1"/>
          </p:cNvCxnSpPr>
          <p:nvPr/>
        </p:nvCxnSpPr>
        <p:spPr>
          <a:xfrm>
            <a:off x="6228184"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24" idx="4"/>
            <a:endCxn id="25" idx="7"/>
          </p:cNvCxnSpPr>
          <p:nvPr/>
        </p:nvCxnSpPr>
        <p:spPr>
          <a:xfrm flipH="1">
            <a:off x="6986827"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0" name="Ellipse 29"/>
          <p:cNvSpPr/>
          <p:nvPr/>
        </p:nvSpPr>
        <p:spPr bwMode="auto">
          <a:xfrm>
            <a:off x="3995936" y="5187964"/>
            <a:ext cx="886094" cy="8333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N10</a:t>
            </a:r>
            <a:endParaRPr lang="de-DE" dirty="0"/>
          </a:p>
        </p:txBody>
      </p:sp>
      <p:cxnSp>
        <p:nvCxnSpPr>
          <p:cNvPr id="31" name="Gerade Verbindung mit Pfeil 30"/>
          <p:cNvCxnSpPr>
            <a:stCxn id="12" idx="5"/>
            <a:endCxn id="30" idx="1"/>
          </p:cNvCxnSpPr>
          <p:nvPr/>
        </p:nvCxnSpPr>
        <p:spPr>
          <a:xfrm>
            <a:off x="2378315" y="4403667"/>
            <a:ext cx="1747386" cy="90633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a:stCxn id="20" idx="4"/>
            <a:endCxn id="30" idx="0"/>
          </p:cNvCxnSpPr>
          <p:nvPr/>
        </p:nvCxnSpPr>
        <p:spPr>
          <a:xfrm>
            <a:off x="4427984" y="4509120"/>
            <a:ext cx="10999" cy="67884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25" idx="3"/>
            <a:endCxn id="30" idx="7"/>
          </p:cNvCxnSpPr>
          <p:nvPr/>
        </p:nvCxnSpPr>
        <p:spPr>
          <a:xfrm flipH="1">
            <a:off x="4752265" y="4403667"/>
            <a:ext cx="1725388" cy="90633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3" name="Grafik 2"/>
          <p:cNvPicPr>
            <a:picLocks noChangeAspect="1"/>
          </p:cNvPicPr>
          <p:nvPr/>
        </p:nvPicPr>
        <p:blipFill>
          <a:blip r:embed="rId2"/>
          <a:stretch>
            <a:fillRect/>
          </a:stretch>
        </p:blipFill>
        <p:spPr>
          <a:xfrm>
            <a:off x="1512537" y="3152290"/>
            <a:ext cx="311450" cy="365158"/>
          </a:xfrm>
          <a:prstGeom prst="rect">
            <a:avLst/>
          </a:prstGeom>
        </p:spPr>
      </p:pic>
      <p:pic>
        <p:nvPicPr>
          <p:cNvPr id="28" name="Grafik 27"/>
          <p:cNvPicPr>
            <a:picLocks noChangeAspect="1"/>
          </p:cNvPicPr>
          <p:nvPr/>
        </p:nvPicPr>
        <p:blipFill>
          <a:blip r:embed="rId2"/>
          <a:stretch>
            <a:fillRect/>
          </a:stretch>
        </p:blipFill>
        <p:spPr>
          <a:xfrm>
            <a:off x="3840211" y="3174413"/>
            <a:ext cx="311450" cy="365158"/>
          </a:xfrm>
          <a:prstGeom prst="rect">
            <a:avLst/>
          </a:prstGeom>
        </p:spPr>
      </p:pic>
      <p:pic>
        <p:nvPicPr>
          <p:cNvPr id="29" name="Grafik 28"/>
          <p:cNvPicPr>
            <a:picLocks noChangeAspect="1"/>
          </p:cNvPicPr>
          <p:nvPr/>
        </p:nvPicPr>
        <p:blipFill>
          <a:blip r:embed="rId2"/>
          <a:stretch>
            <a:fillRect/>
          </a:stretch>
        </p:blipFill>
        <p:spPr>
          <a:xfrm>
            <a:off x="6122081" y="3193955"/>
            <a:ext cx="311450" cy="365158"/>
          </a:xfrm>
          <a:prstGeom prst="rect">
            <a:avLst/>
          </a:prstGeom>
        </p:spPr>
      </p:pic>
      <p:pic>
        <p:nvPicPr>
          <p:cNvPr id="32" name="Grafik 31"/>
          <p:cNvPicPr>
            <a:picLocks noChangeAspect="1"/>
          </p:cNvPicPr>
          <p:nvPr/>
        </p:nvPicPr>
        <p:blipFill>
          <a:blip r:embed="rId2"/>
          <a:stretch>
            <a:fillRect/>
          </a:stretch>
        </p:blipFill>
        <p:spPr>
          <a:xfrm flipH="1">
            <a:off x="7034703" y="3179731"/>
            <a:ext cx="302378" cy="354521"/>
          </a:xfrm>
          <a:prstGeom prst="rect">
            <a:avLst/>
          </a:prstGeom>
        </p:spPr>
      </p:pic>
      <p:pic>
        <p:nvPicPr>
          <p:cNvPr id="33" name="Grafik 32"/>
          <p:cNvPicPr>
            <a:picLocks noChangeAspect="1"/>
          </p:cNvPicPr>
          <p:nvPr/>
        </p:nvPicPr>
        <p:blipFill>
          <a:blip r:embed="rId2"/>
          <a:stretch>
            <a:fillRect/>
          </a:stretch>
        </p:blipFill>
        <p:spPr>
          <a:xfrm flipH="1">
            <a:off x="4749781" y="3191516"/>
            <a:ext cx="302378" cy="354521"/>
          </a:xfrm>
          <a:prstGeom prst="rect">
            <a:avLst/>
          </a:prstGeom>
        </p:spPr>
      </p:pic>
      <p:pic>
        <p:nvPicPr>
          <p:cNvPr id="35" name="Grafik 34"/>
          <p:cNvPicPr>
            <a:picLocks noChangeAspect="1"/>
          </p:cNvPicPr>
          <p:nvPr/>
        </p:nvPicPr>
        <p:blipFill>
          <a:blip r:embed="rId2"/>
          <a:stretch>
            <a:fillRect/>
          </a:stretch>
        </p:blipFill>
        <p:spPr>
          <a:xfrm flipH="1">
            <a:off x="2431509" y="3184891"/>
            <a:ext cx="302378" cy="354521"/>
          </a:xfrm>
          <a:prstGeom prst="rect">
            <a:avLst/>
          </a:prstGeom>
        </p:spPr>
      </p:pic>
      <p:pic>
        <p:nvPicPr>
          <p:cNvPr id="5" name="Grafik 4"/>
          <p:cNvPicPr>
            <a:picLocks noChangeAspect="1"/>
          </p:cNvPicPr>
          <p:nvPr/>
        </p:nvPicPr>
        <p:blipFill>
          <a:blip r:embed="rId3"/>
          <a:stretch>
            <a:fillRect/>
          </a:stretch>
        </p:blipFill>
        <p:spPr>
          <a:xfrm>
            <a:off x="4344991" y="4497878"/>
            <a:ext cx="187983" cy="260711"/>
          </a:xfrm>
          <a:prstGeom prst="rect">
            <a:avLst/>
          </a:prstGeom>
        </p:spPr>
      </p:pic>
      <p:pic>
        <p:nvPicPr>
          <p:cNvPr id="36" name="Grafik 35"/>
          <p:cNvPicPr>
            <a:picLocks noChangeAspect="1"/>
          </p:cNvPicPr>
          <p:nvPr/>
        </p:nvPicPr>
        <p:blipFill>
          <a:blip r:embed="rId4"/>
          <a:stretch>
            <a:fillRect/>
          </a:stretch>
        </p:blipFill>
        <p:spPr>
          <a:xfrm>
            <a:off x="6128889" y="4336735"/>
            <a:ext cx="361253" cy="322285"/>
          </a:xfrm>
          <a:prstGeom prst="rect">
            <a:avLst/>
          </a:prstGeom>
        </p:spPr>
      </p:pic>
      <p:pic>
        <p:nvPicPr>
          <p:cNvPr id="38" name="Grafik 37"/>
          <p:cNvPicPr>
            <a:picLocks noChangeAspect="1"/>
          </p:cNvPicPr>
          <p:nvPr/>
        </p:nvPicPr>
        <p:blipFill>
          <a:blip r:embed="rId4"/>
          <a:stretch>
            <a:fillRect/>
          </a:stretch>
        </p:blipFill>
        <p:spPr>
          <a:xfrm flipH="1">
            <a:off x="2339752" y="4293096"/>
            <a:ext cx="386975" cy="345233"/>
          </a:xfrm>
          <a:prstGeom prst="rect">
            <a:avLst/>
          </a:prstGeom>
        </p:spPr>
      </p:pic>
      <p:sp>
        <p:nvSpPr>
          <p:cNvPr id="8" name="Textfeld 7"/>
          <p:cNvSpPr txBox="1"/>
          <p:nvPr/>
        </p:nvSpPr>
        <p:spPr>
          <a:xfrm>
            <a:off x="3897855" y="6148546"/>
            <a:ext cx="2592287" cy="369332"/>
          </a:xfrm>
          <a:prstGeom prst="rect">
            <a:avLst/>
          </a:prstGeom>
          <a:noFill/>
        </p:spPr>
        <p:txBody>
          <a:bodyPr wrap="square" rtlCol="0">
            <a:spAutoFit/>
          </a:bodyPr>
          <a:lstStyle/>
          <a:p>
            <a:r>
              <a:rPr lang="de-DE" b="1" dirty="0" err="1" smtClean="0">
                <a:solidFill>
                  <a:srgbClr val="FF0000"/>
                </a:solidFill>
              </a:rPr>
              <a:t>Katsching</a:t>
            </a:r>
            <a:r>
              <a:rPr lang="de-DE" b="1" dirty="0" smtClean="0">
                <a:solidFill>
                  <a:srgbClr val="FF0000"/>
                </a:solidFill>
              </a:rPr>
              <a:t>!</a:t>
            </a:r>
            <a:endParaRPr lang="de-DE" b="1" dirty="0">
              <a:solidFill>
                <a:srgbClr val="FF0000"/>
              </a:solidFill>
            </a:endParaRPr>
          </a:p>
        </p:txBody>
      </p:sp>
    </p:spTree>
    <p:extLst>
      <p:ext uri="{BB962C8B-B14F-4D97-AF65-F5344CB8AC3E}">
        <p14:creationId xmlns:p14="http://schemas.microsoft.com/office/powerpoint/2010/main" val="304319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2222E-6 2.22222E-6 L -0.0165 0.07268 " pathEditMode="relative" rAng="0" ptsTypes="AA">
                                      <p:cBhvr>
                                        <p:cTn id="6" dur="2000" fill="hold"/>
                                        <p:tgtEl>
                                          <p:spTgt spid="35"/>
                                        </p:tgtEl>
                                        <p:attrNameLst>
                                          <p:attrName>ppt_x</p:attrName>
                                          <p:attrName>ppt_y</p:attrName>
                                        </p:attrNameLst>
                                      </p:cBhvr>
                                      <p:rCtr x="-833" y="3634"/>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33333E-6 2.59259E-6 L 0.15747 0.10787 " pathEditMode="relative" rAng="0" ptsTypes="AA">
                                      <p:cBhvr>
                                        <p:cTn id="10" dur="2000" fill="hold"/>
                                        <p:tgtEl>
                                          <p:spTgt spid="38"/>
                                        </p:tgtEl>
                                        <p:attrNameLst>
                                          <p:attrName>ppt_x</p:attrName>
                                          <p:attrName>ppt_y</p:attrName>
                                        </p:attrNameLst>
                                      </p:cBhvr>
                                      <p:rCtr x="7865" y="5394"/>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pPr>
              <a:defRPr/>
            </a:pPr>
            <a:fld id="{C0BC624C-2554-4659-A1D8-66347873820C}" type="slidenum">
              <a:rPr lang="de-DE" smtClean="0"/>
              <a:t>149</a:t>
            </a:fld>
            <a:endParaRPr lang="de-DE" sz="1800"/>
          </a:p>
        </p:txBody>
      </p:sp>
      <p:pic>
        <p:nvPicPr>
          <p:cNvPr id="6" name="Grafik 5"/>
          <p:cNvPicPr>
            <a:picLocks noChangeAspect="1"/>
          </p:cNvPicPr>
          <p:nvPr/>
        </p:nvPicPr>
        <p:blipFill>
          <a:blip r:embed="rId2"/>
          <a:stretch>
            <a:fillRect/>
          </a:stretch>
        </p:blipFill>
        <p:spPr>
          <a:xfrm>
            <a:off x="251520" y="3626394"/>
            <a:ext cx="8208912" cy="2906505"/>
          </a:xfrm>
          <a:prstGeom prst="rect">
            <a:avLst/>
          </a:prstGeom>
        </p:spPr>
      </p:pic>
      <p:pic>
        <p:nvPicPr>
          <p:cNvPr id="7" name="Grafik 6"/>
          <p:cNvPicPr>
            <a:picLocks noChangeAspect="1"/>
          </p:cNvPicPr>
          <p:nvPr/>
        </p:nvPicPr>
        <p:blipFill>
          <a:blip r:embed="rId3"/>
          <a:stretch>
            <a:fillRect/>
          </a:stretch>
        </p:blipFill>
        <p:spPr>
          <a:xfrm>
            <a:off x="1907704" y="802777"/>
            <a:ext cx="5246166" cy="2857857"/>
          </a:xfrm>
          <a:prstGeom prst="rect">
            <a:avLst/>
          </a:prstGeom>
        </p:spPr>
      </p:pic>
    </p:spTree>
    <p:extLst>
      <p:ext uri="{BB962C8B-B14F-4D97-AF65-F5344CB8AC3E}">
        <p14:creationId xmlns:p14="http://schemas.microsoft.com/office/powerpoint/2010/main" val="67926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bgerundetes Rechteck 9"/>
          <p:cNvSpPr/>
          <p:nvPr/>
        </p:nvSpPr>
        <p:spPr>
          <a:xfrm>
            <a:off x="3491880" y="1628801"/>
            <a:ext cx="5400600" cy="4729266"/>
          </a:xfrm>
          <a:prstGeom prst="roundRect">
            <a:avLst>
              <a:gd name="adj" fmla="val 872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liennummernplatzhalter 3"/>
          <p:cNvSpPr>
            <a:spLocks noGrp="1"/>
          </p:cNvSpPr>
          <p:nvPr>
            <p:ph type="sldNum" sz="quarter" idx="11"/>
          </p:nvPr>
        </p:nvSpPr>
        <p:spPr/>
        <p:txBody>
          <a:bodyPr/>
          <a:lstStyle/>
          <a:p>
            <a:fld id="{C0BC624C-2554-4659-A1D8-66347873820C}" type="slidenum">
              <a:rPr lang="de-DE" smtClean="0"/>
              <a:pPr/>
              <a:t>15</a:t>
            </a:fld>
            <a:endParaRPr lang="de-DE" sz="1800" dirty="0"/>
          </a:p>
        </p:txBody>
      </p:sp>
      <p:pic>
        <p:nvPicPr>
          <p:cNvPr id="18" name="Grafik 17"/>
          <p:cNvPicPr>
            <a:picLocks noChangeAspect="1"/>
          </p:cNvPicPr>
          <p:nvPr/>
        </p:nvPicPr>
        <p:blipFill>
          <a:blip r:embed="rId2"/>
          <a:stretch>
            <a:fillRect/>
          </a:stretch>
        </p:blipFill>
        <p:spPr>
          <a:xfrm>
            <a:off x="595729" y="1888782"/>
            <a:ext cx="2552700" cy="3743325"/>
          </a:xfrm>
          <a:prstGeom prst="rect">
            <a:avLst/>
          </a:prstGeom>
        </p:spPr>
      </p:pic>
      <p:sp>
        <p:nvSpPr>
          <p:cNvPr id="8" name="Titel 1"/>
          <p:cNvSpPr txBox="1">
            <a:spLocks/>
          </p:cNvSpPr>
          <p:nvPr/>
        </p:nvSpPr>
        <p:spPr>
          <a:xfrm>
            <a:off x="449261" y="1026008"/>
            <a:ext cx="8243887" cy="1044000"/>
          </a:xfrm>
          <a:prstGeom prst="rect">
            <a:avLst/>
          </a:prstGeom>
        </p:spPr>
        <p:txBody>
          <a:bodyPr vert="horz" lIns="0" tIns="0" rIns="0" bIns="0" rtlCol="0" anchor="t" anchorCtr="0">
            <a:noAutofit/>
          </a:bodyPr>
          <a:lstStyle>
            <a:lvl1pPr marL="0" indent="0" algn="l" defTabSz="685800" rtl="0" eaLnBrk="1" latinLnBrk="0" hangingPunct="1">
              <a:lnSpc>
                <a:spcPct val="93000"/>
              </a:lnSpc>
              <a:spcBef>
                <a:spcPts val="0"/>
              </a:spcBef>
              <a:buFont typeface="Arial" panose="020B0604020202020204" pitchFamily="34" charset="0"/>
              <a:buNone/>
              <a:defRPr sz="3200" b="1" kern="1200">
                <a:solidFill>
                  <a:schemeClr val="accent1"/>
                </a:solidFill>
                <a:latin typeface="+mj-lt"/>
                <a:ea typeface="+mj-ea"/>
                <a:cs typeface="+mj-cs"/>
              </a:defRPr>
            </a:lvl1pPr>
          </a:lstStyle>
          <a:p>
            <a:r>
              <a:rPr lang="en-GB" dirty="0" err="1" smtClean="0"/>
              <a:t>Überwachtes</a:t>
            </a:r>
            <a:r>
              <a:rPr lang="en-GB" dirty="0" smtClean="0"/>
              <a:t> </a:t>
            </a:r>
            <a:r>
              <a:rPr lang="en-GB" dirty="0" err="1" smtClean="0"/>
              <a:t>Lernen</a:t>
            </a:r>
            <a:r>
              <a:rPr lang="en-GB" dirty="0" smtClean="0"/>
              <a:t> – </a:t>
            </a:r>
            <a:r>
              <a:rPr lang="de-DE" dirty="0" smtClean="0"/>
              <a:t>Klassifikation</a:t>
            </a:r>
            <a:endParaRPr lang="de-DE" dirty="0"/>
          </a:p>
        </p:txBody>
      </p:sp>
      <p:sp>
        <p:nvSpPr>
          <p:cNvPr id="5" name="Abgerundetes Rechteck 4"/>
          <p:cNvSpPr/>
          <p:nvPr/>
        </p:nvSpPr>
        <p:spPr>
          <a:xfrm>
            <a:off x="3652588" y="2927165"/>
            <a:ext cx="5040560" cy="3183814"/>
          </a:xfrm>
          <a:prstGeom prst="roundRect">
            <a:avLst/>
          </a:prstGeom>
          <a:solidFill>
            <a:schemeClr val="accent2">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t>Klassifikation</a:t>
            </a:r>
            <a:endParaRPr lang="en-GB" sz="2000" b="1" u="sng" dirty="0" smtClean="0">
              <a:solidFill>
                <a:srgbClr val="000000"/>
              </a:solidFill>
            </a:endParaRPr>
          </a:p>
          <a:p>
            <a:pPr marL="342900" indent="-342900">
              <a:buFont typeface="Arial" panose="020B0604020202020204" pitchFamily="34" charset="0"/>
              <a:buChar char="•"/>
            </a:pPr>
            <a:r>
              <a:rPr lang="de-DE" sz="2000" b="1" dirty="0" smtClean="0">
                <a:solidFill>
                  <a:schemeClr val="bg1"/>
                </a:solidFill>
              </a:rPr>
              <a:t>Gegeben: </a:t>
            </a:r>
          </a:p>
          <a:p>
            <a:pPr lvl="1"/>
            <a:r>
              <a:rPr lang="de-DE" sz="2000" dirty="0" smtClean="0">
                <a:solidFill>
                  <a:schemeClr val="bg1"/>
                </a:solidFill>
              </a:rPr>
              <a:t>Fallbeispiele für die jeweils bekannt ist: </a:t>
            </a:r>
          </a:p>
          <a:p>
            <a:pPr marL="800100" lvl="1" indent="-342900">
              <a:buFont typeface="Wingdings" panose="05000000000000000000" pitchFamily="2" charset="2"/>
              <a:buChar char="Ø"/>
            </a:pPr>
            <a:r>
              <a:rPr lang="de-DE" sz="2000" b="1" dirty="0" smtClean="0">
                <a:solidFill>
                  <a:schemeClr val="bg1"/>
                </a:solidFill>
              </a:rPr>
              <a:t>Eine Menge von Prädiktorvariablen </a:t>
            </a:r>
            <a:r>
              <a:rPr lang="de-DE" sz="2000" dirty="0" smtClean="0">
                <a:solidFill>
                  <a:schemeClr val="bg1"/>
                </a:solidFill>
              </a:rPr>
              <a:t>(charakterisierende Merkmale)</a:t>
            </a:r>
            <a:endParaRPr lang="de-DE" sz="2000" b="1" dirty="0" smtClean="0">
              <a:solidFill>
                <a:schemeClr val="bg1"/>
              </a:solidFill>
            </a:endParaRPr>
          </a:p>
          <a:p>
            <a:pPr marL="800100" lvl="1" indent="-342900">
              <a:buFont typeface="Wingdings" panose="05000000000000000000" pitchFamily="2" charset="2"/>
              <a:buChar char="Ø"/>
            </a:pPr>
            <a:r>
              <a:rPr lang="de-DE" sz="2000" b="1" dirty="0" smtClean="0">
                <a:solidFill>
                  <a:schemeClr val="bg1"/>
                </a:solidFill>
              </a:rPr>
              <a:t>Eine Zielvariable </a:t>
            </a:r>
            <a:r>
              <a:rPr lang="de-DE" sz="2000" dirty="0" smtClean="0">
                <a:solidFill>
                  <a:schemeClr val="bg1"/>
                </a:solidFill>
              </a:rPr>
              <a:t/>
            </a:r>
            <a:br>
              <a:rPr lang="de-DE" sz="2000" dirty="0" smtClean="0">
                <a:solidFill>
                  <a:schemeClr val="bg1"/>
                </a:solidFill>
              </a:rPr>
            </a:br>
            <a:r>
              <a:rPr lang="de-DE" sz="2000" dirty="0" smtClean="0">
                <a:solidFill>
                  <a:schemeClr val="bg1"/>
                </a:solidFill>
              </a:rPr>
              <a:t>(Klassenlabel/ Klasse /Kategorie)</a:t>
            </a:r>
            <a:endParaRPr lang="de-DE" sz="2000" b="1" dirty="0" smtClean="0">
              <a:solidFill>
                <a:schemeClr val="bg1"/>
              </a:solidFill>
            </a:endParaRPr>
          </a:p>
          <a:p>
            <a:pPr marL="342900" indent="-342900">
              <a:buFont typeface="Arial" panose="020B0604020202020204" pitchFamily="34" charset="0"/>
              <a:buChar char="•"/>
            </a:pPr>
            <a:r>
              <a:rPr lang="de-DE" sz="2000" b="1" dirty="0" smtClean="0">
                <a:solidFill>
                  <a:schemeClr val="bg1"/>
                </a:solidFill>
              </a:rPr>
              <a:t>Ziel: </a:t>
            </a:r>
            <a:br>
              <a:rPr lang="de-DE" sz="2000" b="1" dirty="0" smtClean="0">
                <a:solidFill>
                  <a:schemeClr val="bg1"/>
                </a:solidFill>
              </a:rPr>
            </a:br>
            <a:r>
              <a:rPr lang="de-DE" sz="2000" dirty="0" smtClean="0">
                <a:solidFill>
                  <a:schemeClr val="bg1"/>
                </a:solidFill>
              </a:rPr>
              <a:t>Regeln entwerfen, um die Fallbeispiele einer Klasse zuzuordnen (Klassifikation)</a:t>
            </a:r>
            <a:endParaRPr lang="de-DE" sz="2000" b="1" dirty="0" smtClean="0">
              <a:solidFill>
                <a:schemeClr val="bg1"/>
              </a:solidFill>
            </a:endParaRPr>
          </a:p>
        </p:txBody>
      </p:sp>
      <p:sp>
        <p:nvSpPr>
          <p:cNvPr id="7" name="Abgerundetes Rechteck 6"/>
          <p:cNvSpPr/>
          <p:nvPr/>
        </p:nvSpPr>
        <p:spPr>
          <a:xfrm>
            <a:off x="6109136" y="1770594"/>
            <a:ext cx="2520280" cy="101033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Muster in Daten erklären</a:t>
            </a:r>
          </a:p>
          <a:p>
            <a:pPr algn="ctr"/>
            <a:endParaRPr lang="de-DE" b="1" dirty="0"/>
          </a:p>
          <a:p>
            <a:pPr algn="ctr"/>
            <a:r>
              <a:rPr lang="de-DE" b="1" dirty="0"/>
              <a:t> Vorhersagen treffen</a:t>
            </a:r>
          </a:p>
        </p:txBody>
      </p:sp>
      <p:sp>
        <p:nvSpPr>
          <p:cNvPr id="9" name="Abgerundetes Rechteck 8"/>
          <p:cNvSpPr/>
          <p:nvPr/>
        </p:nvSpPr>
        <p:spPr>
          <a:xfrm>
            <a:off x="3652588" y="1770594"/>
            <a:ext cx="2346060" cy="101033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t>Überwachtes</a:t>
            </a:r>
            <a:r>
              <a:rPr lang="en-GB" sz="2000" b="1" dirty="0"/>
              <a:t> </a:t>
            </a:r>
            <a:r>
              <a:rPr lang="de-DE" sz="2000" b="1" dirty="0"/>
              <a:t>Lernen</a:t>
            </a:r>
          </a:p>
          <a:p>
            <a:pPr algn="ctr"/>
            <a:r>
              <a:rPr lang="en-GB" sz="2000" b="1" dirty="0"/>
              <a:t>(Supervised) </a:t>
            </a:r>
          </a:p>
        </p:txBody>
      </p:sp>
    </p:spTree>
    <p:extLst>
      <p:ext uri="{BB962C8B-B14F-4D97-AF65-F5344CB8AC3E}">
        <p14:creationId xmlns:p14="http://schemas.microsoft.com/office/powerpoint/2010/main" val="196123763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1026" y="1016848"/>
            <a:ext cx="8243887" cy="1044000"/>
          </a:xfrm>
        </p:spPr>
        <p:txBody>
          <a:bodyPr/>
          <a:lstStyle/>
          <a:p>
            <a:r>
              <a:rPr lang="en-GB" dirty="0" err="1" smtClean="0"/>
              <a:t>Ziele</a:t>
            </a:r>
            <a:endParaRPr lang="en-GB"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150</a:t>
            </a:fld>
            <a:endParaRPr lang="de-DE" sz="1800"/>
          </a:p>
        </p:txBody>
      </p:sp>
      <p:sp>
        <p:nvSpPr>
          <p:cNvPr id="5" name="Vertikaler Textplatzhalter 4"/>
          <p:cNvSpPr>
            <a:spLocks noGrp="1"/>
          </p:cNvSpPr>
          <p:nvPr>
            <p:ph type="body" orient="vert" idx="1"/>
          </p:nvPr>
        </p:nvSpPr>
        <p:spPr>
          <a:xfrm>
            <a:off x="441026" y="1556792"/>
            <a:ext cx="8243888" cy="4125143"/>
          </a:xfrm>
        </p:spPr>
        <p:txBody>
          <a:bodyPr numCol="1"/>
          <a:lstStyle/>
          <a:p>
            <a:r>
              <a:rPr lang="de-DE" dirty="0"/>
              <a:t>Ziele der Spielphase:</a:t>
            </a:r>
          </a:p>
          <a:p>
            <a:r>
              <a:rPr lang="de-DE" b="0" dirty="0"/>
              <a:t>Die </a:t>
            </a:r>
            <a:r>
              <a:rPr lang="de-DE" b="0" dirty="0" smtClean="0"/>
              <a:t>SuS…</a:t>
            </a:r>
            <a:endParaRPr lang="de-DE" b="0" dirty="0"/>
          </a:p>
          <a:p>
            <a:endParaRPr lang="de-DE" b="0" dirty="0"/>
          </a:p>
          <a:p>
            <a:pPr marL="342900" lvl="0" indent="-342900">
              <a:buFont typeface="Arial" panose="020B0604020202020204" pitchFamily="34" charset="0"/>
              <a:buChar char="•"/>
            </a:pPr>
            <a:r>
              <a:rPr lang="de-DE" b="0" dirty="0" smtClean="0"/>
              <a:t>lernen </a:t>
            </a:r>
            <a:r>
              <a:rPr lang="de-DE" b="0" dirty="0"/>
              <a:t>Begriffe in Bezug auf KNN kennen (Neuron, Feuern)</a:t>
            </a:r>
          </a:p>
          <a:p>
            <a:pPr marL="342900" indent="-342900">
              <a:buFont typeface="Arial" panose="020B0604020202020204" pitchFamily="34" charset="0"/>
              <a:buChar char="•"/>
            </a:pPr>
            <a:r>
              <a:rPr lang="de-DE" b="0" dirty="0" smtClean="0"/>
              <a:t>lernen </a:t>
            </a:r>
            <a:r>
              <a:rPr lang="de-DE" b="0" dirty="0"/>
              <a:t>den Aufbau eines KNN kennen (Layer- Struktur, verschiedene Rollen von Neuronen</a:t>
            </a:r>
            <a:r>
              <a:rPr lang="de-DE" b="0" dirty="0" smtClean="0"/>
              <a:t>)</a:t>
            </a:r>
            <a:r>
              <a:rPr lang="de-DE" b="0" dirty="0"/>
              <a:t> </a:t>
            </a:r>
            <a:endParaRPr lang="de-DE" b="0" dirty="0" smtClean="0"/>
          </a:p>
          <a:p>
            <a:pPr marL="342900" indent="-342900">
              <a:buFont typeface="Arial" panose="020B0604020202020204" pitchFamily="34" charset="0"/>
              <a:buChar char="•"/>
            </a:pPr>
            <a:r>
              <a:rPr lang="de-DE" b="0" dirty="0"/>
              <a:t>erlangen eine (vereinfachte) Vorstellung davon, wie ein Neuron Input in einen Output verarbeitet.</a:t>
            </a:r>
          </a:p>
          <a:p>
            <a:pPr marL="342900" indent="-342900">
              <a:buFont typeface="Arial" panose="020B0604020202020204" pitchFamily="34" charset="0"/>
              <a:buChar char="•"/>
            </a:pPr>
            <a:r>
              <a:rPr lang="de-DE" b="0" dirty="0" smtClean="0"/>
              <a:t>erlangen </a:t>
            </a:r>
            <a:r>
              <a:rPr lang="de-DE" b="0" dirty="0"/>
              <a:t>eine (vereinfachte) Vorstellung davon, wie ein KNN Daten verarbeitet (Feed-Forward-Prinzip</a:t>
            </a:r>
            <a:r>
              <a:rPr lang="de-DE" b="0" dirty="0" smtClean="0"/>
              <a:t>)</a:t>
            </a:r>
            <a:endParaRPr lang="de-DE" b="0" dirty="0"/>
          </a:p>
        </p:txBody>
      </p:sp>
    </p:spTree>
    <p:extLst>
      <p:ext uri="{BB962C8B-B14F-4D97-AF65-F5344CB8AC3E}">
        <p14:creationId xmlns:p14="http://schemas.microsoft.com/office/powerpoint/2010/main" val="320391516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1026" y="1016848"/>
            <a:ext cx="8243887" cy="1044000"/>
          </a:xfrm>
        </p:spPr>
        <p:txBody>
          <a:bodyPr/>
          <a:lstStyle/>
          <a:p>
            <a:r>
              <a:rPr lang="en-GB" dirty="0" err="1" smtClean="0"/>
              <a:t>Ziele</a:t>
            </a:r>
            <a:endParaRPr lang="en-GB"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151</a:t>
            </a:fld>
            <a:endParaRPr lang="de-DE" sz="1800"/>
          </a:p>
        </p:txBody>
      </p:sp>
      <p:sp>
        <p:nvSpPr>
          <p:cNvPr id="5" name="Vertikaler Textplatzhalter 4"/>
          <p:cNvSpPr>
            <a:spLocks noGrp="1"/>
          </p:cNvSpPr>
          <p:nvPr>
            <p:ph type="body" orient="vert" idx="1"/>
          </p:nvPr>
        </p:nvSpPr>
        <p:spPr>
          <a:xfrm>
            <a:off x="441026" y="1556792"/>
            <a:ext cx="8243888" cy="5472608"/>
          </a:xfrm>
        </p:spPr>
        <p:txBody>
          <a:bodyPr numCol="1"/>
          <a:lstStyle/>
          <a:p>
            <a:r>
              <a:rPr lang="de-DE" dirty="0"/>
              <a:t>Das leistet Brain in </a:t>
            </a:r>
            <a:r>
              <a:rPr lang="de-DE" dirty="0" err="1"/>
              <a:t>the</a:t>
            </a:r>
            <a:r>
              <a:rPr lang="de-DE" dirty="0"/>
              <a:t> Bag nicht</a:t>
            </a:r>
            <a:r>
              <a:rPr lang="de-DE" dirty="0" smtClean="0"/>
              <a:t>:</a:t>
            </a:r>
          </a:p>
          <a:p>
            <a:pPr marL="342900" lvl="0" indent="-342900">
              <a:buFont typeface="Arial" panose="020B0604020202020204" pitchFamily="34" charset="0"/>
              <a:buChar char="•"/>
            </a:pPr>
            <a:endParaRPr lang="de-DE" dirty="0" smtClean="0"/>
          </a:p>
          <a:p>
            <a:pPr marL="342900" lvl="0" indent="-342900">
              <a:buFont typeface="Arial" panose="020B0604020202020204" pitchFamily="34" charset="0"/>
              <a:buChar char="•"/>
            </a:pPr>
            <a:r>
              <a:rPr lang="de-DE" b="0" dirty="0" smtClean="0"/>
              <a:t>Das </a:t>
            </a:r>
            <a:r>
              <a:rPr lang="de-DE" b="0" dirty="0"/>
              <a:t>Lernprinzip eines KNN wird nicht thematisiert. Lediglich eine Hinführung dahin durch das Einführen der Kantengewichte ist möglich.</a:t>
            </a:r>
          </a:p>
          <a:p>
            <a:pPr marL="342900" lvl="0" indent="-342900">
              <a:buFont typeface="Arial" panose="020B0604020202020204" pitchFamily="34" charset="0"/>
              <a:buChar char="•"/>
            </a:pPr>
            <a:endParaRPr lang="de-DE" b="0" dirty="0" smtClean="0"/>
          </a:p>
          <a:p>
            <a:pPr marL="342900" lvl="0" indent="-342900">
              <a:buFont typeface="Arial" panose="020B0604020202020204" pitchFamily="34" charset="0"/>
              <a:buChar char="•"/>
            </a:pPr>
            <a:r>
              <a:rPr lang="de-DE" b="0" dirty="0" smtClean="0"/>
              <a:t>Die </a:t>
            </a:r>
            <a:r>
              <a:rPr lang="de-DE" b="0" dirty="0"/>
              <a:t>Black Box Vorstellung wird nicht ganz transportiert, da die Neuronen im Spiel eine Aufgabe mit einem inhaltlich nachvollziehbaren Ziel haben. Dies kann während der Nachbesprechung etwas relativiert werden. Es gibt zwar „</a:t>
            </a:r>
            <a:r>
              <a:rPr lang="de-DE" b="0" dirty="0" err="1"/>
              <a:t>Explainable</a:t>
            </a:r>
            <a:r>
              <a:rPr lang="de-DE" b="0" dirty="0"/>
              <a:t> AI“-Ansätze, die versuchen inhaltliche Sinnkomponenten eines KNN zu identifizieren, aber in dem Maße wie es im Spiel vorliegt ist das i. A. nicht möglich.</a:t>
            </a:r>
          </a:p>
          <a:p>
            <a:endParaRPr lang="de-DE" b="0" dirty="0"/>
          </a:p>
        </p:txBody>
      </p:sp>
    </p:spTree>
    <p:extLst>
      <p:ext uri="{BB962C8B-B14F-4D97-AF65-F5344CB8AC3E}">
        <p14:creationId xmlns:p14="http://schemas.microsoft.com/office/powerpoint/2010/main" val="401454540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0851" y="980751"/>
            <a:ext cx="8243887" cy="1044000"/>
          </a:xfrm>
        </p:spPr>
        <p:txBody>
          <a:bodyPr/>
          <a:lstStyle/>
          <a:p>
            <a:r>
              <a:rPr lang="de-DE" dirty="0" smtClean="0"/>
              <a:t>Brain in </a:t>
            </a:r>
            <a:r>
              <a:rPr lang="de-DE" dirty="0" err="1" smtClean="0"/>
              <a:t>the</a:t>
            </a:r>
            <a:r>
              <a:rPr lang="de-DE" dirty="0" smtClean="0"/>
              <a:t> Bag – Was tut das KNN?</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152</a:t>
            </a:fld>
            <a:endParaRPr lang="de-DE" sz="1800"/>
          </a:p>
        </p:txBody>
      </p:sp>
      <p:sp>
        <p:nvSpPr>
          <p:cNvPr id="6" name="Ellipse 5"/>
          <p:cNvSpPr/>
          <p:nvPr/>
        </p:nvSpPr>
        <p:spPr bwMode="auto">
          <a:xfrm>
            <a:off x="2195736"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a:t>
            </a:r>
            <a:endParaRPr lang="de-DE" b="1" dirty="0">
              <a:solidFill>
                <a:srgbClr val="000000"/>
              </a:solidFill>
            </a:endParaRPr>
          </a:p>
        </p:txBody>
      </p:sp>
      <p:sp>
        <p:nvSpPr>
          <p:cNvPr id="7" name="Ellipse 6"/>
          <p:cNvSpPr/>
          <p:nvPr/>
        </p:nvSpPr>
        <p:spPr bwMode="auto">
          <a:xfrm>
            <a:off x="3203848"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N2</a:t>
            </a:r>
            <a:endParaRPr lang="de-DE" dirty="0"/>
          </a:p>
        </p:txBody>
      </p:sp>
      <p:sp>
        <p:nvSpPr>
          <p:cNvPr id="8" name="Ellipse 7"/>
          <p:cNvSpPr/>
          <p:nvPr/>
        </p:nvSpPr>
        <p:spPr bwMode="auto">
          <a:xfrm>
            <a:off x="2699792" y="378904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N7</a:t>
            </a:r>
            <a:endParaRPr lang="de-DE" dirty="0"/>
          </a:p>
        </p:txBody>
      </p:sp>
      <p:cxnSp>
        <p:nvCxnSpPr>
          <p:cNvPr id="9" name="Gerade Verbindung mit Pfeil 8"/>
          <p:cNvCxnSpPr>
            <a:stCxn id="6" idx="4"/>
            <a:endCxn id="8" idx="1"/>
          </p:cNvCxnSpPr>
          <p:nvPr/>
        </p:nvCxnSpPr>
        <p:spPr>
          <a:xfrm>
            <a:off x="2555776"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3314419"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4499992"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N3</a:t>
            </a:r>
            <a:endParaRPr lang="de-DE" dirty="0"/>
          </a:p>
        </p:txBody>
      </p:sp>
      <p:sp>
        <p:nvSpPr>
          <p:cNvPr id="12" name="Ellipse 11"/>
          <p:cNvSpPr/>
          <p:nvPr/>
        </p:nvSpPr>
        <p:spPr bwMode="auto">
          <a:xfrm>
            <a:off x="5508104"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N4</a:t>
            </a:r>
            <a:endParaRPr lang="de-DE" dirty="0"/>
          </a:p>
        </p:txBody>
      </p:sp>
      <p:sp>
        <p:nvSpPr>
          <p:cNvPr id="13" name="Ellipse 12"/>
          <p:cNvSpPr/>
          <p:nvPr/>
        </p:nvSpPr>
        <p:spPr bwMode="auto">
          <a:xfrm>
            <a:off x="5004048" y="378904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14" name="Gerade Verbindung mit Pfeil 13"/>
          <p:cNvCxnSpPr>
            <a:stCxn id="11" idx="4"/>
            <a:endCxn id="13" idx="1"/>
          </p:cNvCxnSpPr>
          <p:nvPr/>
        </p:nvCxnSpPr>
        <p:spPr>
          <a:xfrm>
            <a:off x="4860032"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12" idx="4"/>
            <a:endCxn id="13" idx="7"/>
          </p:cNvCxnSpPr>
          <p:nvPr/>
        </p:nvCxnSpPr>
        <p:spPr>
          <a:xfrm flipH="1">
            <a:off x="5618675"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bwMode="auto">
          <a:xfrm>
            <a:off x="6804248"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N5</a:t>
            </a:r>
            <a:endParaRPr lang="de-DE" dirty="0"/>
          </a:p>
        </p:txBody>
      </p:sp>
      <p:sp>
        <p:nvSpPr>
          <p:cNvPr id="17" name="Ellipse 16"/>
          <p:cNvSpPr/>
          <p:nvPr/>
        </p:nvSpPr>
        <p:spPr bwMode="auto">
          <a:xfrm>
            <a:off x="7812360"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N6</a:t>
            </a:r>
            <a:endParaRPr lang="de-DE" dirty="0"/>
          </a:p>
        </p:txBody>
      </p:sp>
      <p:sp>
        <p:nvSpPr>
          <p:cNvPr id="18" name="Ellipse 17"/>
          <p:cNvSpPr/>
          <p:nvPr/>
        </p:nvSpPr>
        <p:spPr bwMode="auto">
          <a:xfrm>
            <a:off x="7308304" y="378904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N9</a:t>
            </a:r>
            <a:endParaRPr lang="de-DE" dirty="0"/>
          </a:p>
        </p:txBody>
      </p:sp>
      <p:cxnSp>
        <p:nvCxnSpPr>
          <p:cNvPr id="19" name="Gerade Verbindung mit Pfeil 18"/>
          <p:cNvCxnSpPr>
            <a:stCxn id="16" idx="4"/>
            <a:endCxn id="18" idx="1"/>
          </p:cNvCxnSpPr>
          <p:nvPr/>
        </p:nvCxnSpPr>
        <p:spPr>
          <a:xfrm>
            <a:off x="7164288"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a:stCxn id="17" idx="4"/>
            <a:endCxn id="18" idx="7"/>
          </p:cNvCxnSpPr>
          <p:nvPr/>
        </p:nvCxnSpPr>
        <p:spPr>
          <a:xfrm flipH="1">
            <a:off x="7922931"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 name="Ellipse 20"/>
          <p:cNvSpPr/>
          <p:nvPr/>
        </p:nvSpPr>
        <p:spPr bwMode="auto">
          <a:xfrm>
            <a:off x="4975304" y="5013176"/>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N10</a:t>
            </a:r>
            <a:endParaRPr lang="de-DE" dirty="0"/>
          </a:p>
        </p:txBody>
      </p:sp>
      <p:cxnSp>
        <p:nvCxnSpPr>
          <p:cNvPr id="22" name="Gerade Verbindung mit Pfeil 21"/>
          <p:cNvCxnSpPr>
            <a:stCxn id="8" idx="5"/>
            <a:endCxn id="21" idx="1"/>
          </p:cNvCxnSpPr>
          <p:nvPr/>
        </p:nvCxnSpPr>
        <p:spPr>
          <a:xfrm>
            <a:off x="3314419" y="4403667"/>
            <a:ext cx="1776884" cy="72550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13" idx="4"/>
            <a:endCxn id="21" idx="0"/>
          </p:cNvCxnSpPr>
          <p:nvPr/>
        </p:nvCxnSpPr>
        <p:spPr>
          <a:xfrm>
            <a:off x="5364088" y="4509120"/>
            <a:ext cx="7260" cy="50405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a:stCxn id="18" idx="3"/>
            <a:endCxn id="21" idx="7"/>
          </p:cNvCxnSpPr>
          <p:nvPr/>
        </p:nvCxnSpPr>
        <p:spPr>
          <a:xfrm flipH="1">
            <a:off x="5651393" y="4403667"/>
            <a:ext cx="1762364" cy="72550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2555776" y="2050798"/>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a:off x="3563888" y="2060848"/>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a:off x="4860032" y="2060848"/>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p:nvPr/>
        </p:nvCxnSpPr>
        <p:spPr>
          <a:xfrm>
            <a:off x="5868144" y="2060848"/>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p:nvPr/>
        </p:nvCxnSpPr>
        <p:spPr>
          <a:xfrm>
            <a:off x="7164288" y="2060848"/>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p:cNvCxnSpPr/>
          <p:nvPr/>
        </p:nvCxnSpPr>
        <p:spPr>
          <a:xfrm>
            <a:off x="8172400" y="2060848"/>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a:off x="5364088" y="5877272"/>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34" name="Grafik 33"/>
          <p:cNvPicPr>
            <a:picLocks noChangeAspect="1"/>
          </p:cNvPicPr>
          <p:nvPr/>
        </p:nvPicPr>
        <p:blipFill>
          <a:blip r:embed="rId2"/>
          <a:stretch>
            <a:fillRect/>
          </a:stretch>
        </p:blipFill>
        <p:spPr>
          <a:xfrm>
            <a:off x="2448641" y="3152290"/>
            <a:ext cx="311450" cy="365158"/>
          </a:xfrm>
          <a:prstGeom prst="rect">
            <a:avLst/>
          </a:prstGeom>
        </p:spPr>
      </p:pic>
      <p:pic>
        <p:nvPicPr>
          <p:cNvPr id="35" name="Grafik 34"/>
          <p:cNvPicPr>
            <a:picLocks noChangeAspect="1"/>
          </p:cNvPicPr>
          <p:nvPr/>
        </p:nvPicPr>
        <p:blipFill>
          <a:blip r:embed="rId2"/>
          <a:stretch>
            <a:fillRect/>
          </a:stretch>
        </p:blipFill>
        <p:spPr>
          <a:xfrm>
            <a:off x="4776315" y="3174413"/>
            <a:ext cx="311450" cy="365158"/>
          </a:xfrm>
          <a:prstGeom prst="rect">
            <a:avLst/>
          </a:prstGeom>
        </p:spPr>
      </p:pic>
      <p:pic>
        <p:nvPicPr>
          <p:cNvPr id="36" name="Grafik 35"/>
          <p:cNvPicPr>
            <a:picLocks noChangeAspect="1"/>
          </p:cNvPicPr>
          <p:nvPr/>
        </p:nvPicPr>
        <p:blipFill>
          <a:blip r:embed="rId2"/>
          <a:stretch>
            <a:fillRect/>
          </a:stretch>
        </p:blipFill>
        <p:spPr>
          <a:xfrm>
            <a:off x="7058185" y="3193955"/>
            <a:ext cx="311450" cy="365158"/>
          </a:xfrm>
          <a:prstGeom prst="rect">
            <a:avLst/>
          </a:prstGeom>
        </p:spPr>
      </p:pic>
      <p:pic>
        <p:nvPicPr>
          <p:cNvPr id="37" name="Grafik 36"/>
          <p:cNvPicPr>
            <a:picLocks noChangeAspect="1"/>
          </p:cNvPicPr>
          <p:nvPr/>
        </p:nvPicPr>
        <p:blipFill>
          <a:blip r:embed="rId2"/>
          <a:stretch>
            <a:fillRect/>
          </a:stretch>
        </p:blipFill>
        <p:spPr>
          <a:xfrm flipH="1">
            <a:off x="7970807" y="3179731"/>
            <a:ext cx="302378" cy="354521"/>
          </a:xfrm>
          <a:prstGeom prst="rect">
            <a:avLst/>
          </a:prstGeom>
        </p:spPr>
      </p:pic>
      <p:pic>
        <p:nvPicPr>
          <p:cNvPr id="38" name="Grafik 37"/>
          <p:cNvPicPr>
            <a:picLocks noChangeAspect="1"/>
          </p:cNvPicPr>
          <p:nvPr/>
        </p:nvPicPr>
        <p:blipFill>
          <a:blip r:embed="rId2"/>
          <a:stretch>
            <a:fillRect/>
          </a:stretch>
        </p:blipFill>
        <p:spPr>
          <a:xfrm flipH="1">
            <a:off x="5685885" y="3191516"/>
            <a:ext cx="302378" cy="354521"/>
          </a:xfrm>
          <a:prstGeom prst="rect">
            <a:avLst/>
          </a:prstGeom>
        </p:spPr>
      </p:pic>
      <p:pic>
        <p:nvPicPr>
          <p:cNvPr id="39" name="Grafik 38"/>
          <p:cNvPicPr>
            <a:picLocks noChangeAspect="1"/>
          </p:cNvPicPr>
          <p:nvPr/>
        </p:nvPicPr>
        <p:blipFill>
          <a:blip r:embed="rId2"/>
          <a:stretch>
            <a:fillRect/>
          </a:stretch>
        </p:blipFill>
        <p:spPr>
          <a:xfrm flipH="1">
            <a:off x="3367613" y="3184891"/>
            <a:ext cx="302378" cy="354521"/>
          </a:xfrm>
          <a:prstGeom prst="rect">
            <a:avLst/>
          </a:prstGeom>
        </p:spPr>
      </p:pic>
      <p:pic>
        <p:nvPicPr>
          <p:cNvPr id="40" name="Grafik 39"/>
          <p:cNvPicPr>
            <a:picLocks noChangeAspect="1"/>
          </p:cNvPicPr>
          <p:nvPr/>
        </p:nvPicPr>
        <p:blipFill>
          <a:blip r:embed="rId3"/>
          <a:stretch>
            <a:fillRect/>
          </a:stretch>
        </p:blipFill>
        <p:spPr>
          <a:xfrm>
            <a:off x="5281095" y="4497878"/>
            <a:ext cx="187983" cy="260711"/>
          </a:xfrm>
          <a:prstGeom prst="rect">
            <a:avLst/>
          </a:prstGeom>
        </p:spPr>
      </p:pic>
      <p:pic>
        <p:nvPicPr>
          <p:cNvPr id="41" name="Grafik 40"/>
          <p:cNvPicPr>
            <a:picLocks noChangeAspect="1"/>
          </p:cNvPicPr>
          <p:nvPr/>
        </p:nvPicPr>
        <p:blipFill>
          <a:blip r:embed="rId4"/>
          <a:stretch>
            <a:fillRect/>
          </a:stretch>
        </p:blipFill>
        <p:spPr>
          <a:xfrm>
            <a:off x="7092280" y="4330851"/>
            <a:ext cx="361253" cy="322285"/>
          </a:xfrm>
          <a:prstGeom prst="rect">
            <a:avLst/>
          </a:prstGeom>
        </p:spPr>
      </p:pic>
      <p:pic>
        <p:nvPicPr>
          <p:cNvPr id="42" name="Grafik 41"/>
          <p:cNvPicPr>
            <a:picLocks noChangeAspect="1"/>
          </p:cNvPicPr>
          <p:nvPr/>
        </p:nvPicPr>
        <p:blipFill>
          <a:blip r:embed="rId4"/>
          <a:stretch>
            <a:fillRect/>
          </a:stretch>
        </p:blipFill>
        <p:spPr>
          <a:xfrm flipH="1">
            <a:off x="3275856" y="4293096"/>
            <a:ext cx="386975" cy="345233"/>
          </a:xfrm>
          <a:prstGeom prst="rect">
            <a:avLst/>
          </a:prstGeom>
        </p:spPr>
      </p:pic>
      <p:pic>
        <p:nvPicPr>
          <p:cNvPr id="43" name="Grafik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401" y="2276872"/>
            <a:ext cx="852162" cy="1253662"/>
          </a:xfrm>
          <a:prstGeom prst="rect">
            <a:avLst/>
          </a:prstGeom>
        </p:spPr>
      </p:pic>
      <p:pic>
        <p:nvPicPr>
          <p:cNvPr id="44" name="Grafik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528" y="2240868"/>
            <a:ext cx="944286" cy="1268962"/>
          </a:xfrm>
          <a:prstGeom prst="rect">
            <a:avLst/>
          </a:prstGeom>
        </p:spPr>
      </p:pic>
      <p:pic>
        <p:nvPicPr>
          <p:cNvPr id="45" name="Grafik 44"/>
          <p:cNvPicPr>
            <a:picLocks noChangeAspect="1"/>
          </p:cNvPicPr>
          <p:nvPr/>
        </p:nvPicPr>
        <p:blipFill>
          <a:blip r:embed="rId7"/>
          <a:stretch>
            <a:fillRect/>
          </a:stretch>
        </p:blipFill>
        <p:spPr>
          <a:xfrm>
            <a:off x="2329607" y="1515896"/>
            <a:ext cx="471156" cy="439746"/>
          </a:xfrm>
          <a:prstGeom prst="rect">
            <a:avLst/>
          </a:prstGeom>
        </p:spPr>
      </p:pic>
      <p:pic>
        <p:nvPicPr>
          <p:cNvPr id="46" name="Grafik 45"/>
          <p:cNvPicPr>
            <a:picLocks noChangeAspect="1"/>
          </p:cNvPicPr>
          <p:nvPr/>
        </p:nvPicPr>
        <p:blipFill>
          <a:blip r:embed="rId7"/>
          <a:stretch>
            <a:fillRect/>
          </a:stretch>
        </p:blipFill>
        <p:spPr>
          <a:xfrm>
            <a:off x="6012160" y="6309320"/>
            <a:ext cx="471156" cy="439746"/>
          </a:xfrm>
          <a:prstGeom prst="rect">
            <a:avLst/>
          </a:prstGeom>
        </p:spPr>
      </p:pic>
      <p:pic>
        <p:nvPicPr>
          <p:cNvPr id="47" name="Grafik 46"/>
          <p:cNvPicPr>
            <a:picLocks noChangeAspect="1"/>
          </p:cNvPicPr>
          <p:nvPr/>
        </p:nvPicPr>
        <p:blipFill>
          <a:blip r:embed="rId7"/>
          <a:stretch>
            <a:fillRect/>
          </a:stretch>
        </p:blipFill>
        <p:spPr>
          <a:xfrm>
            <a:off x="3314419" y="1542673"/>
            <a:ext cx="471156" cy="439746"/>
          </a:xfrm>
          <a:prstGeom prst="rect">
            <a:avLst/>
          </a:prstGeom>
        </p:spPr>
      </p:pic>
      <p:pic>
        <p:nvPicPr>
          <p:cNvPr id="48" name="Grafik 47"/>
          <p:cNvPicPr>
            <a:picLocks noChangeAspect="1"/>
          </p:cNvPicPr>
          <p:nvPr/>
        </p:nvPicPr>
        <p:blipFill>
          <a:blip r:embed="rId7"/>
          <a:stretch>
            <a:fillRect/>
          </a:stretch>
        </p:blipFill>
        <p:spPr>
          <a:xfrm>
            <a:off x="6932456" y="1484784"/>
            <a:ext cx="471156" cy="439746"/>
          </a:xfrm>
          <a:prstGeom prst="rect">
            <a:avLst/>
          </a:prstGeom>
        </p:spPr>
      </p:pic>
      <p:pic>
        <p:nvPicPr>
          <p:cNvPr id="49" name="Grafik 48"/>
          <p:cNvPicPr>
            <a:picLocks noChangeAspect="1"/>
          </p:cNvPicPr>
          <p:nvPr/>
        </p:nvPicPr>
        <p:blipFill>
          <a:blip r:embed="rId7"/>
          <a:stretch>
            <a:fillRect/>
          </a:stretch>
        </p:blipFill>
        <p:spPr>
          <a:xfrm>
            <a:off x="7917268" y="1511561"/>
            <a:ext cx="471156" cy="439746"/>
          </a:xfrm>
          <a:prstGeom prst="rect">
            <a:avLst/>
          </a:prstGeom>
        </p:spPr>
      </p:pic>
      <p:pic>
        <p:nvPicPr>
          <p:cNvPr id="50" name="Grafik 49"/>
          <p:cNvPicPr>
            <a:picLocks noChangeAspect="1"/>
          </p:cNvPicPr>
          <p:nvPr/>
        </p:nvPicPr>
        <p:blipFill>
          <a:blip r:embed="rId8"/>
          <a:stretch>
            <a:fillRect/>
          </a:stretch>
        </p:blipFill>
        <p:spPr>
          <a:xfrm>
            <a:off x="4567242" y="1525932"/>
            <a:ext cx="504056" cy="493769"/>
          </a:xfrm>
          <a:prstGeom prst="rect">
            <a:avLst/>
          </a:prstGeom>
        </p:spPr>
      </p:pic>
      <p:pic>
        <p:nvPicPr>
          <p:cNvPr id="51" name="Grafik 50"/>
          <p:cNvPicPr>
            <a:picLocks noChangeAspect="1"/>
          </p:cNvPicPr>
          <p:nvPr/>
        </p:nvPicPr>
        <p:blipFill>
          <a:blip r:embed="rId8"/>
          <a:stretch>
            <a:fillRect/>
          </a:stretch>
        </p:blipFill>
        <p:spPr>
          <a:xfrm>
            <a:off x="5584954" y="1515896"/>
            <a:ext cx="504056" cy="493769"/>
          </a:xfrm>
          <a:prstGeom prst="rect">
            <a:avLst/>
          </a:prstGeom>
        </p:spPr>
      </p:pic>
      <p:sp>
        <p:nvSpPr>
          <p:cNvPr id="52" name="Textfeld 51"/>
          <p:cNvSpPr txBox="1"/>
          <p:nvPr/>
        </p:nvSpPr>
        <p:spPr>
          <a:xfrm>
            <a:off x="212833" y="1835532"/>
            <a:ext cx="849913" cy="369332"/>
          </a:xfrm>
          <a:prstGeom prst="rect">
            <a:avLst/>
          </a:prstGeom>
          <a:noFill/>
        </p:spPr>
        <p:txBody>
          <a:bodyPr wrap="none" rtlCol="0">
            <a:spAutoFit/>
          </a:bodyPr>
          <a:lstStyle/>
          <a:p>
            <a:r>
              <a:rPr lang="de-DE" dirty="0" smtClean="0"/>
              <a:t>1. Karte</a:t>
            </a:r>
            <a:endParaRPr lang="de-DE" dirty="0"/>
          </a:p>
        </p:txBody>
      </p:sp>
      <p:sp>
        <p:nvSpPr>
          <p:cNvPr id="53" name="Textfeld 52"/>
          <p:cNvSpPr txBox="1"/>
          <p:nvPr/>
        </p:nvSpPr>
        <p:spPr>
          <a:xfrm>
            <a:off x="1044183" y="1835532"/>
            <a:ext cx="849913" cy="369332"/>
          </a:xfrm>
          <a:prstGeom prst="rect">
            <a:avLst/>
          </a:prstGeom>
          <a:noFill/>
        </p:spPr>
        <p:txBody>
          <a:bodyPr wrap="none" rtlCol="0">
            <a:spAutoFit/>
          </a:bodyPr>
          <a:lstStyle/>
          <a:p>
            <a:r>
              <a:rPr lang="de-DE" dirty="0"/>
              <a:t>2</a:t>
            </a:r>
            <a:r>
              <a:rPr lang="de-DE" dirty="0" smtClean="0"/>
              <a:t>. Karte</a:t>
            </a:r>
            <a:endParaRPr lang="de-DE" dirty="0"/>
          </a:p>
        </p:txBody>
      </p:sp>
      <p:sp>
        <p:nvSpPr>
          <p:cNvPr id="54" name="Textfeld 53"/>
          <p:cNvSpPr txBox="1"/>
          <p:nvPr/>
        </p:nvSpPr>
        <p:spPr>
          <a:xfrm>
            <a:off x="4777348" y="6327099"/>
            <a:ext cx="2592287" cy="369332"/>
          </a:xfrm>
          <a:prstGeom prst="rect">
            <a:avLst/>
          </a:prstGeom>
          <a:noFill/>
        </p:spPr>
        <p:txBody>
          <a:bodyPr wrap="square" rtlCol="0">
            <a:spAutoFit/>
          </a:bodyPr>
          <a:lstStyle/>
          <a:p>
            <a:r>
              <a:rPr lang="de-DE" b="1" dirty="0" err="1" smtClean="0">
                <a:solidFill>
                  <a:srgbClr val="FF0000"/>
                </a:solidFill>
              </a:rPr>
              <a:t>Katsching</a:t>
            </a:r>
            <a:r>
              <a:rPr lang="de-DE" b="1" dirty="0" smtClean="0">
                <a:solidFill>
                  <a:srgbClr val="FF0000"/>
                </a:solidFill>
              </a:rPr>
              <a:t>!</a:t>
            </a:r>
            <a:endParaRPr lang="de-DE" b="1" dirty="0">
              <a:solidFill>
                <a:srgbClr val="FF0000"/>
              </a:solidFill>
            </a:endParaRPr>
          </a:p>
        </p:txBody>
      </p:sp>
    </p:spTree>
    <p:extLst>
      <p:ext uri="{BB962C8B-B14F-4D97-AF65-F5344CB8AC3E}">
        <p14:creationId xmlns:p14="http://schemas.microsoft.com/office/powerpoint/2010/main" val="103698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72222E-6 2.22222E-6 L -0.0165 0.07268 " pathEditMode="relative" rAng="0" ptsTypes="AA">
                                      <p:cBhvr>
                                        <p:cTn id="42" dur="2000" fill="hold"/>
                                        <p:tgtEl>
                                          <p:spTgt spid="39"/>
                                        </p:tgtEl>
                                        <p:attrNameLst>
                                          <p:attrName>ppt_x</p:attrName>
                                          <p:attrName>ppt_y</p:attrName>
                                        </p:attrNameLst>
                                      </p:cBhvr>
                                      <p:rCtr x="-833" y="3634"/>
                                    </p:animMotion>
                                  </p:childTnLst>
                                </p:cTn>
                              </p:par>
                              <p:par>
                                <p:cTn id="43" presetID="42" presetClass="path" presetSubtype="0" accel="50000" decel="50000" fill="hold" nodeType="withEffect">
                                  <p:stCondLst>
                                    <p:cond delay="0"/>
                                  </p:stCondLst>
                                  <p:childTnLst>
                                    <p:animMotion origin="layout" path="M -4.44444E-6 -1.85185E-6 L -0.01614 0.05255 " pathEditMode="relative" rAng="0" ptsTypes="AA">
                                      <p:cBhvr>
                                        <p:cTn id="44" dur="2000" fill="hold"/>
                                        <p:tgtEl>
                                          <p:spTgt spid="37"/>
                                        </p:tgtEl>
                                        <p:attrNameLst>
                                          <p:attrName>ppt_x</p:attrName>
                                          <p:attrName>ppt_y</p:attrName>
                                        </p:attrNameLst>
                                      </p:cBhvr>
                                      <p:rCtr x="-816" y="2616"/>
                                    </p:animMotion>
                                  </p:childTnLst>
                                </p:cTn>
                              </p:par>
                              <p:par>
                                <p:cTn id="45" presetID="42" presetClass="path" presetSubtype="0" accel="50000" decel="50000" fill="hold" nodeType="withEffect">
                                  <p:stCondLst>
                                    <p:cond delay="0"/>
                                  </p:stCondLst>
                                  <p:childTnLst>
                                    <p:animMotion origin="layout" path="M -2.22222E-6 -2.59259E-6 L 0.0224 0.07824 " pathEditMode="relative" rAng="0" ptsTypes="AA">
                                      <p:cBhvr>
                                        <p:cTn id="46" dur="2000" fill="hold"/>
                                        <p:tgtEl>
                                          <p:spTgt spid="34"/>
                                        </p:tgtEl>
                                        <p:attrNameLst>
                                          <p:attrName>ppt_x</p:attrName>
                                          <p:attrName>ppt_y</p:attrName>
                                        </p:attrNameLst>
                                      </p:cBhvr>
                                      <p:rCtr x="1111" y="3912"/>
                                    </p:animMotion>
                                  </p:childTnLst>
                                </p:cTn>
                              </p:par>
                              <p:par>
                                <p:cTn id="47" presetID="42" presetClass="path" presetSubtype="0" accel="50000" decel="50000" fill="hold" nodeType="withEffect">
                                  <p:stCondLst>
                                    <p:cond delay="0"/>
                                  </p:stCondLst>
                                  <p:childTnLst>
                                    <p:animMotion origin="layout" path="M 1.11111E-6 -1.11111E-6 L 0.02708 0.06968 " pathEditMode="relative" rAng="0" ptsTypes="AA">
                                      <p:cBhvr>
                                        <p:cTn id="48" dur="2000" fill="hold"/>
                                        <p:tgtEl>
                                          <p:spTgt spid="36"/>
                                        </p:tgtEl>
                                        <p:attrNameLst>
                                          <p:attrName>ppt_x</p:attrName>
                                          <p:attrName>ppt_y</p:attrName>
                                        </p:attrNameLst>
                                      </p:cBhvr>
                                      <p:rCtr x="1354" y="347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2.77778E-7 2.59259E-6 L 0.16337 0.09028 " pathEditMode="relative" rAng="0" ptsTypes="AA">
                                      <p:cBhvr>
                                        <p:cTn id="52" dur="2000" fill="hold"/>
                                        <p:tgtEl>
                                          <p:spTgt spid="42"/>
                                        </p:tgtEl>
                                        <p:attrNameLst>
                                          <p:attrName>ppt_x</p:attrName>
                                          <p:attrName>ppt_y</p:attrName>
                                        </p:attrNameLst>
                                      </p:cBhvr>
                                      <p:rCtr x="8160" y="4514"/>
                                    </p:animMotion>
                                  </p:childTnLst>
                                </p:cTn>
                              </p:par>
                              <p:par>
                                <p:cTn id="53" presetID="42" presetClass="path" presetSubtype="0" accel="50000" decel="50000" fill="hold" nodeType="withEffect">
                                  <p:stCondLst>
                                    <p:cond delay="0"/>
                                  </p:stCondLst>
                                  <p:childTnLst>
                                    <p:animMotion origin="layout" path="M -2.5E-6 -1.11111E-6 L -0.16024 0.08658 " pathEditMode="relative" rAng="0" ptsTypes="AA">
                                      <p:cBhvr>
                                        <p:cTn id="54" dur="2000" fill="hold"/>
                                        <p:tgtEl>
                                          <p:spTgt spid="41"/>
                                        </p:tgtEl>
                                        <p:attrNameLst>
                                          <p:attrName>ppt_x</p:attrName>
                                          <p:attrName>ppt_y</p:attrName>
                                        </p:attrNameLst>
                                      </p:cBhvr>
                                      <p:rCtr x="-8021" y="4329"/>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0"/>
                                  </p:stCondLst>
                                  <p:childTnLst>
                                    <p:set>
                                      <p:cBhvr>
                                        <p:cTn id="61"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0851" y="980751"/>
            <a:ext cx="8243887" cy="1044000"/>
          </a:xfrm>
        </p:spPr>
        <p:txBody>
          <a:bodyPr/>
          <a:lstStyle/>
          <a:p>
            <a:r>
              <a:rPr lang="de-DE" dirty="0" smtClean="0"/>
              <a:t>Brain in </a:t>
            </a:r>
            <a:r>
              <a:rPr lang="de-DE" dirty="0" err="1" smtClean="0"/>
              <a:t>the</a:t>
            </a:r>
            <a:r>
              <a:rPr lang="de-DE" dirty="0" smtClean="0"/>
              <a:t> Bag – Was tut das KNN?</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153</a:t>
            </a:fld>
            <a:endParaRPr lang="de-DE" sz="1800"/>
          </a:p>
        </p:txBody>
      </p:sp>
      <p:sp>
        <p:nvSpPr>
          <p:cNvPr id="6" name="Ellipse 5"/>
          <p:cNvSpPr/>
          <p:nvPr/>
        </p:nvSpPr>
        <p:spPr bwMode="auto">
          <a:xfrm>
            <a:off x="2195736"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a:t>
            </a:r>
            <a:endParaRPr lang="de-DE" b="1" dirty="0">
              <a:solidFill>
                <a:srgbClr val="000000"/>
              </a:solidFill>
            </a:endParaRPr>
          </a:p>
        </p:txBody>
      </p:sp>
      <p:sp>
        <p:nvSpPr>
          <p:cNvPr id="7" name="Ellipse 6"/>
          <p:cNvSpPr/>
          <p:nvPr/>
        </p:nvSpPr>
        <p:spPr bwMode="auto">
          <a:xfrm>
            <a:off x="3203848"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N2</a:t>
            </a:r>
            <a:endParaRPr lang="de-DE" dirty="0"/>
          </a:p>
        </p:txBody>
      </p:sp>
      <p:sp>
        <p:nvSpPr>
          <p:cNvPr id="8" name="Ellipse 7"/>
          <p:cNvSpPr/>
          <p:nvPr/>
        </p:nvSpPr>
        <p:spPr bwMode="auto">
          <a:xfrm>
            <a:off x="2699792" y="378904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N7</a:t>
            </a:r>
            <a:endParaRPr lang="de-DE" dirty="0"/>
          </a:p>
        </p:txBody>
      </p:sp>
      <p:cxnSp>
        <p:nvCxnSpPr>
          <p:cNvPr id="9" name="Gerade Verbindung mit Pfeil 8"/>
          <p:cNvCxnSpPr>
            <a:stCxn id="6" idx="4"/>
            <a:endCxn id="8" idx="1"/>
          </p:cNvCxnSpPr>
          <p:nvPr/>
        </p:nvCxnSpPr>
        <p:spPr>
          <a:xfrm>
            <a:off x="2555776"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3314419"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4499992"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N3</a:t>
            </a:r>
            <a:endParaRPr lang="de-DE" dirty="0"/>
          </a:p>
        </p:txBody>
      </p:sp>
      <p:sp>
        <p:nvSpPr>
          <p:cNvPr id="12" name="Ellipse 11"/>
          <p:cNvSpPr/>
          <p:nvPr/>
        </p:nvSpPr>
        <p:spPr bwMode="auto">
          <a:xfrm>
            <a:off x="5508104"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N4</a:t>
            </a:r>
            <a:endParaRPr lang="de-DE" dirty="0"/>
          </a:p>
        </p:txBody>
      </p:sp>
      <p:sp>
        <p:nvSpPr>
          <p:cNvPr id="13" name="Ellipse 12"/>
          <p:cNvSpPr/>
          <p:nvPr/>
        </p:nvSpPr>
        <p:spPr bwMode="auto">
          <a:xfrm>
            <a:off x="5004048" y="378904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14" name="Gerade Verbindung mit Pfeil 13"/>
          <p:cNvCxnSpPr>
            <a:stCxn id="11" idx="4"/>
            <a:endCxn id="13" idx="1"/>
          </p:cNvCxnSpPr>
          <p:nvPr/>
        </p:nvCxnSpPr>
        <p:spPr>
          <a:xfrm>
            <a:off x="4860032"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12" idx="4"/>
            <a:endCxn id="13" idx="7"/>
          </p:cNvCxnSpPr>
          <p:nvPr/>
        </p:nvCxnSpPr>
        <p:spPr>
          <a:xfrm flipH="1">
            <a:off x="5618675"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bwMode="auto">
          <a:xfrm>
            <a:off x="6804248"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N5</a:t>
            </a:r>
            <a:endParaRPr lang="de-DE" dirty="0"/>
          </a:p>
        </p:txBody>
      </p:sp>
      <p:sp>
        <p:nvSpPr>
          <p:cNvPr id="17" name="Ellipse 16"/>
          <p:cNvSpPr/>
          <p:nvPr/>
        </p:nvSpPr>
        <p:spPr bwMode="auto">
          <a:xfrm>
            <a:off x="7812360"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N6</a:t>
            </a:r>
            <a:endParaRPr lang="de-DE" dirty="0"/>
          </a:p>
        </p:txBody>
      </p:sp>
      <p:sp>
        <p:nvSpPr>
          <p:cNvPr id="18" name="Ellipse 17"/>
          <p:cNvSpPr/>
          <p:nvPr/>
        </p:nvSpPr>
        <p:spPr bwMode="auto">
          <a:xfrm>
            <a:off x="7308304" y="378904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N9</a:t>
            </a:r>
            <a:endParaRPr lang="de-DE" dirty="0"/>
          </a:p>
        </p:txBody>
      </p:sp>
      <p:cxnSp>
        <p:nvCxnSpPr>
          <p:cNvPr id="19" name="Gerade Verbindung mit Pfeil 18"/>
          <p:cNvCxnSpPr>
            <a:stCxn id="16" idx="4"/>
            <a:endCxn id="18" idx="1"/>
          </p:cNvCxnSpPr>
          <p:nvPr/>
        </p:nvCxnSpPr>
        <p:spPr>
          <a:xfrm>
            <a:off x="7164288"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a:stCxn id="17" idx="4"/>
            <a:endCxn id="18" idx="7"/>
          </p:cNvCxnSpPr>
          <p:nvPr/>
        </p:nvCxnSpPr>
        <p:spPr>
          <a:xfrm flipH="1">
            <a:off x="7922931"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 name="Ellipse 20"/>
          <p:cNvSpPr/>
          <p:nvPr/>
        </p:nvSpPr>
        <p:spPr bwMode="auto">
          <a:xfrm>
            <a:off x="4975304" y="5013176"/>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N10</a:t>
            </a:r>
            <a:endParaRPr lang="de-DE" dirty="0"/>
          </a:p>
        </p:txBody>
      </p:sp>
      <p:cxnSp>
        <p:nvCxnSpPr>
          <p:cNvPr id="22" name="Gerade Verbindung mit Pfeil 21"/>
          <p:cNvCxnSpPr>
            <a:stCxn id="8" idx="5"/>
            <a:endCxn id="21" idx="1"/>
          </p:cNvCxnSpPr>
          <p:nvPr/>
        </p:nvCxnSpPr>
        <p:spPr>
          <a:xfrm>
            <a:off x="3314419" y="4403667"/>
            <a:ext cx="1776884" cy="72550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13" idx="4"/>
            <a:endCxn id="21" idx="0"/>
          </p:cNvCxnSpPr>
          <p:nvPr/>
        </p:nvCxnSpPr>
        <p:spPr>
          <a:xfrm>
            <a:off x="5364088" y="4509120"/>
            <a:ext cx="7260" cy="50405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a:stCxn id="18" idx="3"/>
            <a:endCxn id="21" idx="7"/>
          </p:cNvCxnSpPr>
          <p:nvPr/>
        </p:nvCxnSpPr>
        <p:spPr>
          <a:xfrm flipH="1">
            <a:off x="5651393" y="4403667"/>
            <a:ext cx="1762364" cy="72550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2555776" y="2050798"/>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a:off x="3563888" y="2060848"/>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a:off x="4860032" y="2060848"/>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p:nvPr/>
        </p:nvCxnSpPr>
        <p:spPr>
          <a:xfrm>
            <a:off x="5868144" y="2060848"/>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p:nvPr/>
        </p:nvCxnSpPr>
        <p:spPr>
          <a:xfrm>
            <a:off x="7164288" y="2060848"/>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p:cNvCxnSpPr/>
          <p:nvPr/>
        </p:nvCxnSpPr>
        <p:spPr>
          <a:xfrm>
            <a:off x="8172400" y="2060848"/>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a:off x="5364088" y="5877272"/>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34" name="Grafik 33"/>
          <p:cNvPicPr>
            <a:picLocks noChangeAspect="1"/>
          </p:cNvPicPr>
          <p:nvPr/>
        </p:nvPicPr>
        <p:blipFill>
          <a:blip r:embed="rId2"/>
          <a:stretch>
            <a:fillRect/>
          </a:stretch>
        </p:blipFill>
        <p:spPr>
          <a:xfrm>
            <a:off x="2448641" y="3152290"/>
            <a:ext cx="311450" cy="365158"/>
          </a:xfrm>
          <a:prstGeom prst="rect">
            <a:avLst/>
          </a:prstGeom>
        </p:spPr>
      </p:pic>
      <p:pic>
        <p:nvPicPr>
          <p:cNvPr id="35" name="Grafik 34"/>
          <p:cNvPicPr>
            <a:picLocks noChangeAspect="1"/>
          </p:cNvPicPr>
          <p:nvPr/>
        </p:nvPicPr>
        <p:blipFill>
          <a:blip r:embed="rId2"/>
          <a:stretch>
            <a:fillRect/>
          </a:stretch>
        </p:blipFill>
        <p:spPr>
          <a:xfrm>
            <a:off x="4776315" y="3174413"/>
            <a:ext cx="311450" cy="365158"/>
          </a:xfrm>
          <a:prstGeom prst="rect">
            <a:avLst/>
          </a:prstGeom>
        </p:spPr>
      </p:pic>
      <p:pic>
        <p:nvPicPr>
          <p:cNvPr id="36" name="Grafik 35"/>
          <p:cNvPicPr>
            <a:picLocks noChangeAspect="1"/>
          </p:cNvPicPr>
          <p:nvPr/>
        </p:nvPicPr>
        <p:blipFill>
          <a:blip r:embed="rId2"/>
          <a:stretch>
            <a:fillRect/>
          </a:stretch>
        </p:blipFill>
        <p:spPr>
          <a:xfrm>
            <a:off x="7058185" y="3193955"/>
            <a:ext cx="311450" cy="365158"/>
          </a:xfrm>
          <a:prstGeom prst="rect">
            <a:avLst/>
          </a:prstGeom>
        </p:spPr>
      </p:pic>
      <p:pic>
        <p:nvPicPr>
          <p:cNvPr id="37" name="Grafik 36"/>
          <p:cNvPicPr>
            <a:picLocks noChangeAspect="1"/>
          </p:cNvPicPr>
          <p:nvPr/>
        </p:nvPicPr>
        <p:blipFill>
          <a:blip r:embed="rId2"/>
          <a:stretch>
            <a:fillRect/>
          </a:stretch>
        </p:blipFill>
        <p:spPr>
          <a:xfrm flipH="1">
            <a:off x="5652120" y="3179731"/>
            <a:ext cx="302378" cy="354521"/>
          </a:xfrm>
          <a:prstGeom prst="rect">
            <a:avLst/>
          </a:prstGeom>
        </p:spPr>
      </p:pic>
      <p:pic>
        <p:nvPicPr>
          <p:cNvPr id="38" name="Grafik 37"/>
          <p:cNvPicPr>
            <a:picLocks noChangeAspect="1"/>
          </p:cNvPicPr>
          <p:nvPr/>
        </p:nvPicPr>
        <p:blipFill>
          <a:blip r:embed="rId2"/>
          <a:stretch>
            <a:fillRect/>
          </a:stretch>
        </p:blipFill>
        <p:spPr>
          <a:xfrm flipH="1">
            <a:off x="7942030" y="3191516"/>
            <a:ext cx="302378" cy="354521"/>
          </a:xfrm>
          <a:prstGeom prst="rect">
            <a:avLst/>
          </a:prstGeom>
        </p:spPr>
      </p:pic>
      <p:pic>
        <p:nvPicPr>
          <p:cNvPr id="39" name="Grafik 38"/>
          <p:cNvPicPr>
            <a:picLocks noChangeAspect="1"/>
          </p:cNvPicPr>
          <p:nvPr/>
        </p:nvPicPr>
        <p:blipFill>
          <a:blip r:embed="rId2"/>
          <a:stretch>
            <a:fillRect/>
          </a:stretch>
        </p:blipFill>
        <p:spPr>
          <a:xfrm flipH="1">
            <a:off x="3367613" y="3184891"/>
            <a:ext cx="302378" cy="354521"/>
          </a:xfrm>
          <a:prstGeom prst="rect">
            <a:avLst/>
          </a:prstGeom>
        </p:spPr>
      </p:pic>
      <p:pic>
        <p:nvPicPr>
          <p:cNvPr id="40" name="Grafik 39"/>
          <p:cNvPicPr>
            <a:picLocks noChangeAspect="1"/>
          </p:cNvPicPr>
          <p:nvPr/>
        </p:nvPicPr>
        <p:blipFill>
          <a:blip r:embed="rId3"/>
          <a:stretch>
            <a:fillRect/>
          </a:stretch>
        </p:blipFill>
        <p:spPr>
          <a:xfrm>
            <a:off x="5281095" y="4497878"/>
            <a:ext cx="187983" cy="260711"/>
          </a:xfrm>
          <a:prstGeom prst="rect">
            <a:avLst/>
          </a:prstGeom>
        </p:spPr>
      </p:pic>
      <p:pic>
        <p:nvPicPr>
          <p:cNvPr id="41" name="Grafik 40"/>
          <p:cNvPicPr>
            <a:picLocks noChangeAspect="1"/>
          </p:cNvPicPr>
          <p:nvPr/>
        </p:nvPicPr>
        <p:blipFill>
          <a:blip r:embed="rId4"/>
          <a:stretch>
            <a:fillRect/>
          </a:stretch>
        </p:blipFill>
        <p:spPr>
          <a:xfrm>
            <a:off x="7092280" y="4330851"/>
            <a:ext cx="361253" cy="322285"/>
          </a:xfrm>
          <a:prstGeom prst="rect">
            <a:avLst/>
          </a:prstGeom>
        </p:spPr>
      </p:pic>
      <p:pic>
        <p:nvPicPr>
          <p:cNvPr id="42" name="Grafik 41"/>
          <p:cNvPicPr>
            <a:picLocks noChangeAspect="1"/>
          </p:cNvPicPr>
          <p:nvPr/>
        </p:nvPicPr>
        <p:blipFill>
          <a:blip r:embed="rId4"/>
          <a:stretch>
            <a:fillRect/>
          </a:stretch>
        </p:blipFill>
        <p:spPr>
          <a:xfrm flipH="1">
            <a:off x="3275856" y="4293096"/>
            <a:ext cx="386975" cy="345233"/>
          </a:xfrm>
          <a:prstGeom prst="rect">
            <a:avLst/>
          </a:prstGeom>
        </p:spPr>
      </p:pic>
      <p:pic>
        <p:nvPicPr>
          <p:cNvPr id="44" name="Grafik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528" y="2240868"/>
            <a:ext cx="944286" cy="1268962"/>
          </a:xfrm>
          <a:prstGeom prst="rect">
            <a:avLst/>
          </a:prstGeom>
        </p:spPr>
      </p:pic>
      <p:pic>
        <p:nvPicPr>
          <p:cNvPr id="45" name="Grafik 44"/>
          <p:cNvPicPr>
            <a:picLocks noChangeAspect="1"/>
          </p:cNvPicPr>
          <p:nvPr/>
        </p:nvPicPr>
        <p:blipFill>
          <a:blip r:embed="rId6"/>
          <a:stretch>
            <a:fillRect/>
          </a:stretch>
        </p:blipFill>
        <p:spPr>
          <a:xfrm>
            <a:off x="2329607" y="1515896"/>
            <a:ext cx="471156" cy="439746"/>
          </a:xfrm>
          <a:prstGeom prst="rect">
            <a:avLst/>
          </a:prstGeom>
        </p:spPr>
      </p:pic>
      <p:pic>
        <p:nvPicPr>
          <p:cNvPr id="47" name="Grafik 46"/>
          <p:cNvPicPr>
            <a:picLocks noChangeAspect="1"/>
          </p:cNvPicPr>
          <p:nvPr/>
        </p:nvPicPr>
        <p:blipFill>
          <a:blip r:embed="rId6"/>
          <a:stretch>
            <a:fillRect/>
          </a:stretch>
        </p:blipFill>
        <p:spPr>
          <a:xfrm>
            <a:off x="3314419" y="1542673"/>
            <a:ext cx="471156" cy="439746"/>
          </a:xfrm>
          <a:prstGeom prst="rect">
            <a:avLst/>
          </a:prstGeom>
        </p:spPr>
      </p:pic>
      <p:pic>
        <p:nvPicPr>
          <p:cNvPr id="48" name="Grafik 47"/>
          <p:cNvPicPr>
            <a:picLocks noChangeAspect="1"/>
          </p:cNvPicPr>
          <p:nvPr/>
        </p:nvPicPr>
        <p:blipFill>
          <a:blip r:embed="rId6"/>
          <a:stretch>
            <a:fillRect/>
          </a:stretch>
        </p:blipFill>
        <p:spPr>
          <a:xfrm>
            <a:off x="6932456" y="1484784"/>
            <a:ext cx="471156" cy="439746"/>
          </a:xfrm>
          <a:prstGeom prst="rect">
            <a:avLst/>
          </a:prstGeom>
        </p:spPr>
      </p:pic>
      <p:pic>
        <p:nvPicPr>
          <p:cNvPr id="49" name="Grafik 48"/>
          <p:cNvPicPr>
            <a:picLocks noChangeAspect="1"/>
          </p:cNvPicPr>
          <p:nvPr/>
        </p:nvPicPr>
        <p:blipFill>
          <a:blip r:embed="rId6"/>
          <a:stretch>
            <a:fillRect/>
          </a:stretch>
        </p:blipFill>
        <p:spPr>
          <a:xfrm>
            <a:off x="5589380" y="1499601"/>
            <a:ext cx="471156" cy="439746"/>
          </a:xfrm>
          <a:prstGeom prst="rect">
            <a:avLst/>
          </a:prstGeom>
        </p:spPr>
      </p:pic>
      <p:pic>
        <p:nvPicPr>
          <p:cNvPr id="50" name="Grafik 49"/>
          <p:cNvPicPr>
            <a:picLocks noChangeAspect="1"/>
          </p:cNvPicPr>
          <p:nvPr/>
        </p:nvPicPr>
        <p:blipFill>
          <a:blip r:embed="rId7"/>
          <a:stretch>
            <a:fillRect/>
          </a:stretch>
        </p:blipFill>
        <p:spPr>
          <a:xfrm>
            <a:off x="4567242" y="1525932"/>
            <a:ext cx="504056" cy="493769"/>
          </a:xfrm>
          <a:prstGeom prst="rect">
            <a:avLst/>
          </a:prstGeom>
        </p:spPr>
      </p:pic>
      <p:pic>
        <p:nvPicPr>
          <p:cNvPr id="51" name="Grafik 50"/>
          <p:cNvPicPr>
            <a:picLocks noChangeAspect="1"/>
          </p:cNvPicPr>
          <p:nvPr/>
        </p:nvPicPr>
        <p:blipFill>
          <a:blip r:embed="rId7"/>
          <a:stretch>
            <a:fillRect/>
          </a:stretch>
        </p:blipFill>
        <p:spPr>
          <a:xfrm>
            <a:off x="7917350" y="1495071"/>
            <a:ext cx="504056" cy="493769"/>
          </a:xfrm>
          <a:prstGeom prst="rect">
            <a:avLst/>
          </a:prstGeom>
        </p:spPr>
      </p:pic>
      <p:sp>
        <p:nvSpPr>
          <p:cNvPr id="52" name="Textfeld 51"/>
          <p:cNvSpPr txBox="1"/>
          <p:nvPr/>
        </p:nvSpPr>
        <p:spPr>
          <a:xfrm>
            <a:off x="212833" y="1835532"/>
            <a:ext cx="849913" cy="369332"/>
          </a:xfrm>
          <a:prstGeom prst="rect">
            <a:avLst/>
          </a:prstGeom>
          <a:noFill/>
        </p:spPr>
        <p:txBody>
          <a:bodyPr wrap="none" rtlCol="0">
            <a:spAutoFit/>
          </a:bodyPr>
          <a:lstStyle/>
          <a:p>
            <a:r>
              <a:rPr lang="de-DE" dirty="0" smtClean="0"/>
              <a:t>1. Karte</a:t>
            </a:r>
            <a:endParaRPr lang="de-DE" dirty="0"/>
          </a:p>
        </p:txBody>
      </p:sp>
      <p:sp>
        <p:nvSpPr>
          <p:cNvPr id="53" name="Textfeld 52"/>
          <p:cNvSpPr txBox="1"/>
          <p:nvPr/>
        </p:nvSpPr>
        <p:spPr>
          <a:xfrm>
            <a:off x="1044183" y="1835532"/>
            <a:ext cx="849913" cy="369332"/>
          </a:xfrm>
          <a:prstGeom prst="rect">
            <a:avLst/>
          </a:prstGeom>
          <a:noFill/>
        </p:spPr>
        <p:txBody>
          <a:bodyPr wrap="none" rtlCol="0">
            <a:spAutoFit/>
          </a:bodyPr>
          <a:lstStyle/>
          <a:p>
            <a:r>
              <a:rPr lang="de-DE" dirty="0"/>
              <a:t>2</a:t>
            </a:r>
            <a:r>
              <a:rPr lang="de-DE" dirty="0" smtClean="0"/>
              <a:t>. Karte</a:t>
            </a:r>
            <a:endParaRPr lang="de-DE" dirty="0"/>
          </a:p>
        </p:txBody>
      </p:sp>
      <p:pic>
        <p:nvPicPr>
          <p:cNvPr id="3" name="Grafik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1829" y="2276872"/>
            <a:ext cx="910038" cy="1226155"/>
          </a:xfrm>
          <a:prstGeom prst="rect">
            <a:avLst/>
          </a:prstGeom>
        </p:spPr>
      </p:pic>
      <p:pic>
        <p:nvPicPr>
          <p:cNvPr id="55" name="Grafik 54"/>
          <p:cNvPicPr>
            <a:picLocks noChangeAspect="1"/>
          </p:cNvPicPr>
          <p:nvPr/>
        </p:nvPicPr>
        <p:blipFill>
          <a:blip r:embed="rId7"/>
          <a:stretch>
            <a:fillRect/>
          </a:stretch>
        </p:blipFill>
        <p:spPr>
          <a:xfrm>
            <a:off x="5148064" y="6309320"/>
            <a:ext cx="504056" cy="493769"/>
          </a:xfrm>
          <a:prstGeom prst="rect">
            <a:avLst/>
          </a:prstGeom>
        </p:spPr>
      </p:pic>
    </p:spTree>
    <p:extLst>
      <p:ext uri="{BB962C8B-B14F-4D97-AF65-F5344CB8AC3E}">
        <p14:creationId xmlns:p14="http://schemas.microsoft.com/office/powerpoint/2010/main" val="93301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72222E-6 2.22222E-6 L -0.0165 0.07268 " pathEditMode="relative" rAng="0" ptsTypes="AA">
                                      <p:cBhvr>
                                        <p:cTn id="42" dur="2000" fill="hold"/>
                                        <p:tgtEl>
                                          <p:spTgt spid="39"/>
                                        </p:tgtEl>
                                        <p:attrNameLst>
                                          <p:attrName>ppt_x</p:attrName>
                                          <p:attrName>ppt_y</p:attrName>
                                        </p:attrNameLst>
                                      </p:cBhvr>
                                      <p:rCtr x="-833" y="3634"/>
                                    </p:animMotion>
                                  </p:childTnLst>
                                </p:cTn>
                              </p:par>
                              <p:par>
                                <p:cTn id="43" presetID="42" presetClass="path" presetSubtype="0" accel="50000" decel="50000" fill="hold" nodeType="withEffect">
                                  <p:stCondLst>
                                    <p:cond delay="0"/>
                                  </p:stCondLst>
                                  <p:childTnLst>
                                    <p:animMotion origin="layout" path="M 1.38889E-6 -1.85185E-6 L -0.02014 0.06227 " pathEditMode="relative" rAng="0" ptsTypes="AA">
                                      <p:cBhvr>
                                        <p:cTn id="44" dur="2000" fill="hold"/>
                                        <p:tgtEl>
                                          <p:spTgt spid="37"/>
                                        </p:tgtEl>
                                        <p:attrNameLst>
                                          <p:attrName>ppt_x</p:attrName>
                                          <p:attrName>ppt_y</p:attrName>
                                        </p:attrNameLst>
                                      </p:cBhvr>
                                      <p:rCtr x="-1007" y="3102"/>
                                    </p:animMotion>
                                  </p:childTnLst>
                                </p:cTn>
                              </p:par>
                              <p:par>
                                <p:cTn id="45" presetID="42" presetClass="path" presetSubtype="0" accel="50000" decel="50000" fill="hold" nodeType="withEffect">
                                  <p:stCondLst>
                                    <p:cond delay="0"/>
                                  </p:stCondLst>
                                  <p:childTnLst>
                                    <p:animMotion origin="layout" path="M -2.22222E-6 -2.59259E-6 L 0.0224 0.07824 " pathEditMode="relative" rAng="0" ptsTypes="AA">
                                      <p:cBhvr>
                                        <p:cTn id="46" dur="2000" fill="hold"/>
                                        <p:tgtEl>
                                          <p:spTgt spid="34"/>
                                        </p:tgtEl>
                                        <p:attrNameLst>
                                          <p:attrName>ppt_x</p:attrName>
                                          <p:attrName>ppt_y</p:attrName>
                                        </p:attrNameLst>
                                      </p:cBhvr>
                                      <p:rCtr x="1111" y="3912"/>
                                    </p:animMotion>
                                  </p:childTnLst>
                                </p:cTn>
                              </p:par>
                              <p:par>
                                <p:cTn id="47" presetID="42" presetClass="path" presetSubtype="0" accel="50000" decel="50000" fill="hold" nodeType="withEffect">
                                  <p:stCondLst>
                                    <p:cond delay="0"/>
                                  </p:stCondLst>
                                  <p:childTnLst>
                                    <p:animMotion origin="layout" path="M 1.11111E-6 -1.11111E-6 L 0.02708 0.06968 " pathEditMode="relative" rAng="0" ptsTypes="AA">
                                      <p:cBhvr>
                                        <p:cTn id="48" dur="2000" fill="hold"/>
                                        <p:tgtEl>
                                          <p:spTgt spid="36"/>
                                        </p:tgtEl>
                                        <p:attrNameLst>
                                          <p:attrName>ppt_x</p:attrName>
                                          <p:attrName>ppt_y</p:attrName>
                                        </p:attrNameLst>
                                      </p:cBhvr>
                                      <p:rCtr x="1354" y="347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2.77778E-7 2.59259E-6 L 0.16337 0.09028 " pathEditMode="relative" rAng="0" ptsTypes="AA">
                                      <p:cBhvr>
                                        <p:cTn id="52" dur="2000" fill="hold"/>
                                        <p:tgtEl>
                                          <p:spTgt spid="42"/>
                                        </p:tgtEl>
                                        <p:attrNameLst>
                                          <p:attrName>ppt_x</p:attrName>
                                          <p:attrName>ppt_y</p:attrName>
                                        </p:attrNameLst>
                                      </p:cBhvr>
                                      <p:rCtr x="8160" y="4514"/>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Brain in </a:t>
            </a:r>
            <a:r>
              <a:rPr lang="de-DE" dirty="0" err="1" smtClean="0"/>
              <a:t>the</a:t>
            </a:r>
            <a:r>
              <a:rPr lang="de-DE" dirty="0" smtClean="0"/>
              <a:t> Bag – Das KNN umbauen</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154</a:t>
            </a:fld>
            <a:endParaRPr lang="de-DE" sz="1800"/>
          </a:p>
        </p:txBody>
      </p:sp>
      <p:sp>
        <p:nvSpPr>
          <p:cNvPr id="6" name="Ellipse 5"/>
          <p:cNvSpPr/>
          <p:nvPr/>
        </p:nvSpPr>
        <p:spPr bwMode="auto">
          <a:xfrm>
            <a:off x="1259632" y="285293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a:t>
            </a:r>
            <a:endParaRPr lang="de-DE" b="1" dirty="0">
              <a:solidFill>
                <a:srgbClr val="000000"/>
              </a:solidFill>
            </a:endParaRPr>
          </a:p>
        </p:txBody>
      </p:sp>
      <p:sp>
        <p:nvSpPr>
          <p:cNvPr id="7" name="Ellipse 6"/>
          <p:cNvSpPr/>
          <p:nvPr/>
        </p:nvSpPr>
        <p:spPr bwMode="auto">
          <a:xfrm>
            <a:off x="2267744" y="285293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N2</a:t>
            </a:r>
            <a:endParaRPr lang="de-DE" dirty="0"/>
          </a:p>
        </p:txBody>
      </p:sp>
      <p:sp>
        <p:nvSpPr>
          <p:cNvPr id="12" name="Ellipse 11"/>
          <p:cNvSpPr/>
          <p:nvPr/>
        </p:nvSpPr>
        <p:spPr bwMode="auto">
          <a:xfrm>
            <a:off x="1763688" y="414908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N7</a:t>
            </a:r>
            <a:endParaRPr lang="de-DE" dirty="0"/>
          </a:p>
        </p:txBody>
      </p:sp>
      <p:cxnSp>
        <p:nvCxnSpPr>
          <p:cNvPr id="14" name="Gerade Verbindung mit Pfeil 13"/>
          <p:cNvCxnSpPr>
            <a:stCxn id="6" idx="4"/>
            <a:endCxn id="12" idx="1"/>
          </p:cNvCxnSpPr>
          <p:nvPr/>
        </p:nvCxnSpPr>
        <p:spPr>
          <a:xfrm>
            <a:off x="1619672" y="357301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7" idx="4"/>
            <a:endCxn id="12" idx="7"/>
          </p:cNvCxnSpPr>
          <p:nvPr/>
        </p:nvCxnSpPr>
        <p:spPr>
          <a:xfrm flipH="1">
            <a:off x="2378315" y="357301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Ellipse 17"/>
          <p:cNvSpPr/>
          <p:nvPr/>
        </p:nvSpPr>
        <p:spPr bwMode="auto">
          <a:xfrm>
            <a:off x="3563888" y="285293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N3</a:t>
            </a:r>
            <a:endParaRPr lang="de-DE" dirty="0"/>
          </a:p>
        </p:txBody>
      </p:sp>
      <p:sp>
        <p:nvSpPr>
          <p:cNvPr id="19" name="Ellipse 18"/>
          <p:cNvSpPr/>
          <p:nvPr/>
        </p:nvSpPr>
        <p:spPr bwMode="auto">
          <a:xfrm>
            <a:off x="4572000" y="285293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N4</a:t>
            </a:r>
            <a:endParaRPr lang="de-DE" dirty="0"/>
          </a:p>
        </p:txBody>
      </p:sp>
      <p:sp>
        <p:nvSpPr>
          <p:cNvPr id="20" name="Ellipse 19"/>
          <p:cNvSpPr/>
          <p:nvPr/>
        </p:nvSpPr>
        <p:spPr bwMode="auto">
          <a:xfrm>
            <a:off x="4067944" y="414908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21" name="Gerade Verbindung mit Pfeil 20"/>
          <p:cNvCxnSpPr>
            <a:stCxn id="18" idx="4"/>
            <a:endCxn id="20" idx="1"/>
          </p:cNvCxnSpPr>
          <p:nvPr/>
        </p:nvCxnSpPr>
        <p:spPr>
          <a:xfrm>
            <a:off x="3923928" y="357301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a:stCxn id="19" idx="4"/>
            <a:endCxn id="20" idx="7"/>
          </p:cNvCxnSpPr>
          <p:nvPr/>
        </p:nvCxnSpPr>
        <p:spPr>
          <a:xfrm flipH="1">
            <a:off x="4682571" y="357301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bwMode="auto">
          <a:xfrm>
            <a:off x="5868144" y="285293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N5</a:t>
            </a:r>
            <a:endParaRPr lang="de-DE" dirty="0"/>
          </a:p>
        </p:txBody>
      </p:sp>
      <p:sp>
        <p:nvSpPr>
          <p:cNvPr id="24" name="Ellipse 23"/>
          <p:cNvSpPr/>
          <p:nvPr/>
        </p:nvSpPr>
        <p:spPr bwMode="auto">
          <a:xfrm>
            <a:off x="6876256" y="285293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N6</a:t>
            </a:r>
            <a:endParaRPr lang="de-DE" dirty="0"/>
          </a:p>
        </p:txBody>
      </p:sp>
      <p:sp>
        <p:nvSpPr>
          <p:cNvPr id="25" name="Ellipse 24"/>
          <p:cNvSpPr/>
          <p:nvPr/>
        </p:nvSpPr>
        <p:spPr bwMode="auto">
          <a:xfrm>
            <a:off x="6372200" y="414908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N9</a:t>
            </a:r>
            <a:endParaRPr lang="de-DE" dirty="0"/>
          </a:p>
        </p:txBody>
      </p:sp>
      <p:cxnSp>
        <p:nvCxnSpPr>
          <p:cNvPr id="26" name="Gerade Verbindung mit Pfeil 25"/>
          <p:cNvCxnSpPr>
            <a:stCxn id="23" idx="4"/>
            <a:endCxn id="25" idx="1"/>
          </p:cNvCxnSpPr>
          <p:nvPr/>
        </p:nvCxnSpPr>
        <p:spPr>
          <a:xfrm>
            <a:off x="6228184" y="357301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24" idx="4"/>
            <a:endCxn id="25" idx="7"/>
          </p:cNvCxnSpPr>
          <p:nvPr/>
        </p:nvCxnSpPr>
        <p:spPr>
          <a:xfrm flipH="1">
            <a:off x="6986827" y="357301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0" name="Ellipse 29"/>
          <p:cNvSpPr/>
          <p:nvPr/>
        </p:nvSpPr>
        <p:spPr bwMode="auto">
          <a:xfrm>
            <a:off x="4039200" y="5301208"/>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N10</a:t>
            </a:r>
            <a:endParaRPr lang="de-DE" dirty="0"/>
          </a:p>
        </p:txBody>
      </p:sp>
      <p:cxnSp>
        <p:nvCxnSpPr>
          <p:cNvPr id="31" name="Gerade Verbindung mit Pfeil 30"/>
          <p:cNvCxnSpPr>
            <a:stCxn id="12" idx="5"/>
            <a:endCxn id="30" idx="1"/>
          </p:cNvCxnSpPr>
          <p:nvPr/>
        </p:nvCxnSpPr>
        <p:spPr>
          <a:xfrm>
            <a:off x="2378315" y="4763707"/>
            <a:ext cx="1776884" cy="65350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a:stCxn id="20" idx="4"/>
            <a:endCxn id="30" idx="0"/>
          </p:cNvCxnSpPr>
          <p:nvPr/>
        </p:nvCxnSpPr>
        <p:spPr>
          <a:xfrm>
            <a:off x="4427984" y="4869160"/>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25" idx="3"/>
            <a:endCxn id="30" idx="7"/>
          </p:cNvCxnSpPr>
          <p:nvPr/>
        </p:nvCxnSpPr>
        <p:spPr>
          <a:xfrm flipH="1">
            <a:off x="4715289" y="4763707"/>
            <a:ext cx="1762364" cy="65350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feld 2"/>
          <p:cNvSpPr txBox="1"/>
          <p:nvPr/>
        </p:nvSpPr>
        <p:spPr>
          <a:xfrm>
            <a:off x="449261" y="1876300"/>
            <a:ext cx="8481782" cy="707886"/>
          </a:xfrm>
          <a:prstGeom prst="rect">
            <a:avLst/>
          </a:prstGeom>
          <a:noFill/>
        </p:spPr>
        <p:txBody>
          <a:bodyPr wrap="square" rtlCol="0">
            <a:spAutoFit/>
          </a:bodyPr>
          <a:lstStyle/>
          <a:p>
            <a:r>
              <a:rPr lang="de-DE" sz="2000" b="1" dirty="0"/>
              <a:t>Wie sollte das KNN umgebaut </a:t>
            </a:r>
            <a:r>
              <a:rPr lang="de-DE" sz="2000" b="1" dirty="0" smtClean="0"/>
              <a:t>werden, damit es Damen unterschiedlicher Farbe (Rot, schwarz) erkennt?</a:t>
            </a:r>
            <a:endParaRPr lang="de-DE" sz="2000" b="1" dirty="0"/>
          </a:p>
        </p:txBody>
      </p:sp>
    </p:spTree>
    <p:extLst>
      <p:ext uri="{BB962C8B-B14F-4D97-AF65-F5344CB8AC3E}">
        <p14:creationId xmlns:p14="http://schemas.microsoft.com/office/powerpoint/2010/main" val="428692667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Brain in </a:t>
            </a:r>
            <a:r>
              <a:rPr lang="de-DE" dirty="0" err="1" smtClean="0"/>
              <a:t>the</a:t>
            </a:r>
            <a:r>
              <a:rPr lang="de-DE" dirty="0" smtClean="0"/>
              <a:t> Bag – Das KNN umbauen</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155</a:t>
            </a:fld>
            <a:endParaRPr lang="de-DE" sz="1800"/>
          </a:p>
        </p:txBody>
      </p:sp>
      <p:sp>
        <p:nvSpPr>
          <p:cNvPr id="6" name="Ellipse 5"/>
          <p:cNvSpPr/>
          <p:nvPr/>
        </p:nvSpPr>
        <p:spPr bwMode="auto">
          <a:xfrm>
            <a:off x="1259632" y="285293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a:t>
            </a:r>
            <a:endParaRPr lang="de-DE" b="1" dirty="0">
              <a:solidFill>
                <a:srgbClr val="000000"/>
              </a:solidFill>
            </a:endParaRPr>
          </a:p>
        </p:txBody>
      </p:sp>
      <p:sp>
        <p:nvSpPr>
          <p:cNvPr id="7" name="Ellipse 6"/>
          <p:cNvSpPr/>
          <p:nvPr/>
        </p:nvSpPr>
        <p:spPr bwMode="auto">
          <a:xfrm>
            <a:off x="2267744" y="285293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N2</a:t>
            </a:r>
            <a:endParaRPr lang="de-DE" dirty="0"/>
          </a:p>
        </p:txBody>
      </p:sp>
      <p:sp>
        <p:nvSpPr>
          <p:cNvPr id="12" name="Ellipse 11"/>
          <p:cNvSpPr/>
          <p:nvPr/>
        </p:nvSpPr>
        <p:spPr bwMode="auto">
          <a:xfrm>
            <a:off x="1763688" y="414908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N7</a:t>
            </a:r>
            <a:endParaRPr lang="de-DE" dirty="0"/>
          </a:p>
        </p:txBody>
      </p:sp>
      <p:cxnSp>
        <p:nvCxnSpPr>
          <p:cNvPr id="14" name="Gerade Verbindung mit Pfeil 13"/>
          <p:cNvCxnSpPr>
            <a:stCxn id="6" idx="4"/>
            <a:endCxn id="12" idx="1"/>
          </p:cNvCxnSpPr>
          <p:nvPr/>
        </p:nvCxnSpPr>
        <p:spPr>
          <a:xfrm>
            <a:off x="1619672" y="357301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7" idx="4"/>
            <a:endCxn id="12" idx="7"/>
          </p:cNvCxnSpPr>
          <p:nvPr/>
        </p:nvCxnSpPr>
        <p:spPr>
          <a:xfrm flipH="1">
            <a:off x="2378315" y="357301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Ellipse 17"/>
          <p:cNvSpPr/>
          <p:nvPr/>
        </p:nvSpPr>
        <p:spPr bwMode="auto">
          <a:xfrm>
            <a:off x="3563888" y="285293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N3</a:t>
            </a:r>
            <a:endParaRPr lang="de-DE" dirty="0"/>
          </a:p>
        </p:txBody>
      </p:sp>
      <p:sp>
        <p:nvSpPr>
          <p:cNvPr id="19" name="Ellipse 18"/>
          <p:cNvSpPr/>
          <p:nvPr/>
        </p:nvSpPr>
        <p:spPr bwMode="auto">
          <a:xfrm>
            <a:off x="4572000" y="285293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N4</a:t>
            </a:r>
            <a:endParaRPr lang="de-DE" dirty="0"/>
          </a:p>
        </p:txBody>
      </p:sp>
      <p:sp>
        <p:nvSpPr>
          <p:cNvPr id="20" name="Ellipse 19"/>
          <p:cNvSpPr/>
          <p:nvPr/>
        </p:nvSpPr>
        <p:spPr bwMode="auto">
          <a:xfrm>
            <a:off x="4067944" y="414908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21" name="Gerade Verbindung mit Pfeil 20"/>
          <p:cNvCxnSpPr>
            <a:stCxn id="18" idx="4"/>
            <a:endCxn id="20" idx="1"/>
          </p:cNvCxnSpPr>
          <p:nvPr/>
        </p:nvCxnSpPr>
        <p:spPr>
          <a:xfrm>
            <a:off x="3923928" y="357301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a:stCxn id="19" idx="4"/>
            <a:endCxn id="20" idx="7"/>
          </p:cNvCxnSpPr>
          <p:nvPr/>
        </p:nvCxnSpPr>
        <p:spPr>
          <a:xfrm flipH="1">
            <a:off x="4682571" y="3573016"/>
            <a:ext cx="249469" cy="68151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bwMode="auto">
          <a:xfrm>
            <a:off x="5868144" y="285293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N5</a:t>
            </a:r>
            <a:endParaRPr lang="de-DE" dirty="0"/>
          </a:p>
        </p:txBody>
      </p:sp>
      <p:sp>
        <p:nvSpPr>
          <p:cNvPr id="24" name="Ellipse 23"/>
          <p:cNvSpPr/>
          <p:nvPr/>
        </p:nvSpPr>
        <p:spPr bwMode="auto">
          <a:xfrm>
            <a:off x="6876256" y="285293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N6</a:t>
            </a:r>
            <a:endParaRPr lang="de-DE" dirty="0"/>
          </a:p>
        </p:txBody>
      </p:sp>
      <p:sp>
        <p:nvSpPr>
          <p:cNvPr id="25" name="Ellipse 24"/>
          <p:cNvSpPr/>
          <p:nvPr/>
        </p:nvSpPr>
        <p:spPr bwMode="auto">
          <a:xfrm>
            <a:off x="6372200" y="414908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N9</a:t>
            </a:r>
            <a:endParaRPr lang="de-DE" dirty="0"/>
          </a:p>
        </p:txBody>
      </p:sp>
      <p:cxnSp>
        <p:nvCxnSpPr>
          <p:cNvPr id="26" name="Gerade Verbindung mit Pfeil 25"/>
          <p:cNvCxnSpPr>
            <a:stCxn id="23" idx="4"/>
            <a:endCxn id="25" idx="1"/>
          </p:cNvCxnSpPr>
          <p:nvPr/>
        </p:nvCxnSpPr>
        <p:spPr>
          <a:xfrm>
            <a:off x="6228184" y="357301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24" idx="4"/>
            <a:endCxn id="25" idx="7"/>
          </p:cNvCxnSpPr>
          <p:nvPr/>
        </p:nvCxnSpPr>
        <p:spPr>
          <a:xfrm flipH="1">
            <a:off x="6986827" y="3573016"/>
            <a:ext cx="249469" cy="681517"/>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Ellipse 29"/>
          <p:cNvSpPr/>
          <p:nvPr/>
        </p:nvSpPr>
        <p:spPr bwMode="auto">
          <a:xfrm>
            <a:off x="4039200" y="5301208"/>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N10</a:t>
            </a:r>
            <a:endParaRPr lang="de-DE" dirty="0"/>
          </a:p>
        </p:txBody>
      </p:sp>
      <p:cxnSp>
        <p:nvCxnSpPr>
          <p:cNvPr id="31" name="Gerade Verbindung mit Pfeil 30"/>
          <p:cNvCxnSpPr>
            <a:stCxn id="12" idx="5"/>
            <a:endCxn id="30" idx="1"/>
          </p:cNvCxnSpPr>
          <p:nvPr/>
        </p:nvCxnSpPr>
        <p:spPr>
          <a:xfrm>
            <a:off x="2378315" y="4763707"/>
            <a:ext cx="1776884" cy="65350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a:stCxn id="20" idx="4"/>
            <a:endCxn id="30" idx="0"/>
          </p:cNvCxnSpPr>
          <p:nvPr/>
        </p:nvCxnSpPr>
        <p:spPr>
          <a:xfrm>
            <a:off x="4427984" y="4869160"/>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25" idx="3"/>
            <a:endCxn id="30" idx="7"/>
          </p:cNvCxnSpPr>
          <p:nvPr/>
        </p:nvCxnSpPr>
        <p:spPr>
          <a:xfrm flipH="1">
            <a:off x="4715289" y="4763707"/>
            <a:ext cx="1762364" cy="65350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feld 2"/>
          <p:cNvSpPr txBox="1"/>
          <p:nvPr/>
        </p:nvSpPr>
        <p:spPr>
          <a:xfrm>
            <a:off x="449261" y="1876300"/>
            <a:ext cx="8481782" cy="707886"/>
          </a:xfrm>
          <a:prstGeom prst="rect">
            <a:avLst/>
          </a:prstGeom>
          <a:noFill/>
        </p:spPr>
        <p:txBody>
          <a:bodyPr wrap="square" rtlCol="0">
            <a:spAutoFit/>
          </a:bodyPr>
          <a:lstStyle/>
          <a:p>
            <a:r>
              <a:rPr lang="de-DE" sz="2000" b="1" dirty="0"/>
              <a:t>Wie sollte das KNN umgebaut </a:t>
            </a:r>
            <a:r>
              <a:rPr lang="de-DE" sz="2000" b="1" dirty="0" smtClean="0"/>
              <a:t>werden, damit es Damen unterschiedlicher Farbe (Rot, schwarz) erkennt?</a:t>
            </a:r>
            <a:endParaRPr lang="de-DE" sz="2000" b="1" dirty="0"/>
          </a:p>
        </p:txBody>
      </p:sp>
    </p:spTree>
    <p:extLst>
      <p:ext uri="{BB962C8B-B14F-4D97-AF65-F5344CB8AC3E}">
        <p14:creationId xmlns:p14="http://schemas.microsoft.com/office/powerpoint/2010/main" val="127113320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Gerade Verbindung mit Pfeil 25"/>
          <p:cNvCxnSpPr>
            <a:stCxn id="23" idx="4"/>
            <a:endCxn id="25" idx="1"/>
          </p:cNvCxnSpPr>
          <p:nvPr/>
        </p:nvCxnSpPr>
        <p:spPr>
          <a:xfrm>
            <a:off x="6228184" y="3573016"/>
            <a:ext cx="249469" cy="681517"/>
          </a:xfrm>
          <a:prstGeom prst="straightConnector1">
            <a:avLst/>
          </a:prstGeom>
          <a:ln w="381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de-DE" dirty="0" smtClean="0"/>
              <a:t>Brain in </a:t>
            </a:r>
            <a:r>
              <a:rPr lang="de-DE" dirty="0" err="1" smtClean="0"/>
              <a:t>the</a:t>
            </a:r>
            <a:r>
              <a:rPr lang="de-DE" dirty="0" smtClean="0"/>
              <a:t> Bag – Das KNN umbauen</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156</a:t>
            </a:fld>
            <a:endParaRPr lang="de-DE" sz="1800"/>
          </a:p>
        </p:txBody>
      </p:sp>
      <p:sp>
        <p:nvSpPr>
          <p:cNvPr id="6" name="Ellipse 5"/>
          <p:cNvSpPr/>
          <p:nvPr/>
        </p:nvSpPr>
        <p:spPr bwMode="auto">
          <a:xfrm>
            <a:off x="1259632" y="285293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a:t>
            </a:r>
            <a:endParaRPr lang="de-DE" b="1" dirty="0">
              <a:solidFill>
                <a:srgbClr val="000000"/>
              </a:solidFill>
            </a:endParaRPr>
          </a:p>
        </p:txBody>
      </p:sp>
      <p:sp>
        <p:nvSpPr>
          <p:cNvPr id="7" name="Ellipse 6"/>
          <p:cNvSpPr/>
          <p:nvPr/>
        </p:nvSpPr>
        <p:spPr bwMode="auto">
          <a:xfrm>
            <a:off x="2267744" y="285293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N2</a:t>
            </a:r>
            <a:endParaRPr lang="de-DE" dirty="0"/>
          </a:p>
        </p:txBody>
      </p:sp>
      <p:sp>
        <p:nvSpPr>
          <p:cNvPr id="12" name="Ellipse 11"/>
          <p:cNvSpPr/>
          <p:nvPr/>
        </p:nvSpPr>
        <p:spPr bwMode="auto">
          <a:xfrm>
            <a:off x="1763688" y="414908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N7</a:t>
            </a:r>
            <a:endParaRPr lang="de-DE" dirty="0"/>
          </a:p>
        </p:txBody>
      </p:sp>
      <p:cxnSp>
        <p:nvCxnSpPr>
          <p:cNvPr id="14" name="Gerade Verbindung mit Pfeil 13"/>
          <p:cNvCxnSpPr>
            <a:stCxn id="6" idx="4"/>
            <a:endCxn id="12" idx="1"/>
          </p:cNvCxnSpPr>
          <p:nvPr/>
        </p:nvCxnSpPr>
        <p:spPr>
          <a:xfrm>
            <a:off x="1619672" y="357301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7" idx="4"/>
            <a:endCxn id="12" idx="7"/>
          </p:cNvCxnSpPr>
          <p:nvPr/>
        </p:nvCxnSpPr>
        <p:spPr>
          <a:xfrm flipH="1">
            <a:off x="2378315" y="357301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Ellipse 17"/>
          <p:cNvSpPr/>
          <p:nvPr/>
        </p:nvSpPr>
        <p:spPr bwMode="auto">
          <a:xfrm>
            <a:off x="3563888" y="285293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N3</a:t>
            </a:r>
            <a:endParaRPr lang="de-DE" dirty="0"/>
          </a:p>
        </p:txBody>
      </p:sp>
      <p:sp>
        <p:nvSpPr>
          <p:cNvPr id="19" name="Ellipse 18"/>
          <p:cNvSpPr/>
          <p:nvPr/>
        </p:nvSpPr>
        <p:spPr bwMode="auto">
          <a:xfrm>
            <a:off x="4572000" y="285293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N4</a:t>
            </a:r>
            <a:endParaRPr lang="de-DE" dirty="0"/>
          </a:p>
        </p:txBody>
      </p:sp>
      <p:sp>
        <p:nvSpPr>
          <p:cNvPr id="20" name="Ellipse 19"/>
          <p:cNvSpPr/>
          <p:nvPr/>
        </p:nvSpPr>
        <p:spPr bwMode="auto">
          <a:xfrm>
            <a:off x="4067944" y="414908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21" name="Gerade Verbindung mit Pfeil 20"/>
          <p:cNvCxnSpPr>
            <a:stCxn id="18" idx="4"/>
            <a:endCxn id="20" idx="1"/>
          </p:cNvCxnSpPr>
          <p:nvPr/>
        </p:nvCxnSpPr>
        <p:spPr>
          <a:xfrm>
            <a:off x="3923928" y="357301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a:stCxn id="19" idx="4"/>
            <a:endCxn id="25" idx="1"/>
          </p:cNvCxnSpPr>
          <p:nvPr/>
        </p:nvCxnSpPr>
        <p:spPr>
          <a:xfrm>
            <a:off x="4932040" y="3573016"/>
            <a:ext cx="1545613" cy="68151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bwMode="auto">
          <a:xfrm>
            <a:off x="5868144" y="285293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N5</a:t>
            </a:r>
            <a:endParaRPr lang="de-DE" dirty="0"/>
          </a:p>
        </p:txBody>
      </p:sp>
      <p:sp>
        <p:nvSpPr>
          <p:cNvPr id="24" name="Ellipse 23"/>
          <p:cNvSpPr/>
          <p:nvPr/>
        </p:nvSpPr>
        <p:spPr bwMode="auto">
          <a:xfrm>
            <a:off x="6876256" y="285293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N6</a:t>
            </a:r>
            <a:endParaRPr lang="de-DE" dirty="0"/>
          </a:p>
        </p:txBody>
      </p:sp>
      <p:sp>
        <p:nvSpPr>
          <p:cNvPr id="25" name="Ellipse 24"/>
          <p:cNvSpPr/>
          <p:nvPr/>
        </p:nvSpPr>
        <p:spPr bwMode="auto">
          <a:xfrm>
            <a:off x="6372200" y="414908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N9</a:t>
            </a:r>
            <a:endParaRPr lang="de-DE" dirty="0"/>
          </a:p>
        </p:txBody>
      </p:sp>
      <p:cxnSp>
        <p:nvCxnSpPr>
          <p:cNvPr id="27" name="Gerade Verbindung mit Pfeil 26"/>
          <p:cNvCxnSpPr>
            <a:stCxn id="24" idx="4"/>
            <a:endCxn id="20" idx="7"/>
          </p:cNvCxnSpPr>
          <p:nvPr/>
        </p:nvCxnSpPr>
        <p:spPr>
          <a:xfrm flipH="1">
            <a:off x="4682571" y="3573016"/>
            <a:ext cx="2553725" cy="681517"/>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Ellipse 29"/>
          <p:cNvSpPr/>
          <p:nvPr/>
        </p:nvSpPr>
        <p:spPr bwMode="auto">
          <a:xfrm>
            <a:off x="4039200" y="5301208"/>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N10</a:t>
            </a:r>
            <a:endParaRPr lang="de-DE" dirty="0"/>
          </a:p>
        </p:txBody>
      </p:sp>
      <p:cxnSp>
        <p:nvCxnSpPr>
          <p:cNvPr id="31" name="Gerade Verbindung mit Pfeil 30"/>
          <p:cNvCxnSpPr>
            <a:stCxn id="12" idx="5"/>
            <a:endCxn id="30" idx="1"/>
          </p:cNvCxnSpPr>
          <p:nvPr/>
        </p:nvCxnSpPr>
        <p:spPr>
          <a:xfrm>
            <a:off x="2378315" y="4763707"/>
            <a:ext cx="1776884" cy="65350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a:stCxn id="20" idx="4"/>
            <a:endCxn id="30" idx="0"/>
          </p:cNvCxnSpPr>
          <p:nvPr/>
        </p:nvCxnSpPr>
        <p:spPr>
          <a:xfrm>
            <a:off x="4427984" y="4869160"/>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25" idx="3"/>
            <a:endCxn id="30" idx="7"/>
          </p:cNvCxnSpPr>
          <p:nvPr/>
        </p:nvCxnSpPr>
        <p:spPr>
          <a:xfrm flipH="1">
            <a:off x="4715289" y="4763707"/>
            <a:ext cx="1762364" cy="65350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a:stCxn id="19" idx="4"/>
            <a:endCxn id="20" idx="7"/>
          </p:cNvCxnSpPr>
          <p:nvPr/>
        </p:nvCxnSpPr>
        <p:spPr>
          <a:xfrm flipH="1">
            <a:off x="4682571" y="3573016"/>
            <a:ext cx="249469" cy="681517"/>
          </a:xfrm>
          <a:prstGeom prst="straightConnector1">
            <a:avLst/>
          </a:prstGeom>
          <a:ln w="38100">
            <a:solidFill>
              <a:schemeClr val="tx1">
                <a:lumMod val="40000"/>
                <a:lumOff val="6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stCxn id="24" idx="4"/>
            <a:endCxn id="25" idx="7"/>
          </p:cNvCxnSpPr>
          <p:nvPr/>
        </p:nvCxnSpPr>
        <p:spPr>
          <a:xfrm flipH="1">
            <a:off x="6986827" y="3573016"/>
            <a:ext cx="249469" cy="681517"/>
          </a:xfrm>
          <a:prstGeom prst="straightConnector1">
            <a:avLst/>
          </a:prstGeom>
          <a:ln w="38100">
            <a:solidFill>
              <a:schemeClr val="tx1">
                <a:lumMod val="40000"/>
                <a:lumOff val="6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Textfeld 2"/>
          <p:cNvSpPr txBox="1"/>
          <p:nvPr/>
        </p:nvSpPr>
        <p:spPr>
          <a:xfrm>
            <a:off x="539552" y="6156012"/>
            <a:ext cx="7401385" cy="369332"/>
          </a:xfrm>
          <a:prstGeom prst="rect">
            <a:avLst/>
          </a:prstGeom>
          <a:noFill/>
        </p:spPr>
        <p:txBody>
          <a:bodyPr wrap="none" rtlCol="0">
            <a:spAutoFit/>
          </a:bodyPr>
          <a:lstStyle/>
          <a:p>
            <a:r>
              <a:rPr lang="de-DE" b="1" u="sng" dirty="0" smtClean="0"/>
              <a:t>Erkenntnis:</a:t>
            </a:r>
            <a:r>
              <a:rPr lang="de-DE" b="1" dirty="0" smtClean="0"/>
              <a:t> Die Kanten sind ausschlaggebend dafür, wie das KNN funktioniert.</a:t>
            </a:r>
            <a:endParaRPr lang="de-DE" b="1" dirty="0"/>
          </a:p>
        </p:txBody>
      </p:sp>
    </p:spTree>
    <p:extLst>
      <p:ext uri="{BB962C8B-B14F-4D97-AF65-F5344CB8AC3E}">
        <p14:creationId xmlns:p14="http://schemas.microsoft.com/office/powerpoint/2010/main" val="421365451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0056" y="1340768"/>
            <a:ext cx="8243887" cy="642954"/>
          </a:xfrm>
        </p:spPr>
        <p:txBody>
          <a:bodyPr/>
          <a:lstStyle/>
          <a:p>
            <a:r>
              <a:rPr lang="de-DE" dirty="0" smtClean="0"/>
              <a:t>Künstliche Neuronale Netze</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157</a:t>
            </a:fld>
            <a:endParaRPr lang="de-DE" sz="1800"/>
          </a:p>
        </p:txBody>
      </p:sp>
      <p:sp>
        <p:nvSpPr>
          <p:cNvPr id="6" name="Ellipse 5"/>
          <p:cNvSpPr/>
          <p:nvPr/>
        </p:nvSpPr>
        <p:spPr bwMode="auto">
          <a:xfrm>
            <a:off x="1259632" y="2852936"/>
            <a:ext cx="720080" cy="72008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a:t>
            </a:r>
            <a:endParaRPr lang="de-DE" b="1" dirty="0">
              <a:solidFill>
                <a:srgbClr val="000000"/>
              </a:solidFill>
            </a:endParaRPr>
          </a:p>
        </p:txBody>
      </p:sp>
      <p:sp>
        <p:nvSpPr>
          <p:cNvPr id="7" name="Ellipse 6"/>
          <p:cNvSpPr/>
          <p:nvPr/>
        </p:nvSpPr>
        <p:spPr bwMode="auto">
          <a:xfrm>
            <a:off x="2267744" y="2852936"/>
            <a:ext cx="720080" cy="72008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N2</a:t>
            </a:r>
            <a:endParaRPr lang="de-DE" dirty="0"/>
          </a:p>
        </p:txBody>
      </p:sp>
      <p:sp>
        <p:nvSpPr>
          <p:cNvPr id="12" name="Ellipse 11"/>
          <p:cNvSpPr/>
          <p:nvPr/>
        </p:nvSpPr>
        <p:spPr bwMode="auto">
          <a:xfrm>
            <a:off x="1763688" y="4149080"/>
            <a:ext cx="720080" cy="72008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N7</a:t>
            </a:r>
            <a:endParaRPr lang="de-DE" dirty="0"/>
          </a:p>
        </p:txBody>
      </p:sp>
      <p:cxnSp>
        <p:nvCxnSpPr>
          <p:cNvPr id="14" name="Gerade Verbindung mit Pfeil 13"/>
          <p:cNvCxnSpPr>
            <a:stCxn id="6" idx="4"/>
            <a:endCxn id="12" idx="1"/>
          </p:cNvCxnSpPr>
          <p:nvPr/>
        </p:nvCxnSpPr>
        <p:spPr>
          <a:xfrm>
            <a:off x="1619672" y="357301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7" idx="4"/>
            <a:endCxn id="12" idx="7"/>
          </p:cNvCxnSpPr>
          <p:nvPr/>
        </p:nvCxnSpPr>
        <p:spPr>
          <a:xfrm flipH="1">
            <a:off x="2378315" y="357301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Ellipse 17"/>
          <p:cNvSpPr/>
          <p:nvPr/>
        </p:nvSpPr>
        <p:spPr bwMode="auto">
          <a:xfrm>
            <a:off x="3563888" y="2852936"/>
            <a:ext cx="720080" cy="72008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N3</a:t>
            </a:r>
            <a:endParaRPr lang="de-DE" dirty="0"/>
          </a:p>
        </p:txBody>
      </p:sp>
      <p:sp>
        <p:nvSpPr>
          <p:cNvPr id="19" name="Ellipse 18"/>
          <p:cNvSpPr/>
          <p:nvPr/>
        </p:nvSpPr>
        <p:spPr bwMode="auto">
          <a:xfrm>
            <a:off x="4572000" y="2852936"/>
            <a:ext cx="720080" cy="72008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N4</a:t>
            </a:r>
            <a:endParaRPr lang="de-DE" dirty="0"/>
          </a:p>
        </p:txBody>
      </p:sp>
      <p:sp>
        <p:nvSpPr>
          <p:cNvPr id="20" name="Ellipse 19"/>
          <p:cNvSpPr/>
          <p:nvPr/>
        </p:nvSpPr>
        <p:spPr bwMode="auto">
          <a:xfrm>
            <a:off x="4067944" y="4149080"/>
            <a:ext cx="720080" cy="72008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21" name="Gerade Verbindung mit Pfeil 20"/>
          <p:cNvCxnSpPr>
            <a:stCxn id="18" idx="4"/>
            <a:endCxn id="20" idx="1"/>
          </p:cNvCxnSpPr>
          <p:nvPr/>
        </p:nvCxnSpPr>
        <p:spPr>
          <a:xfrm>
            <a:off x="3923928" y="357301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a:stCxn id="19" idx="4"/>
            <a:endCxn id="20" idx="7"/>
          </p:cNvCxnSpPr>
          <p:nvPr/>
        </p:nvCxnSpPr>
        <p:spPr>
          <a:xfrm flipH="1">
            <a:off x="4682571" y="357301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bwMode="auto">
          <a:xfrm>
            <a:off x="5868144" y="2852936"/>
            <a:ext cx="720080" cy="72008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N5</a:t>
            </a:r>
            <a:endParaRPr lang="de-DE" dirty="0"/>
          </a:p>
        </p:txBody>
      </p:sp>
      <p:sp>
        <p:nvSpPr>
          <p:cNvPr id="24" name="Ellipse 23"/>
          <p:cNvSpPr/>
          <p:nvPr/>
        </p:nvSpPr>
        <p:spPr bwMode="auto">
          <a:xfrm>
            <a:off x="6876256" y="2852936"/>
            <a:ext cx="720080" cy="72008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N6</a:t>
            </a:r>
            <a:endParaRPr lang="de-DE" dirty="0"/>
          </a:p>
        </p:txBody>
      </p:sp>
      <p:sp>
        <p:nvSpPr>
          <p:cNvPr id="25" name="Ellipse 24"/>
          <p:cNvSpPr/>
          <p:nvPr/>
        </p:nvSpPr>
        <p:spPr bwMode="auto">
          <a:xfrm>
            <a:off x="6372200" y="4149080"/>
            <a:ext cx="720080" cy="72008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N9</a:t>
            </a:r>
            <a:endParaRPr lang="de-DE" dirty="0"/>
          </a:p>
        </p:txBody>
      </p:sp>
      <p:cxnSp>
        <p:nvCxnSpPr>
          <p:cNvPr id="26" name="Gerade Verbindung mit Pfeil 25"/>
          <p:cNvCxnSpPr>
            <a:stCxn id="23" idx="4"/>
            <a:endCxn id="25" idx="1"/>
          </p:cNvCxnSpPr>
          <p:nvPr/>
        </p:nvCxnSpPr>
        <p:spPr>
          <a:xfrm>
            <a:off x="6228184" y="357301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24" idx="4"/>
            <a:endCxn id="25" idx="7"/>
          </p:cNvCxnSpPr>
          <p:nvPr/>
        </p:nvCxnSpPr>
        <p:spPr>
          <a:xfrm flipH="1">
            <a:off x="6986827" y="357301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0" name="Ellipse 29"/>
          <p:cNvSpPr/>
          <p:nvPr/>
        </p:nvSpPr>
        <p:spPr bwMode="auto">
          <a:xfrm>
            <a:off x="4039200" y="5301208"/>
            <a:ext cx="792088" cy="792088"/>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N10</a:t>
            </a:r>
            <a:endParaRPr lang="de-DE" dirty="0"/>
          </a:p>
        </p:txBody>
      </p:sp>
      <p:cxnSp>
        <p:nvCxnSpPr>
          <p:cNvPr id="31" name="Gerade Verbindung mit Pfeil 30"/>
          <p:cNvCxnSpPr>
            <a:stCxn id="12" idx="5"/>
            <a:endCxn id="30" idx="1"/>
          </p:cNvCxnSpPr>
          <p:nvPr/>
        </p:nvCxnSpPr>
        <p:spPr>
          <a:xfrm>
            <a:off x="2378315" y="4763707"/>
            <a:ext cx="1776884" cy="65350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a:stCxn id="20" idx="4"/>
            <a:endCxn id="30" idx="0"/>
          </p:cNvCxnSpPr>
          <p:nvPr/>
        </p:nvCxnSpPr>
        <p:spPr>
          <a:xfrm>
            <a:off x="4427984" y="4869160"/>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25" idx="3"/>
            <a:endCxn id="30" idx="7"/>
          </p:cNvCxnSpPr>
          <p:nvPr/>
        </p:nvCxnSpPr>
        <p:spPr>
          <a:xfrm flipH="1">
            <a:off x="4715289" y="4763707"/>
            <a:ext cx="1762364" cy="65350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feld 2"/>
          <p:cNvSpPr txBox="1"/>
          <p:nvPr/>
        </p:nvSpPr>
        <p:spPr>
          <a:xfrm>
            <a:off x="450056" y="2060848"/>
            <a:ext cx="7524682" cy="369332"/>
          </a:xfrm>
          <a:prstGeom prst="rect">
            <a:avLst/>
          </a:prstGeom>
          <a:noFill/>
        </p:spPr>
        <p:txBody>
          <a:bodyPr wrap="square" rtlCol="0">
            <a:spAutoFit/>
          </a:bodyPr>
          <a:lstStyle/>
          <a:p>
            <a:r>
              <a:rPr lang="de-DE" b="1" dirty="0" smtClean="0"/>
              <a:t>Welche verschiedenen Typen von Neuronen gibt es? </a:t>
            </a:r>
            <a:endParaRPr lang="de-DE" b="1" dirty="0"/>
          </a:p>
        </p:txBody>
      </p:sp>
    </p:spTree>
    <p:extLst>
      <p:ext uri="{BB962C8B-B14F-4D97-AF65-F5344CB8AC3E}">
        <p14:creationId xmlns:p14="http://schemas.microsoft.com/office/powerpoint/2010/main" val="346080128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hteck 64"/>
          <p:cNvSpPr/>
          <p:nvPr/>
        </p:nvSpPr>
        <p:spPr bwMode="auto">
          <a:xfrm>
            <a:off x="107504" y="4915565"/>
            <a:ext cx="8784976" cy="86409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smtClean="0">
                <a:solidFill>
                  <a:srgbClr val="000000"/>
                </a:solidFill>
              </a:rPr>
              <a:t>Output Layer</a:t>
            </a:r>
            <a:endParaRPr lang="de-DE" b="1" dirty="0">
              <a:solidFill>
                <a:srgbClr val="000000"/>
              </a:solidFill>
            </a:endParaRPr>
          </a:p>
        </p:txBody>
      </p:sp>
      <p:sp>
        <p:nvSpPr>
          <p:cNvPr id="64" name="Rechteck 63"/>
          <p:cNvSpPr/>
          <p:nvPr/>
        </p:nvSpPr>
        <p:spPr bwMode="auto">
          <a:xfrm>
            <a:off x="107504" y="3754030"/>
            <a:ext cx="8784976" cy="79208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smtClean="0">
                <a:solidFill>
                  <a:srgbClr val="000000"/>
                </a:solidFill>
              </a:rPr>
              <a:t>Hidden Layer</a:t>
            </a:r>
            <a:endParaRPr lang="de-DE" b="1" dirty="0">
              <a:solidFill>
                <a:srgbClr val="000000"/>
              </a:solidFill>
            </a:endParaRPr>
          </a:p>
        </p:txBody>
      </p:sp>
      <p:sp>
        <p:nvSpPr>
          <p:cNvPr id="63" name="Rechteck 62"/>
          <p:cNvSpPr/>
          <p:nvPr/>
        </p:nvSpPr>
        <p:spPr bwMode="auto">
          <a:xfrm>
            <a:off x="107504" y="2445848"/>
            <a:ext cx="8784976" cy="834018"/>
          </a:xfrm>
          <a:prstGeom prst="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smtClean="0">
                <a:solidFill>
                  <a:srgbClr val="000000"/>
                </a:solidFill>
              </a:rPr>
              <a:t>Input Layer</a:t>
            </a:r>
          </a:p>
        </p:txBody>
      </p:sp>
      <p:sp>
        <p:nvSpPr>
          <p:cNvPr id="2" name="Titel 1"/>
          <p:cNvSpPr>
            <a:spLocks noGrp="1"/>
          </p:cNvSpPr>
          <p:nvPr>
            <p:ph type="title"/>
          </p:nvPr>
        </p:nvSpPr>
        <p:spPr/>
        <p:txBody>
          <a:bodyPr/>
          <a:lstStyle/>
          <a:p>
            <a:r>
              <a:rPr lang="de-DE" dirty="0" smtClean="0"/>
              <a:t>Künstliches Neuronales Netz – </a:t>
            </a:r>
            <a:br>
              <a:rPr lang="de-DE" dirty="0" smtClean="0"/>
            </a:br>
            <a:r>
              <a:rPr lang="de-DE" dirty="0" smtClean="0"/>
              <a:t>Schicht-/</a:t>
            </a:r>
            <a:r>
              <a:rPr lang="de-DE" dirty="0" err="1" smtClean="0"/>
              <a:t>Layerstruktur</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158</a:t>
            </a:fld>
            <a:endParaRPr lang="de-DE" sz="1800"/>
          </a:p>
        </p:txBody>
      </p:sp>
      <p:sp>
        <p:nvSpPr>
          <p:cNvPr id="6" name="Ellipse 5"/>
          <p:cNvSpPr/>
          <p:nvPr/>
        </p:nvSpPr>
        <p:spPr bwMode="auto">
          <a:xfrm>
            <a:off x="1979712"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a:t>
            </a:r>
            <a:endParaRPr lang="de-DE" b="1" dirty="0">
              <a:solidFill>
                <a:srgbClr val="000000"/>
              </a:solidFill>
            </a:endParaRPr>
          </a:p>
        </p:txBody>
      </p:sp>
      <p:sp>
        <p:nvSpPr>
          <p:cNvPr id="7" name="Ellipse 6"/>
          <p:cNvSpPr/>
          <p:nvPr/>
        </p:nvSpPr>
        <p:spPr bwMode="auto">
          <a:xfrm>
            <a:off x="2987824"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N2</a:t>
            </a:r>
            <a:endParaRPr lang="de-DE" dirty="0"/>
          </a:p>
        </p:txBody>
      </p:sp>
      <p:sp>
        <p:nvSpPr>
          <p:cNvPr id="12" name="Ellipse 11"/>
          <p:cNvSpPr/>
          <p:nvPr/>
        </p:nvSpPr>
        <p:spPr bwMode="auto">
          <a:xfrm>
            <a:off x="2483768" y="378904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N7</a:t>
            </a:r>
            <a:endParaRPr lang="de-DE" dirty="0"/>
          </a:p>
        </p:txBody>
      </p:sp>
      <p:cxnSp>
        <p:nvCxnSpPr>
          <p:cNvPr id="14" name="Gerade Verbindung mit Pfeil 13"/>
          <p:cNvCxnSpPr>
            <a:stCxn id="6" idx="4"/>
            <a:endCxn id="12" idx="1"/>
          </p:cNvCxnSpPr>
          <p:nvPr/>
        </p:nvCxnSpPr>
        <p:spPr>
          <a:xfrm>
            <a:off x="2339752"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7" idx="4"/>
            <a:endCxn id="12" idx="7"/>
          </p:cNvCxnSpPr>
          <p:nvPr/>
        </p:nvCxnSpPr>
        <p:spPr>
          <a:xfrm flipH="1">
            <a:off x="3098395"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Ellipse 17"/>
          <p:cNvSpPr/>
          <p:nvPr/>
        </p:nvSpPr>
        <p:spPr bwMode="auto">
          <a:xfrm>
            <a:off x="4283968"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N3</a:t>
            </a:r>
            <a:endParaRPr lang="de-DE" dirty="0"/>
          </a:p>
        </p:txBody>
      </p:sp>
      <p:sp>
        <p:nvSpPr>
          <p:cNvPr id="19" name="Ellipse 18"/>
          <p:cNvSpPr/>
          <p:nvPr/>
        </p:nvSpPr>
        <p:spPr bwMode="auto">
          <a:xfrm>
            <a:off x="5292080"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N4</a:t>
            </a:r>
            <a:endParaRPr lang="de-DE" dirty="0"/>
          </a:p>
        </p:txBody>
      </p:sp>
      <p:sp>
        <p:nvSpPr>
          <p:cNvPr id="20" name="Ellipse 19"/>
          <p:cNvSpPr/>
          <p:nvPr/>
        </p:nvSpPr>
        <p:spPr bwMode="auto">
          <a:xfrm>
            <a:off x="4788024" y="378904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21" name="Gerade Verbindung mit Pfeil 20"/>
          <p:cNvCxnSpPr>
            <a:stCxn id="18" idx="4"/>
            <a:endCxn id="20" idx="1"/>
          </p:cNvCxnSpPr>
          <p:nvPr/>
        </p:nvCxnSpPr>
        <p:spPr>
          <a:xfrm>
            <a:off x="4644008"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a:stCxn id="19" idx="4"/>
            <a:endCxn id="20" idx="7"/>
          </p:cNvCxnSpPr>
          <p:nvPr/>
        </p:nvCxnSpPr>
        <p:spPr>
          <a:xfrm flipH="1">
            <a:off x="5402651"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bwMode="auto">
          <a:xfrm>
            <a:off x="6588224"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N5</a:t>
            </a:r>
            <a:endParaRPr lang="de-DE" dirty="0"/>
          </a:p>
        </p:txBody>
      </p:sp>
      <p:sp>
        <p:nvSpPr>
          <p:cNvPr id="24" name="Ellipse 23"/>
          <p:cNvSpPr/>
          <p:nvPr/>
        </p:nvSpPr>
        <p:spPr bwMode="auto">
          <a:xfrm>
            <a:off x="7596336"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N6</a:t>
            </a:r>
            <a:endParaRPr lang="de-DE" dirty="0"/>
          </a:p>
        </p:txBody>
      </p:sp>
      <p:sp>
        <p:nvSpPr>
          <p:cNvPr id="25" name="Ellipse 24"/>
          <p:cNvSpPr/>
          <p:nvPr/>
        </p:nvSpPr>
        <p:spPr bwMode="auto">
          <a:xfrm>
            <a:off x="7092280" y="378904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N9</a:t>
            </a:r>
            <a:endParaRPr lang="de-DE" dirty="0"/>
          </a:p>
        </p:txBody>
      </p:sp>
      <p:cxnSp>
        <p:nvCxnSpPr>
          <p:cNvPr id="26" name="Gerade Verbindung mit Pfeil 25"/>
          <p:cNvCxnSpPr>
            <a:stCxn id="23" idx="4"/>
            <a:endCxn id="25" idx="1"/>
          </p:cNvCxnSpPr>
          <p:nvPr/>
        </p:nvCxnSpPr>
        <p:spPr>
          <a:xfrm>
            <a:off x="6948264"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24" idx="4"/>
            <a:endCxn id="25" idx="7"/>
          </p:cNvCxnSpPr>
          <p:nvPr/>
        </p:nvCxnSpPr>
        <p:spPr>
          <a:xfrm flipH="1">
            <a:off x="7706907"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0" name="Ellipse 29"/>
          <p:cNvSpPr/>
          <p:nvPr/>
        </p:nvSpPr>
        <p:spPr bwMode="auto">
          <a:xfrm>
            <a:off x="4759280" y="4941168"/>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N10</a:t>
            </a:r>
            <a:endParaRPr lang="de-DE" dirty="0"/>
          </a:p>
        </p:txBody>
      </p:sp>
      <p:cxnSp>
        <p:nvCxnSpPr>
          <p:cNvPr id="31" name="Gerade Verbindung mit Pfeil 30"/>
          <p:cNvCxnSpPr>
            <a:stCxn id="12" idx="5"/>
            <a:endCxn id="30" idx="1"/>
          </p:cNvCxnSpPr>
          <p:nvPr/>
        </p:nvCxnSpPr>
        <p:spPr>
          <a:xfrm>
            <a:off x="3098395" y="4403667"/>
            <a:ext cx="1776884" cy="65350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a:stCxn id="20" idx="4"/>
            <a:endCxn id="30" idx="0"/>
          </p:cNvCxnSpPr>
          <p:nvPr/>
        </p:nvCxnSpPr>
        <p:spPr>
          <a:xfrm>
            <a:off x="5148064" y="4509120"/>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25" idx="3"/>
            <a:endCxn id="30" idx="7"/>
          </p:cNvCxnSpPr>
          <p:nvPr/>
        </p:nvCxnSpPr>
        <p:spPr>
          <a:xfrm flipH="1">
            <a:off x="5435369" y="4403667"/>
            <a:ext cx="1762364" cy="65350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80893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0851" y="944840"/>
            <a:ext cx="8243887" cy="472076"/>
          </a:xfrm>
        </p:spPr>
        <p:txBody>
          <a:bodyPr/>
          <a:lstStyle/>
          <a:p>
            <a:r>
              <a:rPr lang="de-DE" dirty="0"/>
              <a:t>Input </a:t>
            </a:r>
            <a:r>
              <a:rPr lang="de-DE" dirty="0" smtClean="0"/>
              <a:t>des Künstlichen </a:t>
            </a:r>
            <a:r>
              <a:rPr lang="de-DE" dirty="0"/>
              <a:t>Neuronalen Netzes</a:t>
            </a:r>
          </a:p>
        </p:txBody>
      </p:sp>
      <p:sp>
        <p:nvSpPr>
          <p:cNvPr id="4" name="Foliennummernplatzhalter 3"/>
          <p:cNvSpPr>
            <a:spLocks noGrp="1"/>
          </p:cNvSpPr>
          <p:nvPr>
            <p:ph type="sldNum" sz="quarter" idx="11"/>
          </p:nvPr>
        </p:nvSpPr>
        <p:spPr>
          <a:xfrm>
            <a:off x="7974738" y="6381360"/>
            <a:ext cx="720000" cy="288000"/>
          </a:xfrm>
        </p:spPr>
        <p:txBody>
          <a:bodyPr/>
          <a:lstStyle/>
          <a:p>
            <a:pPr>
              <a:defRPr/>
            </a:pPr>
            <a:fld id="{C0BC624C-2554-4659-A1D8-66347873820C}" type="slidenum">
              <a:rPr lang="de-DE" smtClean="0"/>
              <a:t>159</a:t>
            </a:fld>
            <a:endParaRPr lang="de-DE" sz="1800" dirty="0"/>
          </a:p>
        </p:txBody>
      </p:sp>
      <p:sp>
        <p:nvSpPr>
          <p:cNvPr id="65" name="Textfeld 64"/>
          <p:cNvSpPr txBox="1"/>
          <p:nvPr/>
        </p:nvSpPr>
        <p:spPr>
          <a:xfrm>
            <a:off x="493742" y="5445224"/>
            <a:ext cx="5086370" cy="646331"/>
          </a:xfrm>
          <a:prstGeom prst="rect">
            <a:avLst/>
          </a:prstGeom>
          <a:noFill/>
        </p:spPr>
        <p:txBody>
          <a:bodyPr wrap="square" rtlCol="0">
            <a:spAutoFit/>
          </a:bodyPr>
          <a:lstStyle/>
          <a:p>
            <a:r>
              <a:rPr lang="de-DE" b="1" dirty="0" smtClean="0"/>
              <a:t>Wie können wir den</a:t>
            </a:r>
          </a:p>
          <a:p>
            <a:r>
              <a:rPr lang="de-DE" b="1" dirty="0" smtClean="0"/>
              <a:t> Input formalisieren?</a:t>
            </a:r>
            <a:endParaRPr lang="de-DE" b="1" dirty="0"/>
          </a:p>
        </p:txBody>
      </p:sp>
      <p:pic>
        <p:nvPicPr>
          <p:cNvPr id="38" name="Grafik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549" y="1927979"/>
            <a:ext cx="944286" cy="1268962"/>
          </a:xfrm>
          <a:prstGeom prst="rect">
            <a:avLst/>
          </a:prstGeom>
        </p:spPr>
      </p:pic>
      <p:pic>
        <p:nvPicPr>
          <p:cNvPr id="39" name="Grafik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908" y="1961964"/>
            <a:ext cx="910038" cy="1226155"/>
          </a:xfrm>
          <a:prstGeom prst="rect">
            <a:avLst/>
          </a:prstGeom>
        </p:spPr>
      </p:pic>
      <p:sp>
        <p:nvSpPr>
          <p:cNvPr id="26" name="Textfeld 25"/>
          <p:cNvSpPr txBox="1"/>
          <p:nvPr/>
        </p:nvSpPr>
        <p:spPr>
          <a:xfrm>
            <a:off x="123307" y="1550580"/>
            <a:ext cx="1630575" cy="369332"/>
          </a:xfrm>
          <a:prstGeom prst="rect">
            <a:avLst/>
          </a:prstGeom>
          <a:noFill/>
        </p:spPr>
        <p:txBody>
          <a:bodyPr wrap="none" rtlCol="0">
            <a:spAutoFit/>
          </a:bodyPr>
          <a:lstStyle/>
          <a:p>
            <a:r>
              <a:rPr lang="de-DE" dirty="0" smtClean="0"/>
              <a:t>Sichtbarer Input: </a:t>
            </a:r>
            <a:endParaRPr lang="de-DE" dirty="0"/>
          </a:p>
        </p:txBody>
      </p:sp>
      <p:pic>
        <p:nvPicPr>
          <p:cNvPr id="5" name="Grafik 4"/>
          <p:cNvPicPr>
            <a:picLocks noChangeAspect="1"/>
          </p:cNvPicPr>
          <p:nvPr/>
        </p:nvPicPr>
        <p:blipFill>
          <a:blip r:embed="rId4"/>
          <a:stretch>
            <a:fillRect/>
          </a:stretch>
        </p:blipFill>
        <p:spPr>
          <a:xfrm>
            <a:off x="2987824" y="2777645"/>
            <a:ext cx="5257363" cy="3524994"/>
          </a:xfrm>
          <a:prstGeom prst="rect">
            <a:avLst/>
          </a:prstGeom>
        </p:spPr>
      </p:pic>
      <p:sp>
        <p:nvSpPr>
          <p:cNvPr id="37" name="Nach oben gebogener Pfeil 36"/>
          <p:cNvSpPr/>
          <p:nvPr/>
        </p:nvSpPr>
        <p:spPr bwMode="auto">
          <a:xfrm flipV="1">
            <a:off x="2628240" y="1889655"/>
            <a:ext cx="3095887" cy="648072"/>
          </a:xfrm>
          <a:prstGeom prst="ben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Nach oben gebogener Pfeil 40"/>
          <p:cNvSpPr/>
          <p:nvPr/>
        </p:nvSpPr>
        <p:spPr bwMode="auto">
          <a:xfrm>
            <a:off x="1050908" y="2883157"/>
            <a:ext cx="1655295" cy="829819"/>
          </a:xfrm>
          <a:prstGeom prst="ben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Nach oben gebogener Pfeil 41"/>
          <p:cNvSpPr/>
          <p:nvPr/>
        </p:nvSpPr>
        <p:spPr bwMode="auto">
          <a:xfrm rot="16200000" flipV="1">
            <a:off x="1855482" y="2329094"/>
            <a:ext cx="1904643" cy="792088"/>
          </a:xfrm>
          <a:prstGeom prst="ben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Textfeld 42"/>
          <p:cNvSpPr txBox="1"/>
          <p:nvPr/>
        </p:nvSpPr>
        <p:spPr>
          <a:xfrm>
            <a:off x="5724128" y="1895892"/>
            <a:ext cx="2701381" cy="369332"/>
          </a:xfrm>
          <a:prstGeom prst="rect">
            <a:avLst/>
          </a:prstGeom>
          <a:noFill/>
        </p:spPr>
        <p:txBody>
          <a:bodyPr wrap="none" rtlCol="0">
            <a:spAutoFit/>
          </a:bodyPr>
          <a:lstStyle/>
          <a:p>
            <a:r>
              <a:rPr lang="de-DE" dirty="0" smtClean="0"/>
              <a:t>Formaler/Numerischer Input? </a:t>
            </a:r>
            <a:endParaRPr lang="de-DE" dirty="0"/>
          </a:p>
        </p:txBody>
      </p:sp>
      <p:sp>
        <p:nvSpPr>
          <p:cNvPr id="44" name="Geschweifte Klammer rechts 43"/>
          <p:cNvSpPr/>
          <p:nvPr/>
        </p:nvSpPr>
        <p:spPr>
          <a:xfrm rot="5400000">
            <a:off x="923504" y="2324230"/>
            <a:ext cx="347028" cy="1947422"/>
          </a:xfrm>
          <a:prstGeom prst="rightBrace">
            <a:avLst/>
          </a:prstGeom>
          <a:ln>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352709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37" grpId="0" animBg="1"/>
      <p:bldP spid="41" grpId="0" animBg="1"/>
      <p:bldP spid="42" grpId="0" animBg="1"/>
      <p:bldP spid="43" grpId="0"/>
      <p:bldP spid="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1160864"/>
            <a:ext cx="8243887" cy="1044000"/>
          </a:xfrm>
        </p:spPr>
        <p:txBody>
          <a:bodyPr/>
          <a:lstStyle/>
          <a:p>
            <a:r>
              <a:rPr lang="en-GB" dirty="0" err="1" smtClean="0"/>
              <a:t>Zunächst</a:t>
            </a:r>
            <a:r>
              <a:rPr lang="en-GB" dirty="0" smtClean="0"/>
              <a:t>: </a:t>
            </a:r>
            <a:r>
              <a:rPr lang="en-GB" dirty="0" err="1" smtClean="0"/>
              <a:t>Veränderte</a:t>
            </a:r>
            <a:r>
              <a:rPr lang="en-GB" dirty="0" smtClean="0"/>
              <a:t> </a:t>
            </a:r>
            <a:r>
              <a:rPr lang="en-GB" dirty="0" err="1" smtClean="0"/>
              <a:t>Problemstellung</a:t>
            </a:r>
            <a:endParaRPr lang="en-GB" dirty="0"/>
          </a:p>
        </p:txBody>
      </p:sp>
      <p:sp>
        <p:nvSpPr>
          <p:cNvPr id="5" name="Foliennummernplatzhalter 4"/>
          <p:cNvSpPr>
            <a:spLocks noGrp="1"/>
          </p:cNvSpPr>
          <p:nvPr>
            <p:ph type="sldNum" sz="quarter" idx="11"/>
          </p:nvPr>
        </p:nvSpPr>
        <p:spPr/>
        <p:txBody>
          <a:bodyPr/>
          <a:lstStyle/>
          <a:p>
            <a:pPr>
              <a:defRPr/>
            </a:pPr>
            <a:fld id="{C0BC624C-2554-4659-A1D8-66347873820C}" type="slidenum">
              <a:rPr lang="de-DE" smtClean="0"/>
              <a:t>16</a:t>
            </a:fld>
            <a:endParaRPr lang="de-DE" sz="1800"/>
          </a:p>
        </p:txBody>
      </p:sp>
      <p:pic>
        <p:nvPicPr>
          <p:cNvPr id="6" name="Grafik 5"/>
          <p:cNvPicPr>
            <a:picLocks noChangeAspect="1"/>
          </p:cNvPicPr>
          <p:nvPr/>
        </p:nvPicPr>
        <p:blipFill>
          <a:blip r:embed="rId2"/>
          <a:stretch>
            <a:fillRect/>
          </a:stretch>
        </p:blipFill>
        <p:spPr>
          <a:xfrm>
            <a:off x="899592" y="2492896"/>
            <a:ext cx="2095500" cy="3467100"/>
          </a:xfrm>
          <a:prstGeom prst="rect">
            <a:avLst/>
          </a:prstGeom>
        </p:spPr>
      </p:pic>
      <p:pic>
        <p:nvPicPr>
          <p:cNvPr id="7" name="Grafik 6"/>
          <p:cNvPicPr>
            <a:picLocks noChangeAspect="1"/>
          </p:cNvPicPr>
          <p:nvPr/>
        </p:nvPicPr>
        <p:blipFill>
          <a:blip r:embed="rId3"/>
          <a:stretch>
            <a:fillRect/>
          </a:stretch>
        </p:blipFill>
        <p:spPr>
          <a:xfrm>
            <a:off x="3059832" y="1988840"/>
            <a:ext cx="4730278" cy="4560474"/>
          </a:xfrm>
          <a:prstGeom prst="rect">
            <a:avLst/>
          </a:prstGeom>
        </p:spPr>
      </p:pic>
    </p:spTree>
    <p:extLst>
      <p:ext uri="{BB962C8B-B14F-4D97-AF65-F5344CB8AC3E}">
        <p14:creationId xmlns:p14="http://schemas.microsoft.com/office/powerpoint/2010/main" val="37579909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Input des Neuronalen Netzes – Formalisierung</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160</a:t>
            </a:fld>
            <a:endParaRPr lang="de-DE" sz="1800"/>
          </a:p>
        </p:txBody>
      </p:sp>
      <p:graphicFrame>
        <p:nvGraphicFramePr>
          <p:cNvPr id="7" name="Tabelle 6"/>
          <p:cNvGraphicFramePr>
            <a:graphicFrameLocks noGrp="1"/>
          </p:cNvGraphicFramePr>
          <p:nvPr>
            <p:extLst/>
          </p:nvPr>
        </p:nvGraphicFramePr>
        <p:xfrm>
          <a:off x="2230465" y="2181011"/>
          <a:ext cx="6517999" cy="4092893"/>
        </p:xfrm>
        <a:graphic>
          <a:graphicData uri="http://schemas.openxmlformats.org/drawingml/2006/table">
            <a:tbl>
              <a:tblPr firstRow="1" bandRow="1"/>
              <a:tblGrid>
                <a:gridCol w="1050329">
                  <a:extLst>
                    <a:ext uri="{9D8B030D-6E8A-4147-A177-3AD203B41FA5}">
                      <a16:colId xmlns:a16="http://schemas.microsoft.com/office/drawing/2014/main" val="2011591160"/>
                    </a:ext>
                  </a:extLst>
                </a:gridCol>
                <a:gridCol w="1050329">
                  <a:extLst>
                    <a:ext uri="{9D8B030D-6E8A-4147-A177-3AD203B41FA5}">
                      <a16:colId xmlns:a16="http://schemas.microsoft.com/office/drawing/2014/main" val="3588158883"/>
                    </a:ext>
                  </a:extLst>
                </a:gridCol>
                <a:gridCol w="1050329">
                  <a:extLst>
                    <a:ext uri="{9D8B030D-6E8A-4147-A177-3AD203B41FA5}">
                      <a16:colId xmlns:a16="http://schemas.microsoft.com/office/drawing/2014/main" val="687881563"/>
                    </a:ext>
                  </a:extLst>
                </a:gridCol>
                <a:gridCol w="1050329">
                  <a:extLst>
                    <a:ext uri="{9D8B030D-6E8A-4147-A177-3AD203B41FA5}">
                      <a16:colId xmlns:a16="http://schemas.microsoft.com/office/drawing/2014/main" val="3533147408"/>
                    </a:ext>
                  </a:extLst>
                </a:gridCol>
                <a:gridCol w="1196975">
                  <a:extLst>
                    <a:ext uri="{9D8B030D-6E8A-4147-A177-3AD203B41FA5}">
                      <a16:colId xmlns:a16="http://schemas.microsoft.com/office/drawing/2014/main" val="1644581561"/>
                    </a:ext>
                  </a:extLst>
                </a:gridCol>
                <a:gridCol w="1119708">
                  <a:extLst>
                    <a:ext uri="{9D8B030D-6E8A-4147-A177-3AD203B41FA5}">
                      <a16:colId xmlns:a16="http://schemas.microsoft.com/office/drawing/2014/main" val="3646258255"/>
                    </a:ext>
                  </a:extLst>
                </a:gridCol>
              </a:tblGrid>
              <a:tr h="370840">
                <a:tc>
                  <a:txBody>
                    <a:bodyPr/>
                    <a:lstStyle/>
                    <a:p>
                      <a:pPr algn="ctr"/>
                      <a:r>
                        <a:rPr lang="de-DE" sz="1800" b="1" dirty="0" smtClean="0"/>
                        <a:t>Dame 1</a:t>
                      </a:r>
                      <a:endParaRPr lang="de-DE" sz="1800" b="1" dirty="0"/>
                    </a:p>
                  </a:txBody>
                  <a:tcPr/>
                </a:tc>
                <a:tc>
                  <a:txBody>
                    <a:bodyPr/>
                    <a:lstStyle/>
                    <a:p>
                      <a:pPr algn="ctr"/>
                      <a:r>
                        <a:rPr lang="de-DE" sz="1800" b="1" dirty="0" smtClean="0"/>
                        <a:t>Dame 2</a:t>
                      </a:r>
                      <a:endParaRPr lang="de-DE" sz="1800" b="1" dirty="0"/>
                    </a:p>
                  </a:txBody>
                  <a:tcPr/>
                </a:tc>
                <a:tc>
                  <a:txBody>
                    <a:bodyPr/>
                    <a:lstStyle/>
                    <a:p>
                      <a:pPr algn="ctr"/>
                      <a:r>
                        <a:rPr lang="de-DE" sz="1800" b="1" dirty="0" smtClean="0"/>
                        <a:t>Rot 1</a:t>
                      </a:r>
                      <a:endParaRPr lang="de-DE" sz="1800" b="1" dirty="0"/>
                    </a:p>
                  </a:txBody>
                  <a:tcPr/>
                </a:tc>
                <a:tc>
                  <a:txBody>
                    <a:bodyPr/>
                    <a:lstStyle/>
                    <a:p>
                      <a:pPr algn="ctr"/>
                      <a:r>
                        <a:rPr lang="de-DE" sz="1800" b="1" dirty="0" smtClean="0"/>
                        <a:t>Rot 2</a:t>
                      </a:r>
                      <a:endParaRPr lang="de-DE" sz="1800" b="1" dirty="0"/>
                    </a:p>
                  </a:txBody>
                  <a:tcPr/>
                </a:tc>
                <a:tc>
                  <a:txBody>
                    <a:bodyPr/>
                    <a:lstStyle/>
                    <a:p>
                      <a:pPr algn="ctr"/>
                      <a:r>
                        <a:rPr lang="de-DE" sz="1800" b="1" dirty="0" smtClean="0"/>
                        <a:t>Schwarz 1</a:t>
                      </a:r>
                      <a:endParaRPr lang="de-DE" sz="1800" b="1" dirty="0"/>
                    </a:p>
                  </a:txBody>
                  <a:tcPr/>
                </a:tc>
                <a:tc>
                  <a:txBody>
                    <a:bodyPr/>
                    <a:lstStyle/>
                    <a:p>
                      <a:pPr algn="ctr"/>
                      <a:r>
                        <a:rPr lang="de-DE" sz="1800" b="1" dirty="0" smtClean="0"/>
                        <a:t>Schwarz 2</a:t>
                      </a:r>
                      <a:endParaRPr lang="de-DE" sz="1800" b="1" dirty="0"/>
                    </a:p>
                  </a:txBody>
                  <a:tcPr/>
                </a:tc>
                <a:extLst>
                  <a:ext uri="{0D108BD9-81ED-4DB2-BD59-A6C34878D82A}">
                    <a16:rowId xmlns:a16="http://schemas.microsoft.com/office/drawing/2014/main" val="3237360153"/>
                  </a:ext>
                </a:extLst>
              </a:tr>
              <a:tr h="370840">
                <a:tc>
                  <a:txBody>
                    <a:bodyPr/>
                    <a:lstStyle/>
                    <a:p>
                      <a:pPr algn="ctr"/>
                      <a:endParaRPr lang="de-DE" sz="1800" b="1" dirty="0" smtClean="0"/>
                    </a:p>
                    <a:p>
                      <a:pPr algn="ctr"/>
                      <a:r>
                        <a:rPr lang="de-DE" sz="1800" b="1" dirty="0" smtClean="0"/>
                        <a:t>1</a:t>
                      </a:r>
                    </a:p>
                    <a:p>
                      <a:pPr algn="ctr"/>
                      <a:endParaRPr lang="de-DE" sz="1800" b="1" dirty="0" smtClean="0"/>
                    </a:p>
                    <a:p>
                      <a:pPr algn="ctr"/>
                      <a:endParaRPr lang="de-DE" sz="1800" b="1" dirty="0" smtClean="0"/>
                    </a:p>
                  </a:txBody>
                  <a:tcPr/>
                </a:tc>
                <a:tc>
                  <a:txBody>
                    <a:bodyPr/>
                    <a:lstStyle/>
                    <a:p>
                      <a:pPr algn="ctr"/>
                      <a:endParaRPr lang="de-DE" sz="1800" b="1" dirty="0" smtClean="0"/>
                    </a:p>
                    <a:p>
                      <a:pPr algn="ctr"/>
                      <a:r>
                        <a:rPr lang="de-DE" sz="1800" b="1" dirty="0" smtClean="0"/>
                        <a:t>1</a:t>
                      </a:r>
                      <a:endParaRPr lang="de-DE" sz="1800" b="1" dirty="0"/>
                    </a:p>
                  </a:txBody>
                  <a:tcPr/>
                </a:tc>
                <a:tc>
                  <a:txBody>
                    <a:bodyPr/>
                    <a:lstStyle/>
                    <a:p>
                      <a:pPr algn="ctr"/>
                      <a:endParaRPr lang="de-DE" sz="1800" b="1" dirty="0" smtClean="0"/>
                    </a:p>
                    <a:p>
                      <a:pPr algn="ctr"/>
                      <a:r>
                        <a:rPr lang="de-DE" sz="1800" b="1" dirty="0" smtClean="0"/>
                        <a:t>0</a:t>
                      </a:r>
                      <a:endParaRPr lang="de-DE" sz="1800" b="1" dirty="0"/>
                    </a:p>
                  </a:txBody>
                  <a:tcPr/>
                </a:tc>
                <a:tc>
                  <a:txBody>
                    <a:bodyPr/>
                    <a:lstStyle/>
                    <a:p>
                      <a:pPr algn="ctr"/>
                      <a:endParaRPr lang="de-DE" sz="1800" b="1" dirty="0" smtClean="0"/>
                    </a:p>
                    <a:p>
                      <a:pPr algn="ctr"/>
                      <a:r>
                        <a:rPr lang="de-DE" sz="1800" b="1" dirty="0" smtClean="0"/>
                        <a:t>1</a:t>
                      </a:r>
                      <a:endParaRPr lang="de-DE" sz="1800" b="1" dirty="0"/>
                    </a:p>
                  </a:txBody>
                  <a:tcPr/>
                </a:tc>
                <a:tc>
                  <a:txBody>
                    <a:bodyPr/>
                    <a:lstStyle/>
                    <a:p>
                      <a:pPr algn="ctr"/>
                      <a:endParaRPr lang="de-DE" sz="1800" b="1" dirty="0" smtClean="0"/>
                    </a:p>
                    <a:p>
                      <a:pPr algn="ctr"/>
                      <a:r>
                        <a:rPr lang="de-DE" sz="1800" b="1" dirty="0" smtClean="0"/>
                        <a:t>1</a:t>
                      </a:r>
                    </a:p>
                  </a:txBody>
                  <a:tcPr/>
                </a:tc>
                <a:tc>
                  <a:txBody>
                    <a:bodyPr/>
                    <a:lstStyle/>
                    <a:p>
                      <a:pPr algn="ctr"/>
                      <a:endParaRPr lang="de-DE" sz="1800" b="1" dirty="0" smtClean="0"/>
                    </a:p>
                    <a:p>
                      <a:pPr algn="ctr"/>
                      <a:r>
                        <a:rPr lang="de-DE" sz="1800" b="1" dirty="0" smtClean="0"/>
                        <a:t>0</a:t>
                      </a:r>
                      <a:endParaRPr lang="de-DE" sz="1800" b="1" dirty="0"/>
                    </a:p>
                  </a:txBody>
                  <a:tcPr/>
                </a:tc>
                <a:extLst>
                  <a:ext uri="{0D108BD9-81ED-4DB2-BD59-A6C34878D82A}">
                    <a16:rowId xmlns:a16="http://schemas.microsoft.com/office/drawing/2014/main" val="174291136"/>
                  </a:ext>
                </a:extLst>
              </a:tr>
              <a:tr h="1344613">
                <a:tc>
                  <a:txBody>
                    <a:bodyPr/>
                    <a:lstStyle/>
                    <a:p>
                      <a:pPr algn="ctr"/>
                      <a:endParaRPr lang="de-DE" sz="1800" b="1" dirty="0" smtClean="0"/>
                    </a:p>
                    <a:p>
                      <a:pPr algn="ctr"/>
                      <a:r>
                        <a:rPr lang="de-DE" sz="1800" b="1" dirty="0" smtClean="0"/>
                        <a:t>0</a:t>
                      </a:r>
                    </a:p>
                    <a:p>
                      <a:pPr algn="ctr"/>
                      <a:endParaRPr lang="de-DE" sz="1800" b="1" dirty="0" smtClean="0"/>
                    </a:p>
                    <a:p>
                      <a:pPr algn="ctr"/>
                      <a:endParaRPr lang="de-DE" sz="1800" b="1" dirty="0"/>
                    </a:p>
                  </a:txBody>
                  <a:tcPr/>
                </a:tc>
                <a:tc>
                  <a:txBody>
                    <a:bodyPr/>
                    <a:lstStyle/>
                    <a:p>
                      <a:pPr algn="ctr"/>
                      <a:endParaRPr lang="de-DE" sz="1800" b="1" dirty="0" smtClean="0"/>
                    </a:p>
                    <a:p>
                      <a:pPr algn="ctr"/>
                      <a:r>
                        <a:rPr lang="de-DE" sz="1800" b="1" dirty="0" smtClean="0"/>
                        <a:t>0</a:t>
                      </a:r>
                      <a:endParaRPr lang="de-DE" sz="1800" b="1" dirty="0"/>
                    </a:p>
                  </a:txBody>
                  <a:tcPr/>
                </a:tc>
                <a:tc>
                  <a:txBody>
                    <a:bodyPr/>
                    <a:lstStyle/>
                    <a:p>
                      <a:pPr algn="ctr"/>
                      <a:endParaRPr lang="de-DE" sz="1800" b="1" dirty="0" smtClean="0"/>
                    </a:p>
                    <a:p>
                      <a:pPr algn="ctr"/>
                      <a:r>
                        <a:rPr lang="de-DE" sz="1800" b="1" dirty="0" smtClean="0"/>
                        <a:t>1</a:t>
                      </a:r>
                    </a:p>
                    <a:p>
                      <a:pPr algn="ctr"/>
                      <a:endParaRPr lang="de-DE" sz="1800" b="1" dirty="0"/>
                    </a:p>
                  </a:txBody>
                  <a:tcPr/>
                </a:tc>
                <a:tc>
                  <a:txBody>
                    <a:bodyPr/>
                    <a:lstStyle/>
                    <a:p>
                      <a:pPr algn="ctr"/>
                      <a:endParaRPr lang="de-DE" sz="1800" b="1" dirty="0" smtClean="0"/>
                    </a:p>
                    <a:p>
                      <a:pPr algn="ctr"/>
                      <a:r>
                        <a:rPr lang="de-DE" sz="1800" b="1" dirty="0" smtClean="0"/>
                        <a:t>0</a:t>
                      </a:r>
                      <a:endParaRPr lang="de-DE" sz="1800" b="1" dirty="0"/>
                    </a:p>
                  </a:txBody>
                  <a:tcPr/>
                </a:tc>
                <a:tc>
                  <a:txBody>
                    <a:bodyPr/>
                    <a:lstStyle/>
                    <a:p>
                      <a:pPr algn="ctr"/>
                      <a:endParaRPr lang="de-DE" sz="1800" b="1" dirty="0" smtClean="0"/>
                    </a:p>
                    <a:p>
                      <a:pPr algn="ctr"/>
                      <a:r>
                        <a:rPr lang="de-DE" sz="1800" b="1" dirty="0" smtClean="0"/>
                        <a:t>0</a:t>
                      </a:r>
                      <a:endParaRPr lang="de-DE" sz="1800" b="1" dirty="0"/>
                    </a:p>
                  </a:txBody>
                  <a:tcPr/>
                </a:tc>
                <a:tc>
                  <a:txBody>
                    <a:bodyPr/>
                    <a:lstStyle/>
                    <a:p>
                      <a:pPr algn="ctr"/>
                      <a:endParaRPr lang="de-DE" sz="1800" b="1" dirty="0" smtClean="0"/>
                    </a:p>
                    <a:p>
                      <a:pPr algn="ctr"/>
                      <a:r>
                        <a:rPr lang="de-DE" sz="1800" b="1" dirty="0" smtClean="0"/>
                        <a:t>1</a:t>
                      </a:r>
                      <a:endParaRPr lang="de-DE" sz="1800" b="1" dirty="0"/>
                    </a:p>
                  </a:txBody>
                  <a:tcPr/>
                </a:tc>
                <a:extLst>
                  <a:ext uri="{0D108BD9-81ED-4DB2-BD59-A6C34878D82A}">
                    <a16:rowId xmlns:a16="http://schemas.microsoft.com/office/drawing/2014/main" val="1278569583"/>
                  </a:ext>
                </a:extLst>
              </a:tr>
              <a:tr h="370840">
                <a:tc>
                  <a:txBody>
                    <a:bodyPr/>
                    <a:lstStyle/>
                    <a:p>
                      <a:endParaRPr lang="de-DE" sz="1800" b="1" dirty="0" smtClean="0"/>
                    </a:p>
                    <a:p>
                      <a:pPr algn="ctr"/>
                      <a:r>
                        <a:rPr lang="de-DE" sz="1800" b="1" dirty="0" smtClean="0"/>
                        <a:t>…</a:t>
                      </a:r>
                    </a:p>
                    <a:p>
                      <a:endParaRPr lang="de-DE" sz="1800" b="1" dirty="0" smtClean="0"/>
                    </a:p>
                    <a:p>
                      <a:endParaRPr lang="de-DE" sz="1800" b="1" dirty="0"/>
                    </a:p>
                  </a:txBody>
                  <a:tcPr/>
                </a:tc>
                <a:tc>
                  <a:txBody>
                    <a:bodyPr/>
                    <a:lstStyle/>
                    <a:p>
                      <a:endParaRPr lang="de-DE" sz="1800" b="1" dirty="0" smtClean="0"/>
                    </a:p>
                    <a:p>
                      <a:pPr algn="ctr"/>
                      <a:r>
                        <a:rPr lang="de-DE" sz="1800" b="1" dirty="0" smtClean="0"/>
                        <a:t>…</a:t>
                      </a:r>
                    </a:p>
                  </a:txBody>
                  <a:tcPr/>
                </a:tc>
                <a:tc>
                  <a:txBody>
                    <a:bodyPr/>
                    <a:lstStyle/>
                    <a:p>
                      <a:endParaRPr lang="de-DE" sz="1800" b="1" dirty="0" smtClean="0"/>
                    </a:p>
                    <a:p>
                      <a:pPr algn="ctr"/>
                      <a:r>
                        <a:rPr lang="de-DE" sz="1800" b="1" dirty="0" smtClean="0"/>
                        <a:t>…</a:t>
                      </a:r>
                      <a:endParaRPr lang="de-DE" sz="1800" b="1" dirty="0"/>
                    </a:p>
                  </a:txBody>
                  <a:tcPr/>
                </a:tc>
                <a:tc>
                  <a:txBody>
                    <a:bodyPr/>
                    <a:lstStyle/>
                    <a:p>
                      <a:pPr algn="ctr"/>
                      <a:endParaRPr lang="de-DE" sz="1800" b="1" dirty="0" smtClean="0"/>
                    </a:p>
                    <a:p>
                      <a:pPr algn="ctr"/>
                      <a:r>
                        <a:rPr lang="de-DE" sz="1800" b="1" dirty="0" smtClean="0"/>
                        <a:t>…</a:t>
                      </a:r>
                      <a:endParaRPr lang="de-DE" sz="1800" b="1" dirty="0"/>
                    </a:p>
                  </a:txBody>
                  <a:tcPr/>
                </a:tc>
                <a:tc>
                  <a:txBody>
                    <a:bodyPr/>
                    <a:lstStyle/>
                    <a:p>
                      <a:endParaRPr lang="de-DE" sz="1800" b="1" dirty="0" smtClean="0"/>
                    </a:p>
                    <a:p>
                      <a:pPr algn="ctr"/>
                      <a:r>
                        <a:rPr lang="de-DE" sz="1800" b="1" dirty="0" smtClean="0"/>
                        <a:t>…</a:t>
                      </a:r>
                      <a:endParaRPr lang="de-DE" sz="1800" b="1" dirty="0"/>
                    </a:p>
                  </a:txBody>
                  <a:tcPr/>
                </a:tc>
                <a:tc>
                  <a:txBody>
                    <a:bodyPr/>
                    <a:lstStyle/>
                    <a:p>
                      <a:endParaRPr lang="de-DE" sz="1800" b="1" dirty="0" smtClean="0"/>
                    </a:p>
                    <a:p>
                      <a:pPr algn="ctr"/>
                      <a:r>
                        <a:rPr lang="de-DE" sz="1800" b="1" dirty="0" smtClean="0"/>
                        <a:t>…</a:t>
                      </a:r>
                      <a:endParaRPr lang="de-DE" sz="1800" b="1" dirty="0"/>
                    </a:p>
                  </a:txBody>
                  <a:tcPr/>
                </a:tc>
                <a:extLst>
                  <a:ext uri="{0D108BD9-81ED-4DB2-BD59-A6C34878D82A}">
                    <a16:rowId xmlns:a16="http://schemas.microsoft.com/office/drawing/2014/main" val="3312414455"/>
                  </a:ext>
                </a:extLst>
              </a:tr>
            </a:tbl>
          </a:graphicData>
        </a:graphic>
      </p:graphicFrame>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07" y="2456892"/>
            <a:ext cx="944286" cy="1268962"/>
          </a:xfrm>
          <a:prstGeom prst="rect">
            <a:avLst/>
          </a:prstGeom>
        </p:spPr>
      </p:pic>
      <p:sp>
        <p:nvSpPr>
          <p:cNvPr id="9" name="Textfeld 8"/>
          <p:cNvSpPr txBox="1"/>
          <p:nvPr/>
        </p:nvSpPr>
        <p:spPr>
          <a:xfrm>
            <a:off x="154612" y="2051556"/>
            <a:ext cx="849913" cy="369332"/>
          </a:xfrm>
          <a:prstGeom prst="rect">
            <a:avLst/>
          </a:prstGeom>
          <a:noFill/>
        </p:spPr>
        <p:txBody>
          <a:bodyPr wrap="none" rtlCol="0">
            <a:spAutoFit/>
          </a:bodyPr>
          <a:lstStyle/>
          <a:p>
            <a:r>
              <a:rPr lang="de-DE" dirty="0" smtClean="0"/>
              <a:t>1. Karte</a:t>
            </a:r>
            <a:endParaRPr lang="de-DE" dirty="0"/>
          </a:p>
        </p:txBody>
      </p:sp>
      <p:sp>
        <p:nvSpPr>
          <p:cNvPr id="10" name="Textfeld 9"/>
          <p:cNvSpPr txBox="1"/>
          <p:nvPr/>
        </p:nvSpPr>
        <p:spPr>
          <a:xfrm>
            <a:off x="985962" y="2051556"/>
            <a:ext cx="849913" cy="369332"/>
          </a:xfrm>
          <a:prstGeom prst="rect">
            <a:avLst/>
          </a:prstGeom>
          <a:noFill/>
        </p:spPr>
        <p:txBody>
          <a:bodyPr wrap="none" rtlCol="0">
            <a:spAutoFit/>
          </a:bodyPr>
          <a:lstStyle/>
          <a:p>
            <a:r>
              <a:rPr lang="de-DE" dirty="0"/>
              <a:t>2</a:t>
            </a:r>
            <a:r>
              <a:rPr lang="de-DE" dirty="0" smtClean="0"/>
              <a:t>. Karte</a:t>
            </a:r>
            <a:endParaRPr lang="de-DE" dirty="0"/>
          </a:p>
        </p:txBody>
      </p:sp>
      <p:pic>
        <p:nvPicPr>
          <p:cNvPr id="11" name="Grafik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2492896"/>
            <a:ext cx="910038" cy="1226155"/>
          </a:xfrm>
          <a:prstGeom prst="rect">
            <a:avLst/>
          </a:prstGeom>
        </p:spPr>
      </p:pic>
      <p:pic>
        <p:nvPicPr>
          <p:cNvPr id="12" name="Grafik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07" y="3676693"/>
            <a:ext cx="924780" cy="1294692"/>
          </a:xfrm>
          <a:prstGeom prst="rect">
            <a:avLst/>
          </a:prstGeom>
        </p:spPr>
      </p:pic>
      <p:pic>
        <p:nvPicPr>
          <p:cNvPr id="13" name="Grafik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1192" y="3763110"/>
            <a:ext cx="812454" cy="1178058"/>
          </a:xfrm>
          <a:prstGeom prst="rect">
            <a:avLst/>
          </a:prstGeom>
        </p:spPr>
      </p:pic>
    </p:spTree>
    <p:extLst>
      <p:ext uri="{BB962C8B-B14F-4D97-AF65-F5344CB8AC3E}">
        <p14:creationId xmlns:p14="http://schemas.microsoft.com/office/powerpoint/2010/main" val="16171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0851" y="836712"/>
            <a:ext cx="8243887" cy="1044000"/>
          </a:xfrm>
        </p:spPr>
        <p:txBody>
          <a:bodyPr/>
          <a:lstStyle/>
          <a:p>
            <a:r>
              <a:rPr lang="de-DE" dirty="0" smtClean="0"/>
              <a:t>Output generieren – Feed-Forward-Prinzip</a:t>
            </a:r>
            <a:endParaRPr lang="de-DE" dirty="0"/>
          </a:p>
        </p:txBody>
      </p:sp>
      <p:sp>
        <p:nvSpPr>
          <p:cNvPr id="4" name="Foliennummernplatzhalter 3"/>
          <p:cNvSpPr>
            <a:spLocks noGrp="1"/>
          </p:cNvSpPr>
          <p:nvPr>
            <p:ph type="sldNum" sz="quarter" idx="11"/>
          </p:nvPr>
        </p:nvSpPr>
        <p:spPr>
          <a:xfrm>
            <a:off x="7974738" y="6381360"/>
            <a:ext cx="720000" cy="288000"/>
          </a:xfrm>
        </p:spPr>
        <p:txBody>
          <a:bodyPr/>
          <a:lstStyle/>
          <a:p>
            <a:pPr>
              <a:defRPr/>
            </a:pPr>
            <a:fld id="{C0BC624C-2554-4659-A1D8-66347873820C}" type="slidenum">
              <a:rPr lang="de-DE" smtClean="0"/>
              <a:t>161</a:t>
            </a:fld>
            <a:endParaRPr lang="de-DE" sz="1800" dirty="0"/>
          </a:p>
        </p:txBody>
      </p:sp>
      <p:sp>
        <p:nvSpPr>
          <p:cNvPr id="6" name="Ellipse 5"/>
          <p:cNvSpPr/>
          <p:nvPr/>
        </p:nvSpPr>
        <p:spPr bwMode="auto">
          <a:xfrm>
            <a:off x="1567361" y="2286164"/>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a:t>
            </a:r>
            <a:endParaRPr lang="de-DE" b="1" dirty="0">
              <a:solidFill>
                <a:srgbClr val="000000"/>
              </a:solidFill>
            </a:endParaRPr>
          </a:p>
        </p:txBody>
      </p:sp>
      <p:sp>
        <p:nvSpPr>
          <p:cNvPr id="7" name="Ellipse 6"/>
          <p:cNvSpPr/>
          <p:nvPr/>
        </p:nvSpPr>
        <p:spPr bwMode="auto">
          <a:xfrm>
            <a:off x="2575473" y="2286164"/>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N2</a:t>
            </a:r>
            <a:endParaRPr lang="de-DE" dirty="0"/>
          </a:p>
        </p:txBody>
      </p:sp>
      <p:sp>
        <p:nvSpPr>
          <p:cNvPr id="8" name="Ellipse 7"/>
          <p:cNvSpPr/>
          <p:nvPr/>
        </p:nvSpPr>
        <p:spPr bwMode="auto">
          <a:xfrm>
            <a:off x="2071417" y="3582308"/>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N7</a:t>
            </a:r>
            <a:endParaRPr lang="de-DE" dirty="0"/>
          </a:p>
        </p:txBody>
      </p:sp>
      <p:cxnSp>
        <p:nvCxnSpPr>
          <p:cNvPr id="9" name="Gerade Verbindung mit Pfeil 8"/>
          <p:cNvCxnSpPr>
            <a:stCxn id="6" idx="4"/>
            <a:endCxn id="8" idx="1"/>
          </p:cNvCxnSpPr>
          <p:nvPr/>
        </p:nvCxnSpPr>
        <p:spPr>
          <a:xfrm>
            <a:off x="1927401" y="3006244"/>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2686044" y="3006244"/>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3871617" y="2286164"/>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N3</a:t>
            </a:r>
            <a:endParaRPr lang="de-DE" dirty="0"/>
          </a:p>
        </p:txBody>
      </p:sp>
      <p:sp>
        <p:nvSpPr>
          <p:cNvPr id="12" name="Ellipse 11"/>
          <p:cNvSpPr/>
          <p:nvPr/>
        </p:nvSpPr>
        <p:spPr bwMode="auto">
          <a:xfrm>
            <a:off x="4879729" y="2286164"/>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N4</a:t>
            </a:r>
            <a:endParaRPr lang="de-DE" dirty="0"/>
          </a:p>
        </p:txBody>
      </p:sp>
      <p:sp>
        <p:nvSpPr>
          <p:cNvPr id="13" name="Ellipse 12"/>
          <p:cNvSpPr/>
          <p:nvPr/>
        </p:nvSpPr>
        <p:spPr bwMode="auto">
          <a:xfrm>
            <a:off x="4375673" y="3582308"/>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14" name="Gerade Verbindung mit Pfeil 13"/>
          <p:cNvCxnSpPr>
            <a:stCxn id="11" idx="4"/>
            <a:endCxn id="13" idx="1"/>
          </p:cNvCxnSpPr>
          <p:nvPr/>
        </p:nvCxnSpPr>
        <p:spPr>
          <a:xfrm>
            <a:off x="4231657" y="3006244"/>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12" idx="4"/>
            <a:endCxn id="13" idx="7"/>
          </p:cNvCxnSpPr>
          <p:nvPr/>
        </p:nvCxnSpPr>
        <p:spPr>
          <a:xfrm flipH="1">
            <a:off x="4990300" y="3006244"/>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bwMode="auto">
          <a:xfrm>
            <a:off x="6175873" y="2286164"/>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N5</a:t>
            </a:r>
            <a:endParaRPr lang="de-DE" dirty="0"/>
          </a:p>
        </p:txBody>
      </p:sp>
      <p:sp>
        <p:nvSpPr>
          <p:cNvPr id="17" name="Ellipse 16"/>
          <p:cNvSpPr/>
          <p:nvPr/>
        </p:nvSpPr>
        <p:spPr bwMode="auto">
          <a:xfrm>
            <a:off x="7183985" y="2286164"/>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N6</a:t>
            </a:r>
            <a:endParaRPr lang="de-DE" dirty="0"/>
          </a:p>
        </p:txBody>
      </p:sp>
      <p:sp>
        <p:nvSpPr>
          <p:cNvPr id="18" name="Ellipse 17"/>
          <p:cNvSpPr/>
          <p:nvPr/>
        </p:nvSpPr>
        <p:spPr bwMode="auto">
          <a:xfrm>
            <a:off x="6679929" y="3582308"/>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N9</a:t>
            </a:r>
            <a:endParaRPr lang="de-DE" dirty="0"/>
          </a:p>
        </p:txBody>
      </p:sp>
      <p:cxnSp>
        <p:nvCxnSpPr>
          <p:cNvPr id="19" name="Gerade Verbindung mit Pfeil 18"/>
          <p:cNvCxnSpPr>
            <a:stCxn id="16" idx="4"/>
            <a:endCxn id="18" idx="1"/>
          </p:cNvCxnSpPr>
          <p:nvPr/>
        </p:nvCxnSpPr>
        <p:spPr>
          <a:xfrm>
            <a:off x="6535913" y="3006244"/>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a:stCxn id="17" idx="4"/>
            <a:endCxn id="18" idx="7"/>
          </p:cNvCxnSpPr>
          <p:nvPr/>
        </p:nvCxnSpPr>
        <p:spPr>
          <a:xfrm flipH="1">
            <a:off x="7294556" y="3006244"/>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 name="Ellipse 20"/>
          <p:cNvSpPr/>
          <p:nvPr/>
        </p:nvSpPr>
        <p:spPr bwMode="auto">
          <a:xfrm>
            <a:off x="4362080" y="4974833"/>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N10</a:t>
            </a:r>
            <a:endParaRPr lang="de-DE" dirty="0"/>
          </a:p>
        </p:txBody>
      </p:sp>
      <p:cxnSp>
        <p:nvCxnSpPr>
          <p:cNvPr id="22" name="Gerade Verbindung mit Pfeil 21"/>
          <p:cNvCxnSpPr>
            <a:stCxn id="8" idx="5"/>
            <a:endCxn id="21" idx="1"/>
          </p:cNvCxnSpPr>
          <p:nvPr/>
        </p:nvCxnSpPr>
        <p:spPr>
          <a:xfrm>
            <a:off x="2686044" y="4196935"/>
            <a:ext cx="1792035" cy="893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13" idx="4"/>
            <a:endCxn id="21" idx="0"/>
          </p:cNvCxnSpPr>
          <p:nvPr/>
        </p:nvCxnSpPr>
        <p:spPr>
          <a:xfrm>
            <a:off x="4735713" y="4302388"/>
            <a:ext cx="22411" cy="67244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a:stCxn id="18" idx="3"/>
            <a:endCxn id="21" idx="7"/>
          </p:cNvCxnSpPr>
          <p:nvPr/>
        </p:nvCxnSpPr>
        <p:spPr>
          <a:xfrm flipH="1">
            <a:off x="5038169" y="4196935"/>
            <a:ext cx="1747213" cy="893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1927401" y="1844066"/>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a:off x="2935513" y="1854116"/>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a:off x="4231657" y="1854116"/>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p:nvPr/>
        </p:nvCxnSpPr>
        <p:spPr>
          <a:xfrm>
            <a:off x="5239769" y="1854116"/>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p:nvPr/>
        </p:nvCxnSpPr>
        <p:spPr>
          <a:xfrm>
            <a:off x="6535913" y="1854116"/>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p:cNvCxnSpPr/>
          <p:nvPr/>
        </p:nvCxnSpPr>
        <p:spPr>
          <a:xfrm>
            <a:off x="7544025" y="1854116"/>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21" idx="4"/>
          </p:cNvCxnSpPr>
          <p:nvPr/>
        </p:nvCxnSpPr>
        <p:spPr>
          <a:xfrm>
            <a:off x="4758124" y="5766921"/>
            <a:ext cx="0" cy="26365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feld 4"/>
          <p:cNvSpPr txBox="1"/>
          <p:nvPr/>
        </p:nvSpPr>
        <p:spPr>
          <a:xfrm>
            <a:off x="1279329" y="1412776"/>
            <a:ext cx="6840760" cy="369332"/>
          </a:xfrm>
          <a:prstGeom prst="rect">
            <a:avLst/>
          </a:prstGeom>
          <a:noFill/>
        </p:spPr>
        <p:txBody>
          <a:bodyPr wrap="square" rtlCol="0">
            <a:spAutoFit/>
          </a:bodyPr>
          <a:lstStyle/>
          <a:p>
            <a:r>
              <a:rPr lang="de-DE" b="1" dirty="0" smtClean="0"/>
              <a:t>          </a:t>
            </a:r>
            <a:r>
              <a:rPr lang="de-DE" b="1" dirty="0" smtClean="0">
                <a:solidFill>
                  <a:schemeClr val="tx2">
                    <a:lumMod val="50000"/>
                    <a:lumOff val="50000"/>
                  </a:schemeClr>
                </a:solidFill>
              </a:rPr>
              <a:t>1                 1                       0                 0                       1                 1</a:t>
            </a:r>
            <a:endParaRPr lang="de-DE" b="1" dirty="0">
              <a:solidFill>
                <a:schemeClr val="tx2">
                  <a:lumMod val="50000"/>
                  <a:lumOff val="50000"/>
                </a:schemeClr>
              </a:solidFill>
            </a:endParaRPr>
          </a:p>
        </p:txBody>
      </p:sp>
      <p:sp>
        <p:nvSpPr>
          <p:cNvPr id="54" name="Textfeld 53"/>
          <p:cNvSpPr txBox="1"/>
          <p:nvPr/>
        </p:nvSpPr>
        <p:spPr>
          <a:xfrm>
            <a:off x="1279329" y="2934236"/>
            <a:ext cx="6840760" cy="369332"/>
          </a:xfrm>
          <a:prstGeom prst="rect">
            <a:avLst/>
          </a:prstGeom>
          <a:noFill/>
        </p:spPr>
        <p:txBody>
          <a:bodyPr wrap="square" rtlCol="0">
            <a:spAutoFit/>
          </a:bodyPr>
          <a:lstStyle/>
          <a:p>
            <a:r>
              <a:rPr lang="de-DE" b="1" dirty="0" smtClean="0"/>
              <a:t>             </a:t>
            </a:r>
            <a:r>
              <a:rPr lang="de-DE" b="1" dirty="0" smtClean="0">
                <a:solidFill>
                  <a:schemeClr val="tx2">
                    <a:lumMod val="50000"/>
                    <a:lumOff val="50000"/>
                  </a:schemeClr>
                </a:solidFill>
              </a:rPr>
              <a:t>1 </a:t>
            </a:r>
            <a:r>
              <a:rPr lang="de-DE" b="1" dirty="0" smtClean="0"/>
              <a:t>              </a:t>
            </a:r>
            <a:r>
              <a:rPr lang="de-DE" b="1" dirty="0" smtClean="0">
                <a:solidFill>
                  <a:schemeClr val="tx2">
                    <a:lumMod val="50000"/>
                    <a:lumOff val="50000"/>
                  </a:schemeClr>
                </a:solidFill>
              </a:rPr>
              <a:t>1                         0               0                         1               1</a:t>
            </a:r>
            <a:endParaRPr lang="de-DE" b="1" dirty="0">
              <a:solidFill>
                <a:schemeClr val="tx2">
                  <a:lumMod val="50000"/>
                  <a:lumOff val="50000"/>
                </a:schemeClr>
              </a:solidFill>
            </a:endParaRPr>
          </a:p>
        </p:txBody>
      </p:sp>
      <p:sp>
        <p:nvSpPr>
          <p:cNvPr id="56" name="Textfeld 55"/>
          <p:cNvSpPr txBox="1"/>
          <p:nvPr/>
        </p:nvSpPr>
        <p:spPr>
          <a:xfrm>
            <a:off x="1423345" y="3294276"/>
            <a:ext cx="6840760" cy="369332"/>
          </a:xfrm>
          <a:prstGeom prst="rect">
            <a:avLst/>
          </a:prstGeom>
          <a:noFill/>
        </p:spPr>
        <p:txBody>
          <a:bodyPr wrap="square" rtlCol="0">
            <a:spAutoFit/>
          </a:bodyPr>
          <a:lstStyle/>
          <a:p>
            <a:r>
              <a:rPr lang="de-DE" b="1" dirty="0" smtClean="0"/>
              <a:t>            </a:t>
            </a:r>
            <a:r>
              <a:rPr lang="de-DE" b="1" dirty="0" smtClean="0">
                <a:solidFill>
                  <a:srgbClr val="00B050"/>
                </a:solidFill>
              </a:rPr>
              <a:t>1  +  1                                  0  +  0                                  1  +  1</a:t>
            </a:r>
            <a:endParaRPr lang="de-DE" b="1" dirty="0">
              <a:solidFill>
                <a:srgbClr val="00B050"/>
              </a:solidFill>
            </a:endParaRPr>
          </a:p>
        </p:txBody>
      </p:sp>
      <p:sp>
        <p:nvSpPr>
          <p:cNvPr id="57" name="Textfeld 56"/>
          <p:cNvSpPr txBox="1"/>
          <p:nvPr/>
        </p:nvSpPr>
        <p:spPr>
          <a:xfrm>
            <a:off x="2051720" y="4283804"/>
            <a:ext cx="6840760" cy="369332"/>
          </a:xfrm>
          <a:prstGeom prst="rect">
            <a:avLst/>
          </a:prstGeom>
          <a:noFill/>
        </p:spPr>
        <p:txBody>
          <a:bodyPr wrap="square" rtlCol="0">
            <a:spAutoFit/>
          </a:bodyPr>
          <a:lstStyle/>
          <a:p>
            <a:r>
              <a:rPr lang="de-DE" b="1" dirty="0" smtClean="0"/>
              <a:t>            </a:t>
            </a:r>
            <a:r>
              <a:rPr lang="de-DE" b="1" dirty="0" smtClean="0">
                <a:solidFill>
                  <a:srgbClr val="00B050"/>
                </a:solidFill>
              </a:rPr>
              <a:t>1                                     0                                  1  </a:t>
            </a:r>
            <a:endParaRPr lang="de-DE" b="1" dirty="0">
              <a:solidFill>
                <a:srgbClr val="00B050"/>
              </a:solidFill>
            </a:endParaRPr>
          </a:p>
        </p:txBody>
      </p:sp>
      <p:sp>
        <p:nvSpPr>
          <p:cNvPr id="62" name="Textfeld 61"/>
          <p:cNvSpPr txBox="1"/>
          <p:nvPr/>
        </p:nvSpPr>
        <p:spPr>
          <a:xfrm>
            <a:off x="3419872" y="4653136"/>
            <a:ext cx="6840760" cy="369332"/>
          </a:xfrm>
          <a:prstGeom prst="rect">
            <a:avLst/>
          </a:prstGeom>
          <a:noFill/>
        </p:spPr>
        <p:txBody>
          <a:bodyPr wrap="square" rtlCol="0">
            <a:spAutoFit/>
          </a:bodyPr>
          <a:lstStyle/>
          <a:p>
            <a:r>
              <a:rPr lang="de-DE" b="1" dirty="0" smtClean="0"/>
              <a:t>            </a:t>
            </a:r>
            <a:r>
              <a:rPr lang="de-DE" b="1" dirty="0" smtClean="0">
                <a:solidFill>
                  <a:srgbClr val="FF0000"/>
                </a:solidFill>
              </a:rPr>
              <a:t>1  +  0   +  1  </a:t>
            </a:r>
            <a:endParaRPr lang="de-DE" b="1" dirty="0">
              <a:solidFill>
                <a:srgbClr val="FF0000"/>
              </a:solidFill>
            </a:endParaRPr>
          </a:p>
        </p:txBody>
      </p:sp>
      <p:sp>
        <p:nvSpPr>
          <p:cNvPr id="64" name="Textfeld 63"/>
          <p:cNvSpPr txBox="1"/>
          <p:nvPr/>
        </p:nvSpPr>
        <p:spPr>
          <a:xfrm>
            <a:off x="4015633" y="6021288"/>
            <a:ext cx="1656184" cy="369332"/>
          </a:xfrm>
          <a:prstGeom prst="rect">
            <a:avLst/>
          </a:prstGeom>
          <a:noFill/>
        </p:spPr>
        <p:txBody>
          <a:bodyPr wrap="square" rtlCol="0">
            <a:spAutoFit/>
          </a:bodyPr>
          <a:lstStyle/>
          <a:p>
            <a:r>
              <a:rPr lang="de-DE" b="1" dirty="0" smtClean="0"/>
              <a:t>            </a:t>
            </a:r>
            <a:r>
              <a:rPr lang="de-DE" b="1" dirty="0" smtClean="0">
                <a:solidFill>
                  <a:srgbClr val="FF0000"/>
                </a:solidFill>
              </a:rPr>
              <a:t>1</a:t>
            </a:r>
            <a:endParaRPr lang="de-DE" b="1" dirty="0">
              <a:solidFill>
                <a:srgbClr val="FF0000"/>
              </a:solidFill>
            </a:endParaRPr>
          </a:p>
        </p:txBody>
      </p:sp>
      <p:sp>
        <p:nvSpPr>
          <p:cNvPr id="65" name="Textfeld 64"/>
          <p:cNvSpPr txBox="1"/>
          <p:nvPr/>
        </p:nvSpPr>
        <p:spPr>
          <a:xfrm>
            <a:off x="416568" y="6012028"/>
            <a:ext cx="3203022" cy="369332"/>
          </a:xfrm>
          <a:prstGeom prst="rect">
            <a:avLst/>
          </a:prstGeom>
          <a:noFill/>
        </p:spPr>
        <p:txBody>
          <a:bodyPr wrap="square" rtlCol="0">
            <a:spAutoFit/>
          </a:bodyPr>
          <a:lstStyle/>
          <a:p>
            <a:r>
              <a:rPr lang="de-DE" dirty="0" smtClean="0"/>
              <a:t>Wie funktioniert ein Neuron formal?</a:t>
            </a:r>
            <a:endParaRPr lang="de-DE" dirty="0"/>
          </a:p>
        </p:txBody>
      </p:sp>
    </p:spTree>
    <p:extLst>
      <p:ext uri="{BB962C8B-B14F-4D97-AF65-F5344CB8AC3E}">
        <p14:creationId xmlns:p14="http://schemas.microsoft.com/office/powerpoint/2010/main" val="10155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4" grpId="0"/>
      <p:bldP spid="56" grpId="0"/>
      <p:bldP spid="57" grpId="0"/>
      <p:bldP spid="62" grpId="0"/>
      <p:bldP spid="64" grpId="0"/>
      <p:bldP spid="65"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 verarbeitet ein Neuron seinen Input ?</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162</a:t>
            </a:fld>
            <a:endParaRPr lang="de-DE" sz="1800"/>
          </a:p>
        </p:txBody>
      </p:sp>
      <p:sp>
        <p:nvSpPr>
          <p:cNvPr id="6" name="Ellipse 5"/>
          <p:cNvSpPr/>
          <p:nvPr/>
        </p:nvSpPr>
        <p:spPr bwMode="auto">
          <a:xfrm>
            <a:off x="1994686" y="3726324"/>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a:t>
            </a:r>
            <a:endParaRPr lang="de-DE" dirty="0"/>
          </a:p>
        </p:txBody>
      </p:sp>
      <p:cxnSp>
        <p:nvCxnSpPr>
          <p:cNvPr id="7" name="Gerade Verbindung mit Pfeil 6"/>
          <p:cNvCxnSpPr>
            <a:endCxn id="6" idx="1"/>
          </p:cNvCxnSpPr>
          <p:nvPr/>
        </p:nvCxnSpPr>
        <p:spPr>
          <a:xfrm>
            <a:off x="1850670" y="3150260"/>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p:cNvCxnSpPr>
            <a:endCxn id="6" idx="7"/>
          </p:cNvCxnSpPr>
          <p:nvPr/>
        </p:nvCxnSpPr>
        <p:spPr>
          <a:xfrm flipH="1">
            <a:off x="2609313" y="3150260"/>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p:cNvCxnSpPr>
            <a:stCxn id="6" idx="4"/>
          </p:cNvCxnSpPr>
          <p:nvPr/>
        </p:nvCxnSpPr>
        <p:spPr>
          <a:xfrm>
            <a:off x="2354726" y="4446404"/>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feld 9"/>
              <p:cNvSpPr txBox="1"/>
              <p:nvPr/>
            </p:nvSpPr>
            <p:spPr>
              <a:xfrm>
                <a:off x="1505604" y="2780928"/>
                <a:ext cx="1857234" cy="369332"/>
              </a:xfrm>
              <a:prstGeom prst="rect">
                <a:avLst/>
              </a:prstGeom>
              <a:noFill/>
            </p:spPr>
            <p:txBody>
              <a:bodyPr wrap="square" rtlCol="0">
                <a:spAutoFit/>
              </a:bodyPr>
              <a:lstStyle/>
              <a:p>
                <a:r>
                  <a:rPr lang="de-DE" dirty="0" smtClean="0"/>
                  <a:t>   </a:t>
                </a:r>
                <a14:m>
                  <m:oMath xmlns:m="http://schemas.openxmlformats.org/officeDocument/2006/math">
                    <m:r>
                      <a:rPr lang="de-DE" b="0" i="1" dirty="0" smtClean="0">
                        <a:latin typeface="Cambria Math" panose="02040503050406030204" pitchFamily="18" charset="0"/>
                      </a:rPr>
                      <m:t>0</m:t>
                    </m:r>
                  </m:oMath>
                </a14:m>
                <a:r>
                  <a:rPr lang="de-DE" dirty="0" smtClean="0"/>
                  <a:t>                </a:t>
                </a:r>
                <a14:m>
                  <m:oMath xmlns:m="http://schemas.openxmlformats.org/officeDocument/2006/math">
                    <m:r>
                      <a:rPr lang="de-DE" b="0" i="0" dirty="0" smtClean="0">
                        <a:latin typeface="Cambria Math" panose="02040503050406030204" pitchFamily="18" charset="0"/>
                      </a:rPr>
                      <m:t>  </m:t>
                    </m:r>
                    <m:r>
                      <a:rPr lang="de-DE" b="0" i="1" dirty="0" smtClean="0">
                        <a:latin typeface="Cambria Math" panose="02040503050406030204" pitchFamily="18" charset="0"/>
                      </a:rPr>
                      <m:t>0</m:t>
                    </m:r>
                  </m:oMath>
                </a14:m>
                <a:r>
                  <a:rPr lang="de-DE" dirty="0" smtClean="0"/>
                  <a:t>        </a:t>
                </a:r>
                <a:endParaRPr lang="de-DE" dirty="0"/>
              </a:p>
            </p:txBody>
          </p:sp>
        </mc:Choice>
        <mc:Fallback xmlns="">
          <p:sp>
            <p:nvSpPr>
              <p:cNvPr id="10" name="Textfeld 9"/>
              <p:cNvSpPr txBox="1">
                <a:spLocks noRot="1" noChangeAspect="1" noMove="1" noResize="1" noEditPoints="1" noAdjustHandles="1" noChangeArrowheads="1" noChangeShapeType="1" noTextEdit="1"/>
              </p:cNvSpPr>
              <p:nvPr/>
            </p:nvSpPr>
            <p:spPr>
              <a:xfrm>
                <a:off x="1505604" y="2780928"/>
                <a:ext cx="1857234" cy="369332"/>
              </a:xfrm>
              <a:prstGeom prst="rect">
                <a:avLst/>
              </a:prstGeom>
              <a:blipFill>
                <a:blip r:embed="rId2"/>
                <a:stretch>
                  <a:fillRect/>
                </a:stretch>
              </a:blipFill>
            </p:spPr>
            <p:txBody>
              <a:bodyPr/>
              <a:lstStyle/>
              <a:p>
                <a:r>
                  <a:rPr lang="de-DE">
                    <a:noFill/>
                  </a:rPr>
                  <a:t> </a:t>
                </a:r>
              </a:p>
            </p:txBody>
          </p:sp>
        </mc:Fallback>
      </mc:AlternateContent>
      <p:sp>
        <p:nvSpPr>
          <p:cNvPr id="11" name="Ellipse 10"/>
          <p:cNvSpPr/>
          <p:nvPr/>
        </p:nvSpPr>
        <p:spPr bwMode="auto">
          <a:xfrm>
            <a:off x="4226934" y="3735616"/>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a:t>
            </a:r>
            <a:endParaRPr lang="de-DE" dirty="0"/>
          </a:p>
        </p:txBody>
      </p:sp>
      <p:cxnSp>
        <p:nvCxnSpPr>
          <p:cNvPr id="12" name="Gerade Verbindung mit Pfeil 11"/>
          <p:cNvCxnSpPr>
            <a:endCxn id="11" idx="1"/>
          </p:cNvCxnSpPr>
          <p:nvPr/>
        </p:nvCxnSpPr>
        <p:spPr>
          <a:xfrm>
            <a:off x="4082918" y="315955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a:endCxn id="11" idx="7"/>
          </p:cNvCxnSpPr>
          <p:nvPr/>
        </p:nvCxnSpPr>
        <p:spPr>
          <a:xfrm flipH="1">
            <a:off x="4841561" y="315955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11" idx="4"/>
          </p:cNvCxnSpPr>
          <p:nvPr/>
        </p:nvCxnSpPr>
        <p:spPr>
          <a:xfrm>
            <a:off x="4586974" y="4455696"/>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feld 14"/>
              <p:cNvSpPr txBox="1"/>
              <p:nvPr/>
            </p:nvSpPr>
            <p:spPr>
              <a:xfrm>
                <a:off x="3737852" y="2790220"/>
                <a:ext cx="1857234" cy="369332"/>
              </a:xfrm>
              <a:prstGeom prst="rect">
                <a:avLst/>
              </a:prstGeom>
              <a:noFill/>
            </p:spPr>
            <p:txBody>
              <a:bodyPr wrap="square" rtlCol="0">
                <a:spAutoFit/>
              </a:bodyPr>
              <a:lstStyle/>
              <a:p>
                <a:r>
                  <a:rPr lang="de-DE" dirty="0" smtClean="0"/>
                  <a:t>   </a:t>
                </a:r>
                <a14:m>
                  <m:oMath xmlns:m="http://schemas.openxmlformats.org/officeDocument/2006/math">
                    <m:r>
                      <a:rPr lang="de-DE" b="0" i="1" dirty="0" smtClean="0">
                        <a:latin typeface="Cambria Math" panose="02040503050406030204" pitchFamily="18" charset="0"/>
                      </a:rPr>
                      <m:t>1</m:t>
                    </m:r>
                  </m:oMath>
                </a14:m>
                <a:r>
                  <a:rPr lang="de-DE" dirty="0" smtClean="0"/>
                  <a:t>                </a:t>
                </a:r>
                <a14:m>
                  <m:oMath xmlns:m="http://schemas.openxmlformats.org/officeDocument/2006/math">
                    <m:r>
                      <a:rPr lang="de-DE" b="0" i="0" dirty="0" smtClean="0">
                        <a:latin typeface="Cambria Math" panose="02040503050406030204" pitchFamily="18" charset="0"/>
                      </a:rPr>
                      <m:t>  </m:t>
                    </m:r>
                    <m:r>
                      <a:rPr lang="de-DE" b="0" i="1" dirty="0" smtClean="0">
                        <a:latin typeface="Cambria Math" panose="02040503050406030204" pitchFamily="18" charset="0"/>
                      </a:rPr>
                      <m:t>0</m:t>
                    </m:r>
                  </m:oMath>
                </a14:m>
                <a:r>
                  <a:rPr lang="de-DE" dirty="0" smtClean="0"/>
                  <a:t>        </a:t>
                </a:r>
                <a:endParaRPr lang="de-DE" dirty="0"/>
              </a:p>
            </p:txBody>
          </p:sp>
        </mc:Choice>
        <mc:Fallback xmlns="">
          <p:sp>
            <p:nvSpPr>
              <p:cNvPr id="15" name="Textfeld 14"/>
              <p:cNvSpPr txBox="1">
                <a:spLocks noRot="1" noChangeAspect="1" noMove="1" noResize="1" noEditPoints="1" noAdjustHandles="1" noChangeArrowheads="1" noChangeShapeType="1" noTextEdit="1"/>
              </p:cNvSpPr>
              <p:nvPr/>
            </p:nvSpPr>
            <p:spPr>
              <a:xfrm>
                <a:off x="3737852" y="2790220"/>
                <a:ext cx="1857234" cy="369332"/>
              </a:xfrm>
              <a:prstGeom prst="rect">
                <a:avLst/>
              </a:prstGeom>
              <a:blipFill>
                <a:blip r:embed="rId3"/>
                <a:stretch>
                  <a:fillRect/>
                </a:stretch>
              </a:blipFill>
            </p:spPr>
            <p:txBody>
              <a:bodyPr/>
              <a:lstStyle/>
              <a:p>
                <a:r>
                  <a:rPr lang="de-DE">
                    <a:noFill/>
                  </a:rPr>
                  <a:t> </a:t>
                </a:r>
              </a:p>
            </p:txBody>
          </p:sp>
        </mc:Fallback>
      </mc:AlternateContent>
      <p:sp>
        <p:nvSpPr>
          <p:cNvPr id="21" name="Ellipse 20"/>
          <p:cNvSpPr/>
          <p:nvPr/>
        </p:nvSpPr>
        <p:spPr bwMode="auto">
          <a:xfrm>
            <a:off x="6372200" y="3726324"/>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a:t>
            </a:r>
            <a:endParaRPr lang="de-DE" dirty="0"/>
          </a:p>
        </p:txBody>
      </p:sp>
      <p:cxnSp>
        <p:nvCxnSpPr>
          <p:cNvPr id="22" name="Gerade Verbindung mit Pfeil 21"/>
          <p:cNvCxnSpPr>
            <a:endCxn id="21" idx="1"/>
          </p:cNvCxnSpPr>
          <p:nvPr/>
        </p:nvCxnSpPr>
        <p:spPr>
          <a:xfrm>
            <a:off x="6228184" y="3150260"/>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endCxn id="21" idx="7"/>
          </p:cNvCxnSpPr>
          <p:nvPr/>
        </p:nvCxnSpPr>
        <p:spPr>
          <a:xfrm flipH="1">
            <a:off x="6986827" y="3150260"/>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a:stCxn id="21" idx="4"/>
          </p:cNvCxnSpPr>
          <p:nvPr/>
        </p:nvCxnSpPr>
        <p:spPr>
          <a:xfrm>
            <a:off x="6732240" y="4446404"/>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feld 24"/>
              <p:cNvSpPr txBox="1"/>
              <p:nvPr/>
            </p:nvSpPr>
            <p:spPr>
              <a:xfrm>
                <a:off x="5883118" y="2780928"/>
                <a:ext cx="1857234" cy="369332"/>
              </a:xfrm>
              <a:prstGeom prst="rect">
                <a:avLst/>
              </a:prstGeom>
              <a:noFill/>
            </p:spPr>
            <p:txBody>
              <a:bodyPr wrap="square" rtlCol="0">
                <a:spAutoFit/>
              </a:bodyPr>
              <a:lstStyle/>
              <a:p>
                <a:r>
                  <a:rPr lang="de-DE" dirty="0" smtClean="0"/>
                  <a:t>   </a:t>
                </a:r>
                <a14:m>
                  <m:oMath xmlns:m="http://schemas.openxmlformats.org/officeDocument/2006/math">
                    <m:r>
                      <a:rPr lang="de-DE" b="0" i="1" dirty="0" smtClean="0">
                        <a:latin typeface="Cambria Math" panose="02040503050406030204" pitchFamily="18" charset="0"/>
                      </a:rPr>
                      <m:t>1</m:t>
                    </m:r>
                  </m:oMath>
                </a14:m>
                <a:r>
                  <a:rPr lang="de-DE" dirty="0" smtClean="0"/>
                  <a:t>                </a:t>
                </a:r>
                <a14:m>
                  <m:oMath xmlns:m="http://schemas.openxmlformats.org/officeDocument/2006/math">
                    <m:r>
                      <a:rPr lang="de-DE" b="0" i="0" dirty="0" smtClean="0">
                        <a:latin typeface="Cambria Math" panose="02040503050406030204" pitchFamily="18" charset="0"/>
                      </a:rPr>
                      <m:t>  </m:t>
                    </m:r>
                    <m:r>
                      <a:rPr lang="de-DE" b="0" i="1" dirty="0" smtClean="0">
                        <a:latin typeface="Cambria Math" panose="02040503050406030204" pitchFamily="18" charset="0"/>
                      </a:rPr>
                      <m:t>1</m:t>
                    </m:r>
                  </m:oMath>
                </a14:m>
                <a:r>
                  <a:rPr lang="de-DE" dirty="0" smtClean="0"/>
                  <a:t>        </a:t>
                </a:r>
                <a:endParaRPr lang="de-DE" dirty="0"/>
              </a:p>
            </p:txBody>
          </p:sp>
        </mc:Choice>
        <mc:Fallback xmlns="">
          <p:sp>
            <p:nvSpPr>
              <p:cNvPr id="25" name="Textfeld 24"/>
              <p:cNvSpPr txBox="1">
                <a:spLocks noRot="1" noChangeAspect="1" noMove="1" noResize="1" noEditPoints="1" noAdjustHandles="1" noChangeArrowheads="1" noChangeShapeType="1" noTextEdit="1"/>
              </p:cNvSpPr>
              <p:nvPr/>
            </p:nvSpPr>
            <p:spPr>
              <a:xfrm>
                <a:off x="5883118" y="2780928"/>
                <a:ext cx="1857234" cy="369332"/>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8" name="Textfeld 27"/>
              <p:cNvSpPr txBox="1"/>
              <p:nvPr/>
            </p:nvSpPr>
            <p:spPr>
              <a:xfrm>
                <a:off x="2081668" y="4869160"/>
                <a:ext cx="527645" cy="369332"/>
              </a:xfrm>
              <a:prstGeom prst="rect">
                <a:avLst/>
              </a:prstGeom>
              <a:noFill/>
            </p:spPr>
            <p:txBody>
              <a:bodyPr wrap="square" rtlCol="0">
                <a:spAutoFit/>
              </a:bodyPr>
              <a:lstStyle/>
              <a:p>
                <a:r>
                  <a:rPr lang="de-DE" dirty="0" smtClean="0"/>
                  <a:t>   </a:t>
                </a:r>
                <a14:m>
                  <m:oMath xmlns:m="http://schemas.openxmlformats.org/officeDocument/2006/math">
                    <m:r>
                      <a:rPr lang="de-DE" b="0" i="1" dirty="0" smtClean="0">
                        <a:latin typeface="Cambria Math" panose="02040503050406030204" pitchFamily="18" charset="0"/>
                      </a:rPr>
                      <m:t>0</m:t>
                    </m:r>
                  </m:oMath>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2081668" y="4869160"/>
                <a:ext cx="527645" cy="369332"/>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9" name="Textfeld 28"/>
              <p:cNvSpPr txBox="1"/>
              <p:nvPr/>
            </p:nvSpPr>
            <p:spPr>
              <a:xfrm>
                <a:off x="4298942" y="4878452"/>
                <a:ext cx="527645" cy="369332"/>
              </a:xfrm>
              <a:prstGeom prst="rect">
                <a:avLst/>
              </a:prstGeom>
              <a:noFill/>
            </p:spPr>
            <p:txBody>
              <a:bodyPr wrap="square" rtlCol="0">
                <a:spAutoFit/>
              </a:bodyPr>
              <a:lstStyle/>
              <a:p>
                <a:r>
                  <a:rPr lang="de-DE" dirty="0" smtClean="0"/>
                  <a:t>   </a:t>
                </a:r>
                <a14:m>
                  <m:oMath xmlns:m="http://schemas.openxmlformats.org/officeDocument/2006/math">
                    <m:r>
                      <a:rPr lang="de-DE" b="0" i="1" dirty="0" smtClean="0">
                        <a:latin typeface="Cambria Math" panose="02040503050406030204" pitchFamily="18" charset="0"/>
                      </a:rPr>
                      <m:t>0</m:t>
                    </m:r>
                  </m:oMath>
                </a14:m>
                <a:endParaRPr lang="de-DE" dirty="0"/>
              </a:p>
            </p:txBody>
          </p:sp>
        </mc:Choice>
        <mc:Fallback xmlns="">
          <p:sp>
            <p:nvSpPr>
              <p:cNvPr id="29" name="Textfeld 28"/>
              <p:cNvSpPr txBox="1">
                <a:spLocks noRot="1" noChangeAspect="1" noMove="1" noResize="1" noEditPoints="1" noAdjustHandles="1" noChangeArrowheads="1" noChangeShapeType="1" noTextEdit="1"/>
              </p:cNvSpPr>
              <p:nvPr/>
            </p:nvSpPr>
            <p:spPr>
              <a:xfrm>
                <a:off x="4298942" y="4878452"/>
                <a:ext cx="527645" cy="369332"/>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0" name="Textfeld 29"/>
              <p:cNvSpPr txBox="1"/>
              <p:nvPr/>
            </p:nvSpPr>
            <p:spPr>
              <a:xfrm>
                <a:off x="6435593" y="4878452"/>
                <a:ext cx="527645" cy="369332"/>
              </a:xfrm>
              <a:prstGeom prst="rect">
                <a:avLst/>
              </a:prstGeom>
              <a:noFill/>
            </p:spPr>
            <p:txBody>
              <a:bodyPr wrap="square" rtlCol="0">
                <a:spAutoFit/>
              </a:bodyPr>
              <a:lstStyle/>
              <a:p>
                <a:r>
                  <a:rPr lang="de-DE" dirty="0" smtClean="0"/>
                  <a:t>   </a:t>
                </a:r>
                <a14:m>
                  <m:oMath xmlns:m="http://schemas.openxmlformats.org/officeDocument/2006/math">
                    <m:r>
                      <a:rPr lang="de-DE" b="0" i="1" smtClean="0">
                        <a:latin typeface="Cambria Math" panose="02040503050406030204" pitchFamily="18" charset="0"/>
                      </a:rPr>
                      <m:t>1</m:t>
                    </m:r>
                  </m:oMath>
                </a14:m>
                <a:endParaRPr lang="de-DE" dirty="0"/>
              </a:p>
            </p:txBody>
          </p:sp>
        </mc:Choice>
        <mc:Fallback xmlns="">
          <p:sp>
            <p:nvSpPr>
              <p:cNvPr id="30" name="Textfeld 29"/>
              <p:cNvSpPr txBox="1">
                <a:spLocks noRot="1" noChangeAspect="1" noMove="1" noResize="1" noEditPoints="1" noAdjustHandles="1" noChangeArrowheads="1" noChangeShapeType="1" noTextEdit="1"/>
              </p:cNvSpPr>
              <p:nvPr/>
            </p:nvSpPr>
            <p:spPr>
              <a:xfrm>
                <a:off x="6435593" y="4878452"/>
                <a:ext cx="527645" cy="369332"/>
              </a:xfrm>
              <a:prstGeom prst="rect">
                <a:avLst/>
              </a:prstGeom>
              <a:blipFill>
                <a:blip r:embed="rId7"/>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1387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 verarbeitet ein Neuron seinen Input? - Aktivierungsfunktion</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163</a:t>
            </a:fld>
            <a:endParaRPr lang="de-DE" sz="1800"/>
          </a:p>
        </p:txBody>
      </p:sp>
      <p:pic>
        <p:nvPicPr>
          <p:cNvPr id="20" name="Grafik 19"/>
          <p:cNvPicPr>
            <a:picLocks noChangeAspect="1"/>
          </p:cNvPicPr>
          <p:nvPr/>
        </p:nvPicPr>
        <p:blipFill>
          <a:blip r:embed="rId2"/>
          <a:stretch>
            <a:fillRect/>
          </a:stretch>
        </p:blipFill>
        <p:spPr>
          <a:xfrm>
            <a:off x="1619672" y="2638544"/>
            <a:ext cx="5330310" cy="3491816"/>
          </a:xfrm>
          <a:prstGeom prst="rect">
            <a:avLst/>
          </a:prstGeom>
        </p:spPr>
      </p:pic>
      <p:sp>
        <p:nvSpPr>
          <p:cNvPr id="11" name="Textfeld 10"/>
          <p:cNvSpPr txBox="1"/>
          <p:nvPr/>
        </p:nvSpPr>
        <p:spPr>
          <a:xfrm>
            <a:off x="1403648" y="5363924"/>
            <a:ext cx="1857234" cy="369332"/>
          </a:xfrm>
          <a:prstGeom prst="rect">
            <a:avLst/>
          </a:prstGeom>
          <a:noFill/>
        </p:spPr>
        <p:txBody>
          <a:bodyPr wrap="square" rtlCol="0">
            <a:spAutoFit/>
          </a:bodyPr>
          <a:lstStyle/>
          <a:p>
            <a:r>
              <a:rPr lang="de-DE" dirty="0" smtClean="0"/>
              <a:t>        </a:t>
            </a:r>
            <a:endParaRPr lang="de-DE" dirty="0"/>
          </a:p>
        </p:txBody>
      </p:sp>
    </p:spTree>
    <p:extLst>
      <p:ext uri="{BB962C8B-B14F-4D97-AF65-F5344CB8AC3E}">
        <p14:creationId xmlns:p14="http://schemas.microsoft.com/office/powerpoint/2010/main" val="352527758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 verarbeitet ein Neuron seinen Input? - Aktivierungsfunktion</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164</a:t>
            </a:fld>
            <a:endParaRPr lang="de-DE" sz="1800"/>
          </a:p>
        </p:txBody>
      </p:sp>
      <p:sp>
        <p:nvSpPr>
          <p:cNvPr id="12" name="Ellipse 11"/>
          <p:cNvSpPr/>
          <p:nvPr/>
        </p:nvSpPr>
        <p:spPr bwMode="auto">
          <a:xfrm>
            <a:off x="1331640" y="414908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13" name="Gerade Verbindung mit Pfeil 12"/>
          <p:cNvCxnSpPr/>
          <p:nvPr/>
        </p:nvCxnSpPr>
        <p:spPr>
          <a:xfrm>
            <a:off x="1187624" y="2891499"/>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flipH="1">
            <a:off x="1946267" y="2891499"/>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a:stCxn id="12" idx="4"/>
          </p:cNvCxnSpPr>
          <p:nvPr/>
        </p:nvCxnSpPr>
        <p:spPr>
          <a:xfrm>
            <a:off x="1691680" y="4869160"/>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0" name="Grafik 19"/>
          <p:cNvPicPr>
            <a:picLocks noChangeAspect="1"/>
          </p:cNvPicPr>
          <p:nvPr/>
        </p:nvPicPr>
        <p:blipFill>
          <a:blip r:embed="rId2"/>
          <a:stretch>
            <a:fillRect/>
          </a:stretch>
        </p:blipFill>
        <p:spPr>
          <a:xfrm>
            <a:off x="3412158" y="2492896"/>
            <a:ext cx="5330310" cy="3491816"/>
          </a:xfrm>
          <a:prstGeom prst="rect">
            <a:avLst/>
          </a:prstGeom>
        </p:spPr>
      </p:pic>
      <mc:AlternateContent xmlns:mc="http://schemas.openxmlformats.org/markup-compatibility/2006" xmlns:a14="http://schemas.microsoft.com/office/drawing/2010/main">
        <mc:Choice Requires="a14">
          <p:sp>
            <p:nvSpPr>
              <p:cNvPr id="22" name="Textfeld 21"/>
              <p:cNvSpPr txBox="1"/>
              <p:nvPr/>
            </p:nvSpPr>
            <p:spPr>
              <a:xfrm>
                <a:off x="899592" y="2492896"/>
                <a:ext cx="1857234" cy="369332"/>
              </a:xfrm>
              <a:prstGeom prst="rect">
                <a:avLst/>
              </a:prstGeom>
              <a:noFill/>
            </p:spPr>
            <p:txBody>
              <a:bodyPr wrap="square" rtlCol="0">
                <a:spAutoFit/>
              </a:bodyPr>
              <a:lstStyle/>
              <a:p>
                <a:r>
                  <a:rPr lang="de-DE" dirty="0" smtClean="0"/>
                  <a:t>  </a:t>
                </a:r>
                <a14:m>
                  <m:oMath xmlns:m="http://schemas.openxmlformats.org/officeDocument/2006/math">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𝑥</m:t>
                        </m:r>
                      </m:e>
                      <m:sub>
                        <m:r>
                          <a:rPr lang="de-DE" i="1" dirty="0" smtClean="0">
                            <a:latin typeface="Cambria Math" panose="02040503050406030204" pitchFamily="18" charset="0"/>
                          </a:rPr>
                          <m:t>1</m:t>
                        </m:r>
                      </m:sub>
                    </m:sSub>
                  </m:oMath>
                </a14:m>
                <a:r>
                  <a:rPr lang="de-DE" dirty="0" smtClean="0"/>
                  <a:t>                </a:t>
                </a:r>
                <a14:m>
                  <m:oMath xmlns:m="http://schemas.openxmlformats.org/officeDocument/2006/math">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𝑥</m:t>
                        </m:r>
                      </m:e>
                      <m:sub>
                        <m:r>
                          <a:rPr lang="de-DE" i="1" dirty="0" smtClean="0">
                            <a:latin typeface="Cambria Math" panose="02040503050406030204" pitchFamily="18" charset="0"/>
                          </a:rPr>
                          <m:t>2</m:t>
                        </m:r>
                      </m:sub>
                    </m:sSub>
                  </m:oMath>
                </a14:m>
                <a:r>
                  <a:rPr lang="de-DE" dirty="0" smtClean="0"/>
                  <a:t>        </a:t>
                </a:r>
                <a:endParaRPr lang="de-DE" dirty="0"/>
              </a:p>
            </p:txBody>
          </p:sp>
        </mc:Choice>
        <mc:Fallback xmlns="">
          <p:sp>
            <p:nvSpPr>
              <p:cNvPr id="22" name="Textfeld 21"/>
              <p:cNvSpPr txBox="1">
                <a:spLocks noRot="1" noChangeAspect="1" noMove="1" noResize="1" noEditPoints="1" noAdjustHandles="1" noChangeArrowheads="1" noChangeShapeType="1" noTextEdit="1"/>
              </p:cNvSpPr>
              <p:nvPr/>
            </p:nvSpPr>
            <p:spPr>
              <a:xfrm>
                <a:off x="899592" y="2492896"/>
                <a:ext cx="1857234" cy="369332"/>
              </a:xfrm>
              <a:prstGeom prst="rect">
                <a:avLst/>
              </a:prstGeom>
              <a:blipFill>
                <a:blip r:embed="rId5"/>
                <a:stretch>
                  <a:fillRect b="-163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7" name="Textfeld 26"/>
              <p:cNvSpPr txBox="1"/>
              <p:nvPr/>
            </p:nvSpPr>
            <p:spPr>
              <a:xfrm>
                <a:off x="1115616" y="3491716"/>
                <a:ext cx="22172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i="1" dirty="0" smtClean="0">
                          <a:latin typeface="Cambria Math" panose="02040503050406030204" pitchFamily="18" charset="0"/>
                        </a:rPr>
                        <m:t>𝐼𝑛𝑝𝑢</m:t>
                      </m:r>
                      <m:r>
                        <a:rPr lang="de-DE" b="0" i="1" dirty="0" smtClean="0">
                          <a:latin typeface="Cambria Math" panose="02040503050406030204" pitchFamily="18" charset="0"/>
                        </a:rPr>
                        <m:t>𝑡</m:t>
                      </m:r>
                      <m:r>
                        <a:rPr lang="de-DE" i="1" dirty="0" smtClean="0">
                          <a:latin typeface="Cambria Math" panose="02040503050406030204" pitchFamily="18" charset="0"/>
                        </a:rPr>
                        <m:t>=</m:t>
                      </m:r>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𝑥</m:t>
                          </m:r>
                        </m:e>
                        <m:sub>
                          <m:r>
                            <a:rPr lang="de-DE" i="1" dirty="0" smtClean="0">
                              <a:latin typeface="Cambria Math" panose="02040503050406030204" pitchFamily="18" charset="0"/>
                            </a:rPr>
                            <m:t>1</m:t>
                          </m:r>
                        </m:sub>
                      </m:sSub>
                      <m:r>
                        <a:rPr lang="de-DE" i="1" dirty="0" smtClean="0">
                          <a:latin typeface="Cambria Math" panose="02040503050406030204" pitchFamily="18" charset="0"/>
                        </a:rPr>
                        <m:t>+</m:t>
                      </m:r>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𝑥</m:t>
                          </m:r>
                        </m:e>
                        <m:sub>
                          <m:r>
                            <a:rPr lang="de-DE" i="1" dirty="0" smtClean="0">
                              <a:latin typeface="Cambria Math" panose="02040503050406030204" pitchFamily="18" charset="0"/>
                            </a:rPr>
                            <m:t>2</m:t>
                          </m:r>
                        </m:sub>
                      </m:sSub>
                      <m:r>
                        <a:rPr lang="de-DE" i="1" dirty="0" smtClean="0">
                          <a:latin typeface="Cambria Math" panose="02040503050406030204" pitchFamily="18" charset="0"/>
                        </a:rPr>
                        <m:t> </m:t>
                      </m:r>
                    </m:oMath>
                  </m:oMathPara>
                </a14:m>
                <a:endParaRPr lang="de-DE" dirty="0"/>
              </a:p>
            </p:txBody>
          </p:sp>
        </mc:Choice>
        <mc:Fallback xmlns="">
          <p:sp>
            <p:nvSpPr>
              <p:cNvPr id="27" name="Textfeld 26"/>
              <p:cNvSpPr txBox="1">
                <a:spLocks noRot="1" noChangeAspect="1" noMove="1" noResize="1" noEditPoints="1" noAdjustHandles="1" noChangeArrowheads="1" noChangeShapeType="1" noTextEdit="1"/>
              </p:cNvSpPr>
              <p:nvPr/>
            </p:nvSpPr>
            <p:spPr>
              <a:xfrm>
                <a:off x="1115616" y="3491716"/>
                <a:ext cx="2217274" cy="369332"/>
              </a:xfrm>
              <a:prstGeom prst="rect">
                <a:avLst/>
              </a:prstGeom>
              <a:blipFill>
                <a:blip r:embed="rId6"/>
                <a:stretch>
                  <a:fillRect b="-16667"/>
                </a:stretch>
              </a:blipFill>
            </p:spPr>
            <p:txBody>
              <a:bodyPr/>
              <a:lstStyle/>
              <a:p>
                <a:r>
                  <a:rPr lang="de-DE">
                    <a:noFill/>
                  </a:rPr>
                  <a:t> </a:t>
                </a:r>
              </a:p>
            </p:txBody>
          </p:sp>
        </mc:Fallback>
      </mc:AlternateContent>
      <p:cxnSp>
        <p:nvCxnSpPr>
          <p:cNvPr id="28" name="Gerade Verbindung mit Pfeil 27"/>
          <p:cNvCxnSpPr/>
          <p:nvPr/>
        </p:nvCxnSpPr>
        <p:spPr>
          <a:xfrm>
            <a:off x="1698940" y="3861048"/>
            <a:ext cx="0" cy="288032"/>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feld 30"/>
              <p:cNvSpPr txBox="1"/>
              <p:nvPr/>
            </p:nvSpPr>
            <p:spPr>
              <a:xfrm>
                <a:off x="8244408" y="3091606"/>
                <a:ext cx="28803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1" i="1" dirty="0" smtClean="0">
                          <a:latin typeface="Cambria Math" panose="02040503050406030204" pitchFamily="18" charset="0"/>
                          <a:ea typeface="Amiri" panose="00000500000000000000" pitchFamily="2" charset="-78"/>
                          <a:cs typeface="Amiri" panose="00000500000000000000" pitchFamily="2" charset="-78"/>
                        </a:rPr>
                        <m:t>𝒇</m:t>
                      </m:r>
                    </m:oMath>
                  </m:oMathPara>
                </a14:m>
                <a:endParaRPr lang="de-DE" sz="2000" b="1" dirty="0">
                  <a:latin typeface="Amiri" panose="00000500000000000000" pitchFamily="2" charset="-78"/>
                  <a:ea typeface="Amiri" panose="00000500000000000000" pitchFamily="2" charset="-78"/>
                  <a:cs typeface="Amiri" panose="00000500000000000000" pitchFamily="2" charset="-78"/>
                </a:endParaRPr>
              </a:p>
            </p:txBody>
          </p:sp>
        </mc:Choice>
        <mc:Fallback xmlns="">
          <p:sp>
            <p:nvSpPr>
              <p:cNvPr id="31" name="Textfeld 30"/>
              <p:cNvSpPr txBox="1">
                <a:spLocks noRot="1" noChangeAspect="1" noMove="1" noResize="1" noEditPoints="1" noAdjustHandles="1" noChangeArrowheads="1" noChangeShapeType="1" noTextEdit="1"/>
              </p:cNvSpPr>
              <p:nvPr/>
            </p:nvSpPr>
            <p:spPr>
              <a:xfrm>
                <a:off x="8244408" y="3091606"/>
                <a:ext cx="288032" cy="400110"/>
              </a:xfrm>
              <a:prstGeom prst="rect">
                <a:avLst/>
              </a:prstGeom>
              <a:blipFill>
                <a:blip r:embed="rId7"/>
                <a:stretch>
                  <a:fillRect l="-8333" r="-22917" b="-606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2" name="Textfeld 31"/>
              <p:cNvSpPr txBox="1"/>
              <p:nvPr/>
            </p:nvSpPr>
            <p:spPr>
              <a:xfrm>
                <a:off x="971600" y="5301208"/>
                <a:ext cx="2736304"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i="1" dirty="0" smtClean="0">
                          <a:latin typeface="Cambria Math" panose="02040503050406030204" pitchFamily="18" charset="0"/>
                        </a:rPr>
                        <m:t>𝑂𝑢𝑡𝑝𝑢</m:t>
                      </m:r>
                      <m:r>
                        <a:rPr lang="de-DE" b="0" i="1" dirty="0" smtClean="0">
                          <a:latin typeface="Cambria Math" panose="02040503050406030204" pitchFamily="18" charset="0"/>
                        </a:rPr>
                        <m:t>𝑡</m:t>
                      </m:r>
                      <m:r>
                        <a:rPr lang="de-DE" b="0" i="1" dirty="0" smtClean="0">
                          <a:latin typeface="Cambria Math" panose="02040503050406030204" pitchFamily="18" charset="0"/>
                        </a:rPr>
                        <m:t>= </m:t>
                      </m:r>
                      <m:r>
                        <a:rPr lang="de-DE" sz="2000" b="1" i="1" dirty="0" smtClean="0">
                          <a:latin typeface="Cambria Math" panose="02040503050406030204" pitchFamily="18" charset="0"/>
                          <a:ea typeface="Amiri" panose="00000500000000000000" pitchFamily="2" charset="-78"/>
                          <a:cs typeface="Amiri" panose="00000500000000000000" pitchFamily="2" charset="-78"/>
                        </a:rPr>
                        <m:t>𝒇</m:t>
                      </m:r>
                      <m:r>
                        <a:rPr lang="de-DE" i="1" dirty="0" smtClean="0">
                          <a:latin typeface="Cambria Math" panose="02040503050406030204" pitchFamily="18" charset="0"/>
                        </a:rPr>
                        <m:t>(</m:t>
                      </m:r>
                      <m:r>
                        <a:rPr lang="de-DE" i="1" dirty="0" smtClean="0">
                          <a:latin typeface="Cambria Math" panose="02040503050406030204" pitchFamily="18" charset="0"/>
                        </a:rPr>
                        <m:t>𝐼𝑛𝑝𝑢𝑡</m:t>
                      </m:r>
                      <m:r>
                        <a:rPr lang="de-DE" i="1" dirty="0" smtClean="0">
                          <a:latin typeface="Cambria Math" panose="02040503050406030204" pitchFamily="18" charset="0"/>
                        </a:rPr>
                        <m:t>)</m:t>
                      </m:r>
                    </m:oMath>
                  </m:oMathPara>
                </a14:m>
                <a:endParaRPr lang="de-DE" dirty="0" smtClean="0"/>
              </a:p>
              <a:p>
                <a:pPr/>
                <a14:m>
                  <m:oMathPara xmlns:m="http://schemas.openxmlformats.org/officeDocument/2006/math">
                    <m:oMathParaPr>
                      <m:jc m:val="centerGroup"/>
                    </m:oMathParaPr>
                    <m:oMath xmlns:m="http://schemas.openxmlformats.org/officeDocument/2006/math">
                      <m:r>
                        <a:rPr lang="de-DE" i="1" dirty="0" smtClean="0">
                          <a:latin typeface="Cambria Math" panose="02040503050406030204" pitchFamily="18" charset="0"/>
                        </a:rPr>
                        <m:t>            </m:t>
                      </m:r>
                      <m:r>
                        <a:rPr lang="de-DE" b="0" i="1" dirty="0" smtClean="0">
                          <a:latin typeface="Cambria Math" panose="02040503050406030204" pitchFamily="18" charset="0"/>
                        </a:rPr>
                        <m:t>      </m:t>
                      </m:r>
                      <m:r>
                        <a:rPr lang="de-DE" i="1" dirty="0" smtClean="0">
                          <a:latin typeface="Cambria Math" panose="02040503050406030204" pitchFamily="18" charset="0"/>
                        </a:rPr>
                        <m:t>=</m:t>
                      </m:r>
                      <m:r>
                        <a:rPr lang="de-DE" sz="2000" b="1" i="1" dirty="0">
                          <a:latin typeface="Cambria Math" panose="02040503050406030204" pitchFamily="18" charset="0"/>
                          <a:ea typeface="Amiri" panose="00000500000000000000" pitchFamily="2" charset="-78"/>
                          <a:cs typeface="Amiri" panose="00000500000000000000" pitchFamily="2" charset="-78"/>
                        </a:rPr>
                        <m:t>𝒇</m:t>
                      </m:r>
                      <m:r>
                        <a:rPr lang="de-DE" i="1" dirty="0" smtClean="0">
                          <a:latin typeface="Cambria Math" panose="02040503050406030204" pitchFamily="18" charset="0"/>
                        </a:rPr>
                        <m:t>(</m:t>
                      </m:r>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𝑥</m:t>
                          </m:r>
                        </m:e>
                        <m:sub>
                          <m:r>
                            <a:rPr lang="de-DE" i="1" dirty="0" smtClean="0">
                              <a:latin typeface="Cambria Math" panose="02040503050406030204" pitchFamily="18" charset="0"/>
                            </a:rPr>
                            <m:t>1</m:t>
                          </m:r>
                        </m:sub>
                      </m:sSub>
                      <m:r>
                        <a:rPr lang="de-DE" i="1" dirty="0" smtClean="0">
                          <a:latin typeface="Cambria Math" panose="02040503050406030204" pitchFamily="18" charset="0"/>
                        </a:rPr>
                        <m:t>+</m:t>
                      </m:r>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𝑥</m:t>
                          </m:r>
                        </m:e>
                        <m:sub>
                          <m:r>
                            <a:rPr lang="de-DE" i="1" dirty="0" smtClean="0">
                              <a:latin typeface="Cambria Math" panose="02040503050406030204" pitchFamily="18" charset="0"/>
                            </a:rPr>
                            <m:t>2</m:t>
                          </m:r>
                        </m:sub>
                      </m:sSub>
                      <m:r>
                        <a:rPr lang="de-DE" i="1" dirty="0" smtClean="0">
                          <a:latin typeface="Cambria Math" panose="02040503050406030204" pitchFamily="18" charset="0"/>
                        </a:rPr>
                        <m:t>)</m:t>
                      </m:r>
                    </m:oMath>
                  </m:oMathPara>
                </a14:m>
                <a:endParaRPr lang="de-DE" dirty="0"/>
              </a:p>
              <a:p>
                <a:pPr/>
                <a14:m>
                  <m:oMathPara xmlns:m="http://schemas.openxmlformats.org/officeDocument/2006/math">
                    <m:oMathParaPr>
                      <m:jc m:val="centerGroup"/>
                    </m:oMathParaPr>
                    <m:oMath xmlns:m="http://schemas.openxmlformats.org/officeDocument/2006/math">
                      <m:r>
                        <a:rPr lang="de-DE" i="1" dirty="0" smtClean="0">
                          <a:latin typeface="Cambria Math" panose="02040503050406030204" pitchFamily="18" charset="0"/>
                        </a:rPr>
                        <m:t>        </m:t>
                      </m:r>
                    </m:oMath>
                  </m:oMathPara>
                </a14:m>
                <a:endParaRPr lang="de-DE" dirty="0"/>
              </a:p>
            </p:txBody>
          </p:sp>
        </mc:Choice>
        <mc:Fallback xmlns="">
          <p:sp>
            <p:nvSpPr>
              <p:cNvPr id="32" name="Textfeld 31"/>
              <p:cNvSpPr txBox="1">
                <a:spLocks noRot="1" noChangeAspect="1" noMove="1" noResize="1" noEditPoints="1" noAdjustHandles="1" noChangeArrowheads="1" noChangeShapeType="1" noTextEdit="1"/>
              </p:cNvSpPr>
              <p:nvPr/>
            </p:nvSpPr>
            <p:spPr>
              <a:xfrm>
                <a:off x="971600" y="5301208"/>
                <a:ext cx="2736304" cy="923330"/>
              </a:xfrm>
              <a:prstGeom prst="rect">
                <a:avLst/>
              </a:prstGeom>
              <a:blipFill>
                <a:blip r:embed="rId8"/>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155013027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 verarbeitet ein Neuron seinen Input? - Aktivierungsfunktion</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165</a:t>
            </a:fld>
            <a:endParaRPr lang="de-DE" sz="1800"/>
          </a:p>
        </p:txBody>
      </p:sp>
      <p:sp>
        <p:nvSpPr>
          <p:cNvPr id="12" name="Ellipse 11"/>
          <p:cNvSpPr/>
          <p:nvPr/>
        </p:nvSpPr>
        <p:spPr bwMode="auto">
          <a:xfrm>
            <a:off x="1331640" y="414908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13" name="Gerade Verbindung mit Pfeil 12"/>
          <p:cNvCxnSpPr/>
          <p:nvPr/>
        </p:nvCxnSpPr>
        <p:spPr>
          <a:xfrm>
            <a:off x="1187624" y="2891499"/>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flipH="1">
            <a:off x="1946267" y="2891499"/>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a:stCxn id="12" idx="4"/>
          </p:cNvCxnSpPr>
          <p:nvPr/>
        </p:nvCxnSpPr>
        <p:spPr>
          <a:xfrm>
            <a:off x="1691680" y="4869160"/>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0" name="Grafik 19"/>
          <p:cNvPicPr>
            <a:picLocks noChangeAspect="1"/>
          </p:cNvPicPr>
          <p:nvPr/>
        </p:nvPicPr>
        <p:blipFill>
          <a:blip r:embed="rId2"/>
          <a:stretch>
            <a:fillRect/>
          </a:stretch>
        </p:blipFill>
        <p:spPr>
          <a:xfrm>
            <a:off x="3418154" y="2492896"/>
            <a:ext cx="5330310" cy="3491816"/>
          </a:xfrm>
          <a:prstGeom prst="rect">
            <a:avLst/>
          </a:prstGeom>
        </p:spPr>
      </p:pic>
      <mc:AlternateContent xmlns:mc="http://schemas.openxmlformats.org/markup-compatibility/2006" xmlns:a14="http://schemas.microsoft.com/office/drawing/2010/main">
        <mc:Choice Requires="a14">
          <p:sp>
            <p:nvSpPr>
              <p:cNvPr id="22" name="Textfeld 21"/>
              <p:cNvSpPr txBox="1"/>
              <p:nvPr/>
            </p:nvSpPr>
            <p:spPr>
              <a:xfrm>
                <a:off x="899592" y="2492896"/>
                <a:ext cx="1857234" cy="369332"/>
              </a:xfrm>
              <a:prstGeom prst="rect">
                <a:avLst/>
              </a:prstGeom>
              <a:noFill/>
            </p:spPr>
            <p:txBody>
              <a:bodyPr wrap="square" rtlCol="0">
                <a:spAutoFit/>
              </a:bodyPr>
              <a:lstStyle/>
              <a:p>
                <a:r>
                  <a:rPr lang="de-DE" dirty="0" smtClean="0"/>
                  <a:t>  0                </a:t>
                </a:r>
                <a14:m>
                  <m:oMath xmlns:m="http://schemas.openxmlformats.org/officeDocument/2006/math">
                    <m:r>
                      <a:rPr lang="de-DE" b="0" i="0" dirty="0" smtClean="0">
                        <a:latin typeface="Cambria Math" panose="02040503050406030204" pitchFamily="18" charset="0"/>
                      </a:rPr>
                      <m:t>  </m:t>
                    </m:r>
                    <m:r>
                      <a:rPr lang="de-DE" b="0" i="1" dirty="0" smtClean="0">
                        <a:latin typeface="Cambria Math" panose="02040503050406030204" pitchFamily="18" charset="0"/>
                      </a:rPr>
                      <m:t>0</m:t>
                    </m:r>
                  </m:oMath>
                </a14:m>
                <a:r>
                  <a:rPr lang="de-DE" dirty="0" smtClean="0"/>
                  <a:t>        </a:t>
                </a:r>
                <a:endParaRPr lang="de-DE" dirty="0"/>
              </a:p>
            </p:txBody>
          </p:sp>
        </mc:Choice>
        <mc:Fallback xmlns="">
          <p:sp>
            <p:nvSpPr>
              <p:cNvPr id="22" name="Textfeld 21"/>
              <p:cNvSpPr txBox="1">
                <a:spLocks noRot="1" noChangeAspect="1" noMove="1" noResize="1" noEditPoints="1" noAdjustHandles="1" noChangeArrowheads="1" noChangeShapeType="1" noTextEdit="1"/>
              </p:cNvSpPr>
              <p:nvPr/>
            </p:nvSpPr>
            <p:spPr>
              <a:xfrm>
                <a:off x="899592" y="2492896"/>
                <a:ext cx="1857234" cy="369332"/>
              </a:xfrm>
              <a:prstGeom prst="rect">
                <a:avLst/>
              </a:prstGeom>
              <a:blipFill>
                <a:blip r:embed="rId3"/>
                <a:stretch>
                  <a:fillRect t="-8197" b="-2623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7" name="Textfeld 26"/>
              <p:cNvSpPr txBox="1"/>
              <p:nvPr/>
            </p:nvSpPr>
            <p:spPr>
              <a:xfrm>
                <a:off x="837630" y="3527720"/>
                <a:ext cx="25822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       </m:t>
                      </m:r>
                      <m:r>
                        <a:rPr lang="de-DE" i="1" dirty="0" smtClean="0">
                          <a:latin typeface="Cambria Math" panose="02040503050406030204" pitchFamily="18" charset="0"/>
                        </a:rPr>
                        <m:t>𝐼𝑛𝑝𝑢</m:t>
                      </m:r>
                      <m:r>
                        <a:rPr lang="de-DE" b="0" i="1" dirty="0" smtClean="0">
                          <a:latin typeface="Cambria Math" panose="02040503050406030204" pitchFamily="18" charset="0"/>
                        </a:rPr>
                        <m:t>𝑡</m:t>
                      </m:r>
                      <m:r>
                        <a:rPr lang="de-DE" i="1" dirty="0" smtClean="0">
                          <a:latin typeface="Cambria Math" panose="02040503050406030204" pitchFamily="18" charset="0"/>
                        </a:rPr>
                        <m:t>=</m:t>
                      </m:r>
                      <m:r>
                        <a:rPr lang="de-DE" b="0" i="1" dirty="0" smtClean="0">
                          <a:latin typeface="Cambria Math" panose="02040503050406030204" pitchFamily="18" charset="0"/>
                        </a:rPr>
                        <m:t>0+0=0</m:t>
                      </m:r>
                      <m:r>
                        <a:rPr lang="de-DE" i="1" dirty="0" smtClean="0">
                          <a:latin typeface="Cambria Math" panose="02040503050406030204" pitchFamily="18" charset="0"/>
                        </a:rPr>
                        <m:t> </m:t>
                      </m:r>
                    </m:oMath>
                  </m:oMathPara>
                </a14:m>
                <a:endParaRPr lang="de-DE" dirty="0"/>
              </a:p>
            </p:txBody>
          </p:sp>
        </mc:Choice>
        <mc:Fallback xmlns="">
          <p:sp>
            <p:nvSpPr>
              <p:cNvPr id="27" name="Textfeld 26"/>
              <p:cNvSpPr txBox="1">
                <a:spLocks noRot="1" noChangeAspect="1" noMove="1" noResize="1" noEditPoints="1" noAdjustHandles="1" noChangeArrowheads="1" noChangeShapeType="1" noTextEdit="1"/>
              </p:cNvSpPr>
              <p:nvPr/>
            </p:nvSpPr>
            <p:spPr>
              <a:xfrm>
                <a:off x="837630" y="3527720"/>
                <a:ext cx="2582242" cy="369332"/>
              </a:xfrm>
              <a:prstGeom prst="rect">
                <a:avLst/>
              </a:prstGeom>
              <a:blipFill>
                <a:blip r:embed="rId4"/>
                <a:stretch>
                  <a:fillRect b="-16667"/>
                </a:stretch>
              </a:blipFill>
            </p:spPr>
            <p:txBody>
              <a:bodyPr/>
              <a:lstStyle/>
              <a:p>
                <a:r>
                  <a:rPr lang="de-DE">
                    <a:noFill/>
                  </a:rPr>
                  <a:t> </a:t>
                </a:r>
              </a:p>
            </p:txBody>
          </p:sp>
        </mc:Fallback>
      </mc:AlternateContent>
      <p:cxnSp>
        <p:nvCxnSpPr>
          <p:cNvPr id="28" name="Gerade Verbindung mit Pfeil 27"/>
          <p:cNvCxnSpPr/>
          <p:nvPr/>
        </p:nvCxnSpPr>
        <p:spPr>
          <a:xfrm>
            <a:off x="1698940" y="3861048"/>
            <a:ext cx="0" cy="288032"/>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feld 30"/>
              <p:cNvSpPr txBox="1"/>
              <p:nvPr/>
            </p:nvSpPr>
            <p:spPr>
              <a:xfrm>
                <a:off x="8244408" y="3091606"/>
                <a:ext cx="28803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1" i="1" dirty="0" smtClean="0">
                          <a:latin typeface="Cambria Math" panose="02040503050406030204" pitchFamily="18" charset="0"/>
                          <a:ea typeface="Amiri" panose="00000500000000000000" pitchFamily="2" charset="-78"/>
                          <a:cs typeface="Amiri" panose="00000500000000000000" pitchFamily="2" charset="-78"/>
                        </a:rPr>
                        <m:t>𝒇</m:t>
                      </m:r>
                    </m:oMath>
                  </m:oMathPara>
                </a14:m>
                <a:endParaRPr lang="de-DE" sz="2000" b="1" dirty="0">
                  <a:latin typeface="Amiri" panose="00000500000000000000" pitchFamily="2" charset="-78"/>
                  <a:ea typeface="Amiri" panose="00000500000000000000" pitchFamily="2" charset="-78"/>
                  <a:cs typeface="Amiri" panose="00000500000000000000" pitchFamily="2" charset="-78"/>
                </a:endParaRPr>
              </a:p>
            </p:txBody>
          </p:sp>
        </mc:Choice>
        <mc:Fallback xmlns="">
          <p:sp>
            <p:nvSpPr>
              <p:cNvPr id="31" name="Textfeld 30"/>
              <p:cNvSpPr txBox="1">
                <a:spLocks noRot="1" noChangeAspect="1" noMove="1" noResize="1" noEditPoints="1" noAdjustHandles="1" noChangeArrowheads="1" noChangeShapeType="1" noTextEdit="1"/>
              </p:cNvSpPr>
              <p:nvPr/>
            </p:nvSpPr>
            <p:spPr>
              <a:xfrm>
                <a:off x="8244408" y="3091606"/>
                <a:ext cx="288032" cy="400110"/>
              </a:xfrm>
              <a:prstGeom prst="rect">
                <a:avLst/>
              </a:prstGeom>
              <a:blipFill>
                <a:blip r:embed="rId5"/>
                <a:stretch>
                  <a:fillRect l="-8333" r="-22917" b="-606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2" name="Textfeld 31"/>
              <p:cNvSpPr txBox="1"/>
              <p:nvPr/>
            </p:nvSpPr>
            <p:spPr>
              <a:xfrm>
                <a:off x="1187624" y="5301208"/>
                <a:ext cx="280831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i="1" dirty="0" smtClean="0">
                          <a:latin typeface="Cambria Math" panose="02040503050406030204" pitchFamily="18" charset="0"/>
                        </a:rPr>
                        <m:t>𝑂𝑢𝑡𝑝𝑢</m:t>
                      </m:r>
                      <m:r>
                        <a:rPr lang="de-DE" b="0" i="1" dirty="0" smtClean="0">
                          <a:latin typeface="Cambria Math" panose="02040503050406030204" pitchFamily="18" charset="0"/>
                        </a:rPr>
                        <m:t>𝑡</m:t>
                      </m:r>
                      <m:r>
                        <a:rPr lang="de-DE" b="0" i="1" dirty="0" smtClean="0">
                          <a:latin typeface="Cambria Math" panose="02040503050406030204" pitchFamily="18" charset="0"/>
                        </a:rPr>
                        <m:t>= </m:t>
                      </m:r>
                      <m:r>
                        <a:rPr lang="de-DE" sz="2000" b="1" i="1" dirty="0" smtClean="0">
                          <a:latin typeface="Cambria Math" panose="02040503050406030204" pitchFamily="18" charset="0"/>
                          <a:ea typeface="Amiri" panose="00000500000000000000" pitchFamily="2" charset="-78"/>
                          <a:cs typeface="Amiri" panose="00000500000000000000" pitchFamily="2" charset="-78"/>
                        </a:rPr>
                        <m:t>𝒇</m:t>
                      </m:r>
                      <m:r>
                        <a:rPr lang="de-DE" i="1" dirty="0" smtClean="0">
                          <a:latin typeface="Cambria Math" panose="02040503050406030204" pitchFamily="18" charset="0"/>
                        </a:rPr>
                        <m:t>(</m:t>
                      </m:r>
                      <m:r>
                        <a:rPr lang="de-DE" b="0" i="1" dirty="0" smtClean="0">
                          <a:latin typeface="Cambria Math" panose="02040503050406030204" pitchFamily="18" charset="0"/>
                        </a:rPr>
                        <m:t>0)</m:t>
                      </m:r>
                      <m:r>
                        <a:rPr lang="de-DE" i="1" dirty="0" smtClean="0">
                          <a:latin typeface="Cambria Math" panose="02040503050406030204" pitchFamily="18" charset="0"/>
                        </a:rPr>
                        <m:t>=</m:t>
                      </m:r>
                      <m:r>
                        <a:rPr lang="de-DE" sz="2000" b="1" i="1" dirty="0" smtClean="0">
                          <a:latin typeface="Cambria Math" panose="02040503050406030204" pitchFamily="18" charset="0"/>
                          <a:ea typeface="Amiri" panose="00000500000000000000" pitchFamily="2" charset="-78"/>
                          <a:cs typeface="Amiri" panose="00000500000000000000" pitchFamily="2" charset="-78"/>
                        </a:rPr>
                        <m:t>𝟎</m:t>
                      </m:r>
                      <m:r>
                        <a:rPr lang="de-DE" i="1" dirty="0" smtClean="0">
                          <a:latin typeface="Cambria Math" panose="02040503050406030204" pitchFamily="18" charset="0"/>
                        </a:rPr>
                        <m:t>        </m:t>
                      </m:r>
                    </m:oMath>
                  </m:oMathPara>
                </a14:m>
                <a:endParaRPr lang="de-DE" dirty="0"/>
              </a:p>
            </p:txBody>
          </p:sp>
        </mc:Choice>
        <mc:Fallback xmlns="">
          <p:sp>
            <p:nvSpPr>
              <p:cNvPr id="32" name="Textfeld 31"/>
              <p:cNvSpPr txBox="1">
                <a:spLocks noRot="1" noChangeAspect="1" noMove="1" noResize="1" noEditPoints="1" noAdjustHandles="1" noChangeArrowheads="1" noChangeShapeType="1" noTextEdit="1"/>
              </p:cNvSpPr>
              <p:nvPr/>
            </p:nvSpPr>
            <p:spPr>
              <a:xfrm>
                <a:off x="1187624" y="5301208"/>
                <a:ext cx="2808312" cy="369332"/>
              </a:xfrm>
              <a:prstGeom prst="rect">
                <a:avLst/>
              </a:prstGeom>
              <a:blipFill>
                <a:blip r:embed="rId6"/>
                <a:stretch>
                  <a:fillRect b="-20000"/>
                </a:stretch>
              </a:blipFill>
            </p:spPr>
            <p:txBody>
              <a:bodyPr/>
              <a:lstStyle/>
              <a:p>
                <a:r>
                  <a:rPr lang="de-DE">
                    <a:noFill/>
                  </a:rPr>
                  <a:t> </a:t>
                </a:r>
              </a:p>
            </p:txBody>
          </p:sp>
        </mc:Fallback>
      </mc:AlternateContent>
    </p:spTree>
    <p:extLst>
      <p:ext uri="{BB962C8B-B14F-4D97-AF65-F5344CB8AC3E}">
        <p14:creationId xmlns:p14="http://schemas.microsoft.com/office/powerpoint/2010/main" val="237116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 verarbeitet eine Neuron seinen Input? - Aktivierungsfunktion</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166</a:t>
            </a:fld>
            <a:endParaRPr lang="de-DE" sz="1800"/>
          </a:p>
        </p:txBody>
      </p:sp>
      <p:sp>
        <p:nvSpPr>
          <p:cNvPr id="12" name="Ellipse 11"/>
          <p:cNvSpPr/>
          <p:nvPr/>
        </p:nvSpPr>
        <p:spPr bwMode="auto">
          <a:xfrm>
            <a:off x="1331640" y="414908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13" name="Gerade Verbindung mit Pfeil 12"/>
          <p:cNvCxnSpPr/>
          <p:nvPr/>
        </p:nvCxnSpPr>
        <p:spPr>
          <a:xfrm>
            <a:off x="1187624" y="2891499"/>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flipH="1">
            <a:off x="1946267" y="2891499"/>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a:stCxn id="12" idx="4"/>
          </p:cNvCxnSpPr>
          <p:nvPr/>
        </p:nvCxnSpPr>
        <p:spPr>
          <a:xfrm>
            <a:off x="1691680" y="4869160"/>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0" name="Grafik 19"/>
          <p:cNvPicPr>
            <a:picLocks noChangeAspect="1"/>
          </p:cNvPicPr>
          <p:nvPr/>
        </p:nvPicPr>
        <p:blipFill>
          <a:blip r:embed="rId2"/>
          <a:stretch>
            <a:fillRect/>
          </a:stretch>
        </p:blipFill>
        <p:spPr>
          <a:xfrm>
            <a:off x="3418154" y="2492896"/>
            <a:ext cx="5330310" cy="3491816"/>
          </a:xfrm>
          <a:prstGeom prst="rect">
            <a:avLst/>
          </a:prstGeom>
        </p:spPr>
      </p:pic>
      <mc:AlternateContent xmlns:mc="http://schemas.openxmlformats.org/markup-compatibility/2006" xmlns:a14="http://schemas.microsoft.com/office/drawing/2010/main">
        <mc:Choice Requires="a14">
          <p:sp>
            <p:nvSpPr>
              <p:cNvPr id="22" name="Textfeld 21"/>
              <p:cNvSpPr txBox="1"/>
              <p:nvPr/>
            </p:nvSpPr>
            <p:spPr>
              <a:xfrm>
                <a:off x="899592" y="2492896"/>
                <a:ext cx="1857234" cy="369332"/>
              </a:xfrm>
              <a:prstGeom prst="rect">
                <a:avLst/>
              </a:prstGeom>
              <a:noFill/>
            </p:spPr>
            <p:txBody>
              <a:bodyPr wrap="square" rtlCol="0">
                <a:spAutoFit/>
              </a:bodyPr>
              <a:lstStyle/>
              <a:p>
                <a:r>
                  <a:rPr lang="de-DE" dirty="0" smtClean="0"/>
                  <a:t>  1                </a:t>
                </a:r>
                <a14:m>
                  <m:oMath xmlns:m="http://schemas.openxmlformats.org/officeDocument/2006/math">
                    <m:r>
                      <a:rPr lang="de-DE" b="0" i="0" dirty="0" smtClean="0">
                        <a:latin typeface="Cambria Math" panose="02040503050406030204" pitchFamily="18" charset="0"/>
                      </a:rPr>
                      <m:t>  </m:t>
                    </m:r>
                    <m:r>
                      <a:rPr lang="de-DE" b="0" i="1" dirty="0" smtClean="0">
                        <a:latin typeface="Cambria Math" panose="02040503050406030204" pitchFamily="18" charset="0"/>
                      </a:rPr>
                      <m:t>0</m:t>
                    </m:r>
                  </m:oMath>
                </a14:m>
                <a:r>
                  <a:rPr lang="de-DE" dirty="0" smtClean="0"/>
                  <a:t>        </a:t>
                </a:r>
                <a:endParaRPr lang="de-DE" dirty="0"/>
              </a:p>
            </p:txBody>
          </p:sp>
        </mc:Choice>
        <mc:Fallback xmlns="">
          <p:sp>
            <p:nvSpPr>
              <p:cNvPr id="22" name="Textfeld 21"/>
              <p:cNvSpPr txBox="1">
                <a:spLocks noRot="1" noChangeAspect="1" noMove="1" noResize="1" noEditPoints="1" noAdjustHandles="1" noChangeArrowheads="1" noChangeShapeType="1" noTextEdit="1"/>
              </p:cNvSpPr>
              <p:nvPr/>
            </p:nvSpPr>
            <p:spPr>
              <a:xfrm>
                <a:off x="899592" y="2492896"/>
                <a:ext cx="1857234" cy="369332"/>
              </a:xfrm>
              <a:prstGeom prst="rect">
                <a:avLst/>
              </a:prstGeom>
              <a:blipFill>
                <a:blip r:embed="rId3"/>
                <a:stretch>
                  <a:fillRect t="-8197" b="-2623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7" name="Textfeld 26"/>
              <p:cNvSpPr txBox="1"/>
              <p:nvPr/>
            </p:nvSpPr>
            <p:spPr>
              <a:xfrm>
                <a:off x="837630" y="3527720"/>
                <a:ext cx="25822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       </m:t>
                      </m:r>
                      <m:r>
                        <a:rPr lang="de-DE" i="1" dirty="0" smtClean="0">
                          <a:latin typeface="Cambria Math" panose="02040503050406030204" pitchFamily="18" charset="0"/>
                        </a:rPr>
                        <m:t>𝐼𝑛𝑝𝑢</m:t>
                      </m:r>
                      <m:r>
                        <a:rPr lang="de-DE" b="0" i="1" dirty="0" smtClean="0">
                          <a:latin typeface="Cambria Math" panose="02040503050406030204" pitchFamily="18" charset="0"/>
                        </a:rPr>
                        <m:t>𝑡</m:t>
                      </m:r>
                      <m:r>
                        <a:rPr lang="de-DE" i="1" dirty="0" smtClean="0">
                          <a:latin typeface="Cambria Math" panose="02040503050406030204" pitchFamily="18" charset="0"/>
                        </a:rPr>
                        <m:t>=</m:t>
                      </m:r>
                      <m:r>
                        <a:rPr lang="de-DE" b="0" i="1" dirty="0" smtClean="0">
                          <a:latin typeface="Cambria Math" panose="02040503050406030204" pitchFamily="18" charset="0"/>
                        </a:rPr>
                        <m:t>1+0=1</m:t>
                      </m:r>
                      <m:r>
                        <a:rPr lang="de-DE" i="1" dirty="0" smtClean="0">
                          <a:latin typeface="Cambria Math" panose="02040503050406030204" pitchFamily="18" charset="0"/>
                        </a:rPr>
                        <m:t> </m:t>
                      </m:r>
                    </m:oMath>
                  </m:oMathPara>
                </a14:m>
                <a:endParaRPr lang="de-DE" dirty="0"/>
              </a:p>
            </p:txBody>
          </p:sp>
        </mc:Choice>
        <mc:Fallback xmlns="">
          <p:sp>
            <p:nvSpPr>
              <p:cNvPr id="27" name="Textfeld 26"/>
              <p:cNvSpPr txBox="1">
                <a:spLocks noRot="1" noChangeAspect="1" noMove="1" noResize="1" noEditPoints="1" noAdjustHandles="1" noChangeArrowheads="1" noChangeShapeType="1" noTextEdit="1"/>
              </p:cNvSpPr>
              <p:nvPr/>
            </p:nvSpPr>
            <p:spPr>
              <a:xfrm>
                <a:off x="837630" y="3527720"/>
                <a:ext cx="2582242" cy="369332"/>
              </a:xfrm>
              <a:prstGeom prst="rect">
                <a:avLst/>
              </a:prstGeom>
              <a:blipFill>
                <a:blip r:embed="rId4"/>
                <a:stretch>
                  <a:fillRect b="-16667"/>
                </a:stretch>
              </a:blipFill>
            </p:spPr>
            <p:txBody>
              <a:bodyPr/>
              <a:lstStyle/>
              <a:p>
                <a:r>
                  <a:rPr lang="de-DE">
                    <a:noFill/>
                  </a:rPr>
                  <a:t> </a:t>
                </a:r>
              </a:p>
            </p:txBody>
          </p:sp>
        </mc:Fallback>
      </mc:AlternateContent>
      <p:cxnSp>
        <p:nvCxnSpPr>
          <p:cNvPr id="28" name="Gerade Verbindung mit Pfeil 27"/>
          <p:cNvCxnSpPr/>
          <p:nvPr/>
        </p:nvCxnSpPr>
        <p:spPr>
          <a:xfrm>
            <a:off x="1698940" y="3861048"/>
            <a:ext cx="0" cy="288032"/>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feld 30"/>
              <p:cNvSpPr txBox="1"/>
              <p:nvPr/>
            </p:nvSpPr>
            <p:spPr>
              <a:xfrm>
                <a:off x="8244408" y="3091606"/>
                <a:ext cx="28803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1" i="1" dirty="0" smtClean="0">
                          <a:latin typeface="Cambria Math" panose="02040503050406030204" pitchFamily="18" charset="0"/>
                          <a:ea typeface="Amiri" panose="00000500000000000000" pitchFamily="2" charset="-78"/>
                          <a:cs typeface="Amiri" panose="00000500000000000000" pitchFamily="2" charset="-78"/>
                        </a:rPr>
                        <m:t>𝒇</m:t>
                      </m:r>
                    </m:oMath>
                  </m:oMathPara>
                </a14:m>
                <a:endParaRPr lang="de-DE" sz="2000" b="1" dirty="0">
                  <a:latin typeface="Amiri" panose="00000500000000000000" pitchFamily="2" charset="-78"/>
                  <a:ea typeface="Amiri" panose="00000500000000000000" pitchFamily="2" charset="-78"/>
                  <a:cs typeface="Amiri" panose="00000500000000000000" pitchFamily="2" charset="-78"/>
                </a:endParaRPr>
              </a:p>
            </p:txBody>
          </p:sp>
        </mc:Choice>
        <mc:Fallback xmlns="">
          <p:sp>
            <p:nvSpPr>
              <p:cNvPr id="31" name="Textfeld 30"/>
              <p:cNvSpPr txBox="1">
                <a:spLocks noRot="1" noChangeAspect="1" noMove="1" noResize="1" noEditPoints="1" noAdjustHandles="1" noChangeArrowheads="1" noChangeShapeType="1" noTextEdit="1"/>
              </p:cNvSpPr>
              <p:nvPr/>
            </p:nvSpPr>
            <p:spPr>
              <a:xfrm>
                <a:off x="8244408" y="3091606"/>
                <a:ext cx="288032" cy="400110"/>
              </a:xfrm>
              <a:prstGeom prst="rect">
                <a:avLst/>
              </a:prstGeom>
              <a:blipFill>
                <a:blip r:embed="rId5"/>
                <a:stretch>
                  <a:fillRect l="-8333" r="-22917" b="-606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2" name="Textfeld 31"/>
              <p:cNvSpPr txBox="1"/>
              <p:nvPr/>
            </p:nvSpPr>
            <p:spPr>
              <a:xfrm>
                <a:off x="1187624" y="5301208"/>
                <a:ext cx="280831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i="1" dirty="0" smtClean="0">
                          <a:latin typeface="Cambria Math" panose="02040503050406030204" pitchFamily="18" charset="0"/>
                        </a:rPr>
                        <m:t>𝑂𝑢𝑡𝑝𝑢</m:t>
                      </m:r>
                      <m:r>
                        <a:rPr lang="de-DE" b="0" i="1" dirty="0" smtClean="0">
                          <a:latin typeface="Cambria Math" panose="02040503050406030204" pitchFamily="18" charset="0"/>
                        </a:rPr>
                        <m:t>𝑡</m:t>
                      </m:r>
                      <m:r>
                        <a:rPr lang="de-DE" b="0" i="1" dirty="0" smtClean="0">
                          <a:latin typeface="Cambria Math" panose="02040503050406030204" pitchFamily="18" charset="0"/>
                        </a:rPr>
                        <m:t>= </m:t>
                      </m:r>
                      <m:r>
                        <a:rPr lang="de-DE" sz="2000" b="1" i="1" dirty="0" smtClean="0">
                          <a:latin typeface="Cambria Math" panose="02040503050406030204" pitchFamily="18" charset="0"/>
                          <a:ea typeface="Amiri" panose="00000500000000000000" pitchFamily="2" charset="-78"/>
                          <a:cs typeface="Amiri" panose="00000500000000000000" pitchFamily="2" charset="-78"/>
                        </a:rPr>
                        <m:t>𝒇</m:t>
                      </m:r>
                      <m:r>
                        <a:rPr lang="de-DE" i="1" dirty="0" smtClean="0">
                          <a:latin typeface="Cambria Math" panose="02040503050406030204" pitchFamily="18" charset="0"/>
                        </a:rPr>
                        <m:t>(</m:t>
                      </m:r>
                      <m:r>
                        <a:rPr lang="de-DE" b="0" i="1" dirty="0" smtClean="0">
                          <a:latin typeface="Cambria Math" panose="02040503050406030204" pitchFamily="18" charset="0"/>
                        </a:rPr>
                        <m:t>1)</m:t>
                      </m:r>
                      <m:r>
                        <a:rPr lang="de-DE" i="1" dirty="0" smtClean="0">
                          <a:latin typeface="Cambria Math" panose="02040503050406030204" pitchFamily="18" charset="0"/>
                        </a:rPr>
                        <m:t>=</m:t>
                      </m:r>
                      <m:r>
                        <a:rPr lang="de-DE" sz="2000" b="1" i="1" dirty="0" smtClean="0">
                          <a:latin typeface="Cambria Math" panose="02040503050406030204" pitchFamily="18" charset="0"/>
                          <a:ea typeface="Amiri" panose="00000500000000000000" pitchFamily="2" charset="-78"/>
                          <a:cs typeface="Amiri" panose="00000500000000000000" pitchFamily="2" charset="-78"/>
                        </a:rPr>
                        <m:t>𝟎</m:t>
                      </m:r>
                      <m:r>
                        <a:rPr lang="de-DE" i="1" dirty="0" smtClean="0">
                          <a:latin typeface="Cambria Math" panose="02040503050406030204" pitchFamily="18" charset="0"/>
                        </a:rPr>
                        <m:t>        </m:t>
                      </m:r>
                    </m:oMath>
                  </m:oMathPara>
                </a14:m>
                <a:endParaRPr lang="de-DE" dirty="0"/>
              </a:p>
            </p:txBody>
          </p:sp>
        </mc:Choice>
        <mc:Fallback xmlns="">
          <p:sp>
            <p:nvSpPr>
              <p:cNvPr id="32" name="Textfeld 31"/>
              <p:cNvSpPr txBox="1">
                <a:spLocks noRot="1" noChangeAspect="1" noMove="1" noResize="1" noEditPoints="1" noAdjustHandles="1" noChangeArrowheads="1" noChangeShapeType="1" noTextEdit="1"/>
              </p:cNvSpPr>
              <p:nvPr/>
            </p:nvSpPr>
            <p:spPr>
              <a:xfrm>
                <a:off x="1187624" y="5301208"/>
                <a:ext cx="2808312" cy="369332"/>
              </a:xfrm>
              <a:prstGeom prst="rect">
                <a:avLst/>
              </a:prstGeom>
              <a:blipFill>
                <a:blip r:embed="rId6"/>
                <a:stretch>
                  <a:fillRect b="-20000"/>
                </a:stretch>
              </a:blipFill>
            </p:spPr>
            <p:txBody>
              <a:bodyPr/>
              <a:lstStyle/>
              <a:p>
                <a:r>
                  <a:rPr lang="de-DE">
                    <a:noFill/>
                  </a:rPr>
                  <a:t> </a:t>
                </a:r>
              </a:p>
            </p:txBody>
          </p:sp>
        </mc:Fallback>
      </mc:AlternateContent>
    </p:spTree>
    <p:extLst>
      <p:ext uri="{BB962C8B-B14F-4D97-AF65-F5344CB8AC3E}">
        <p14:creationId xmlns:p14="http://schemas.microsoft.com/office/powerpoint/2010/main" val="219948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 verarbeitet eine Neuron seinen Input? - Aktivierungsfunktion</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167</a:t>
            </a:fld>
            <a:endParaRPr lang="de-DE" sz="1800"/>
          </a:p>
        </p:txBody>
      </p:sp>
      <p:sp>
        <p:nvSpPr>
          <p:cNvPr id="12" name="Ellipse 11"/>
          <p:cNvSpPr/>
          <p:nvPr/>
        </p:nvSpPr>
        <p:spPr bwMode="auto">
          <a:xfrm>
            <a:off x="1331640" y="414908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13" name="Gerade Verbindung mit Pfeil 12"/>
          <p:cNvCxnSpPr/>
          <p:nvPr/>
        </p:nvCxnSpPr>
        <p:spPr>
          <a:xfrm>
            <a:off x="1187624" y="2891499"/>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flipH="1">
            <a:off x="1946267" y="2891499"/>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a:stCxn id="12" idx="4"/>
          </p:cNvCxnSpPr>
          <p:nvPr/>
        </p:nvCxnSpPr>
        <p:spPr>
          <a:xfrm>
            <a:off x="1691680" y="4869160"/>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0" name="Grafik 19"/>
          <p:cNvPicPr>
            <a:picLocks noChangeAspect="1"/>
          </p:cNvPicPr>
          <p:nvPr/>
        </p:nvPicPr>
        <p:blipFill>
          <a:blip r:embed="rId2"/>
          <a:stretch>
            <a:fillRect/>
          </a:stretch>
        </p:blipFill>
        <p:spPr>
          <a:xfrm>
            <a:off x="3418154" y="2492896"/>
            <a:ext cx="5330310" cy="3491816"/>
          </a:xfrm>
          <a:prstGeom prst="rect">
            <a:avLst/>
          </a:prstGeom>
        </p:spPr>
      </p:pic>
      <mc:AlternateContent xmlns:mc="http://schemas.openxmlformats.org/markup-compatibility/2006" xmlns:a14="http://schemas.microsoft.com/office/drawing/2010/main">
        <mc:Choice Requires="a14">
          <p:sp>
            <p:nvSpPr>
              <p:cNvPr id="22" name="Textfeld 21"/>
              <p:cNvSpPr txBox="1"/>
              <p:nvPr/>
            </p:nvSpPr>
            <p:spPr>
              <a:xfrm>
                <a:off x="899592" y="2492896"/>
                <a:ext cx="1857234" cy="369332"/>
              </a:xfrm>
              <a:prstGeom prst="rect">
                <a:avLst/>
              </a:prstGeom>
              <a:noFill/>
            </p:spPr>
            <p:txBody>
              <a:bodyPr wrap="square" rtlCol="0">
                <a:spAutoFit/>
              </a:bodyPr>
              <a:lstStyle/>
              <a:p>
                <a:r>
                  <a:rPr lang="de-DE" dirty="0" smtClean="0"/>
                  <a:t>  1                </a:t>
                </a:r>
                <a14:m>
                  <m:oMath xmlns:m="http://schemas.openxmlformats.org/officeDocument/2006/math">
                    <m:r>
                      <a:rPr lang="de-DE" b="0" i="0" dirty="0" smtClean="0">
                        <a:latin typeface="Cambria Math" panose="02040503050406030204" pitchFamily="18" charset="0"/>
                      </a:rPr>
                      <m:t>  </m:t>
                    </m:r>
                    <m:r>
                      <a:rPr lang="de-DE" b="0" i="1" dirty="0" smtClean="0">
                        <a:latin typeface="Cambria Math" panose="02040503050406030204" pitchFamily="18" charset="0"/>
                      </a:rPr>
                      <m:t>1</m:t>
                    </m:r>
                  </m:oMath>
                </a14:m>
                <a:r>
                  <a:rPr lang="de-DE" dirty="0" smtClean="0"/>
                  <a:t>        </a:t>
                </a:r>
                <a:endParaRPr lang="de-DE" dirty="0"/>
              </a:p>
            </p:txBody>
          </p:sp>
        </mc:Choice>
        <mc:Fallback xmlns="">
          <p:sp>
            <p:nvSpPr>
              <p:cNvPr id="22" name="Textfeld 21"/>
              <p:cNvSpPr txBox="1">
                <a:spLocks noRot="1" noChangeAspect="1" noMove="1" noResize="1" noEditPoints="1" noAdjustHandles="1" noChangeArrowheads="1" noChangeShapeType="1" noTextEdit="1"/>
              </p:cNvSpPr>
              <p:nvPr/>
            </p:nvSpPr>
            <p:spPr>
              <a:xfrm>
                <a:off x="899592" y="2492896"/>
                <a:ext cx="1857234" cy="369332"/>
              </a:xfrm>
              <a:prstGeom prst="rect">
                <a:avLst/>
              </a:prstGeom>
              <a:blipFill>
                <a:blip r:embed="rId3"/>
                <a:stretch>
                  <a:fillRect t="-8197" b="-2623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7" name="Textfeld 26"/>
              <p:cNvSpPr txBox="1"/>
              <p:nvPr/>
            </p:nvSpPr>
            <p:spPr>
              <a:xfrm>
                <a:off x="837630" y="3527720"/>
                <a:ext cx="25822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       </m:t>
                      </m:r>
                      <m:r>
                        <a:rPr lang="de-DE" i="1" dirty="0" smtClean="0">
                          <a:latin typeface="Cambria Math" panose="02040503050406030204" pitchFamily="18" charset="0"/>
                        </a:rPr>
                        <m:t>𝐼𝑛𝑝𝑢</m:t>
                      </m:r>
                      <m:r>
                        <a:rPr lang="de-DE" b="0" i="1" dirty="0" smtClean="0">
                          <a:latin typeface="Cambria Math" panose="02040503050406030204" pitchFamily="18" charset="0"/>
                        </a:rPr>
                        <m:t>𝑡</m:t>
                      </m:r>
                      <m:r>
                        <a:rPr lang="de-DE" i="1" dirty="0" smtClean="0">
                          <a:latin typeface="Cambria Math" panose="02040503050406030204" pitchFamily="18" charset="0"/>
                        </a:rPr>
                        <m:t>=</m:t>
                      </m:r>
                      <m:r>
                        <a:rPr lang="de-DE" b="0" i="1" dirty="0" smtClean="0">
                          <a:latin typeface="Cambria Math" panose="02040503050406030204" pitchFamily="18" charset="0"/>
                        </a:rPr>
                        <m:t>1+1=2</m:t>
                      </m:r>
                      <m:r>
                        <a:rPr lang="de-DE" i="1" dirty="0" smtClean="0">
                          <a:latin typeface="Cambria Math" panose="02040503050406030204" pitchFamily="18" charset="0"/>
                        </a:rPr>
                        <m:t> </m:t>
                      </m:r>
                    </m:oMath>
                  </m:oMathPara>
                </a14:m>
                <a:endParaRPr lang="de-DE" dirty="0"/>
              </a:p>
            </p:txBody>
          </p:sp>
        </mc:Choice>
        <mc:Fallback xmlns="">
          <p:sp>
            <p:nvSpPr>
              <p:cNvPr id="27" name="Textfeld 26"/>
              <p:cNvSpPr txBox="1">
                <a:spLocks noRot="1" noChangeAspect="1" noMove="1" noResize="1" noEditPoints="1" noAdjustHandles="1" noChangeArrowheads="1" noChangeShapeType="1" noTextEdit="1"/>
              </p:cNvSpPr>
              <p:nvPr/>
            </p:nvSpPr>
            <p:spPr>
              <a:xfrm>
                <a:off x="837630" y="3527720"/>
                <a:ext cx="2582242" cy="369332"/>
              </a:xfrm>
              <a:prstGeom prst="rect">
                <a:avLst/>
              </a:prstGeom>
              <a:blipFill>
                <a:blip r:embed="rId4"/>
                <a:stretch>
                  <a:fillRect b="-16667"/>
                </a:stretch>
              </a:blipFill>
            </p:spPr>
            <p:txBody>
              <a:bodyPr/>
              <a:lstStyle/>
              <a:p>
                <a:r>
                  <a:rPr lang="de-DE">
                    <a:noFill/>
                  </a:rPr>
                  <a:t> </a:t>
                </a:r>
              </a:p>
            </p:txBody>
          </p:sp>
        </mc:Fallback>
      </mc:AlternateContent>
      <p:cxnSp>
        <p:nvCxnSpPr>
          <p:cNvPr id="28" name="Gerade Verbindung mit Pfeil 27"/>
          <p:cNvCxnSpPr/>
          <p:nvPr/>
        </p:nvCxnSpPr>
        <p:spPr>
          <a:xfrm>
            <a:off x="1698940" y="3861048"/>
            <a:ext cx="0" cy="288032"/>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feld 30"/>
              <p:cNvSpPr txBox="1"/>
              <p:nvPr/>
            </p:nvSpPr>
            <p:spPr>
              <a:xfrm>
                <a:off x="8244408" y="3091606"/>
                <a:ext cx="28803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1" i="1" dirty="0" smtClean="0">
                          <a:latin typeface="Cambria Math" panose="02040503050406030204" pitchFamily="18" charset="0"/>
                          <a:ea typeface="Amiri" panose="00000500000000000000" pitchFamily="2" charset="-78"/>
                          <a:cs typeface="Amiri" panose="00000500000000000000" pitchFamily="2" charset="-78"/>
                        </a:rPr>
                        <m:t>𝒇</m:t>
                      </m:r>
                    </m:oMath>
                  </m:oMathPara>
                </a14:m>
                <a:endParaRPr lang="de-DE" sz="2000" b="1" dirty="0">
                  <a:latin typeface="Amiri" panose="00000500000000000000" pitchFamily="2" charset="-78"/>
                  <a:ea typeface="Amiri" panose="00000500000000000000" pitchFamily="2" charset="-78"/>
                  <a:cs typeface="Amiri" panose="00000500000000000000" pitchFamily="2" charset="-78"/>
                </a:endParaRPr>
              </a:p>
            </p:txBody>
          </p:sp>
        </mc:Choice>
        <mc:Fallback xmlns="">
          <p:sp>
            <p:nvSpPr>
              <p:cNvPr id="31" name="Textfeld 30"/>
              <p:cNvSpPr txBox="1">
                <a:spLocks noRot="1" noChangeAspect="1" noMove="1" noResize="1" noEditPoints="1" noAdjustHandles="1" noChangeArrowheads="1" noChangeShapeType="1" noTextEdit="1"/>
              </p:cNvSpPr>
              <p:nvPr/>
            </p:nvSpPr>
            <p:spPr>
              <a:xfrm>
                <a:off x="8244408" y="3091606"/>
                <a:ext cx="288032" cy="400110"/>
              </a:xfrm>
              <a:prstGeom prst="rect">
                <a:avLst/>
              </a:prstGeom>
              <a:blipFill>
                <a:blip r:embed="rId5"/>
                <a:stretch>
                  <a:fillRect l="-8333" r="-22917" b="-606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2" name="Textfeld 31"/>
              <p:cNvSpPr txBox="1"/>
              <p:nvPr/>
            </p:nvSpPr>
            <p:spPr>
              <a:xfrm>
                <a:off x="1187624" y="5301208"/>
                <a:ext cx="280831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i="1" dirty="0" smtClean="0">
                          <a:latin typeface="Cambria Math" panose="02040503050406030204" pitchFamily="18" charset="0"/>
                        </a:rPr>
                        <m:t>𝑂𝑢𝑡𝑝𝑢</m:t>
                      </m:r>
                      <m:r>
                        <a:rPr lang="de-DE" b="0" i="1" dirty="0" smtClean="0">
                          <a:latin typeface="Cambria Math" panose="02040503050406030204" pitchFamily="18" charset="0"/>
                        </a:rPr>
                        <m:t>𝑡</m:t>
                      </m:r>
                      <m:r>
                        <a:rPr lang="de-DE" b="0" i="1" dirty="0" smtClean="0">
                          <a:latin typeface="Cambria Math" panose="02040503050406030204" pitchFamily="18" charset="0"/>
                        </a:rPr>
                        <m:t>= </m:t>
                      </m:r>
                      <m:r>
                        <a:rPr lang="de-DE" sz="2000" b="1" i="1" dirty="0" smtClean="0">
                          <a:latin typeface="Cambria Math" panose="02040503050406030204" pitchFamily="18" charset="0"/>
                          <a:ea typeface="Amiri" panose="00000500000000000000" pitchFamily="2" charset="-78"/>
                          <a:cs typeface="Amiri" panose="00000500000000000000" pitchFamily="2" charset="-78"/>
                        </a:rPr>
                        <m:t>𝒇</m:t>
                      </m:r>
                      <m:r>
                        <a:rPr lang="de-DE" i="1" dirty="0" smtClean="0">
                          <a:latin typeface="Cambria Math" panose="02040503050406030204" pitchFamily="18" charset="0"/>
                        </a:rPr>
                        <m:t>(</m:t>
                      </m:r>
                      <m:r>
                        <a:rPr lang="de-DE" b="0" i="1" dirty="0" smtClean="0">
                          <a:latin typeface="Cambria Math" panose="02040503050406030204" pitchFamily="18" charset="0"/>
                        </a:rPr>
                        <m:t>2)</m:t>
                      </m:r>
                      <m:r>
                        <a:rPr lang="de-DE" i="1" dirty="0" smtClean="0">
                          <a:latin typeface="Cambria Math" panose="02040503050406030204" pitchFamily="18" charset="0"/>
                        </a:rPr>
                        <m:t>=</m:t>
                      </m:r>
                      <m:r>
                        <a:rPr lang="de-DE" b="0" i="1" dirty="0" smtClean="0">
                          <a:latin typeface="Cambria Math" panose="02040503050406030204" pitchFamily="18" charset="0"/>
                        </a:rPr>
                        <m:t>1</m:t>
                      </m:r>
                      <m:r>
                        <a:rPr lang="de-DE" i="1" dirty="0" smtClean="0">
                          <a:latin typeface="Cambria Math" panose="02040503050406030204" pitchFamily="18" charset="0"/>
                        </a:rPr>
                        <m:t>        </m:t>
                      </m:r>
                    </m:oMath>
                  </m:oMathPara>
                </a14:m>
                <a:endParaRPr lang="de-DE" dirty="0"/>
              </a:p>
            </p:txBody>
          </p:sp>
        </mc:Choice>
        <mc:Fallback xmlns="">
          <p:sp>
            <p:nvSpPr>
              <p:cNvPr id="32" name="Textfeld 31"/>
              <p:cNvSpPr txBox="1">
                <a:spLocks noRot="1" noChangeAspect="1" noMove="1" noResize="1" noEditPoints="1" noAdjustHandles="1" noChangeArrowheads="1" noChangeShapeType="1" noTextEdit="1"/>
              </p:cNvSpPr>
              <p:nvPr/>
            </p:nvSpPr>
            <p:spPr>
              <a:xfrm>
                <a:off x="1187624" y="5301208"/>
                <a:ext cx="2808312" cy="369332"/>
              </a:xfrm>
              <a:prstGeom prst="rect">
                <a:avLst/>
              </a:prstGeom>
              <a:blipFill>
                <a:blip r:embed="rId6"/>
                <a:stretch>
                  <a:fillRect b="-20000"/>
                </a:stretch>
              </a:blipFill>
            </p:spPr>
            <p:txBody>
              <a:bodyPr/>
              <a:lstStyle/>
              <a:p>
                <a:r>
                  <a:rPr lang="de-DE">
                    <a:noFill/>
                  </a:rPr>
                  <a:t> </a:t>
                </a:r>
              </a:p>
            </p:txBody>
          </p:sp>
        </mc:Fallback>
      </mc:AlternateContent>
    </p:spTree>
    <p:extLst>
      <p:ext uri="{BB962C8B-B14F-4D97-AF65-F5344CB8AC3E}">
        <p14:creationId xmlns:p14="http://schemas.microsoft.com/office/powerpoint/2010/main" val="201184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Künstliches Neuronales Netz</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168</a:t>
            </a:fld>
            <a:endParaRPr lang="de-DE" sz="1800"/>
          </a:p>
        </p:txBody>
      </p:sp>
      <p:sp>
        <p:nvSpPr>
          <p:cNvPr id="6" name="Ellipse 5"/>
          <p:cNvSpPr/>
          <p:nvPr/>
        </p:nvSpPr>
        <p:spPr bwMode="auto">
          <a:xfrm>
            <a:off x="1259632"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a:t>
            </a:r>
            <a:endParaRPr lang="de-DE" b="1" dirty="0">
              <a:solidFill>
                <a:srgbClr val="000000"/>
              </a:solidFill>
            </a:endParaRPr>
          </a:p>
        </p:txBody>
      </p:sp>
      <p:sp>
        <p:nvSpPr>
          <p:cNvPr id="7" name="Ellipse 6"/>
          <p:cNvSpPr/>
          <p:nvPr/>
        </p:nvSpPr>
        <p:spPr bwMode="auto">
          <a:xfrm>
            <a:off x="2267744"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N2</a:t>
            </a:r>
            <a:endParaRPr lang="de-DE" dirty="0"/>
          </a:p>
        </p:txBody>
      </p:sp>
      <p:sp>
        <p:nvSpPr>
          <p:cNvPr id="12" name="Ellipse 11"/>
          <p:cNvSpPr/>
          <p:nvPr/>
        </p:nvSpPr>
        <p:spPr bwMode="auto">
          <a:xfrm>
            <a:off x="1763688" y="378904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N7</a:t>
            </a:r>
            <a:endParaRPr lang="de-DE" dirty="0"/>
          </a:p>
        </p:txBody>
      </p:sp>
      <p:cxnSp>
        <p:nvCxnSpPr>
          <p:cNvPr id="14" name="Gerade Verbindung mit Pfeil 13"/>
          <p:cNvCxnSpPr>
            <a:stCxn id="6" idx="4"/>
            <a:endCxn id="12" idx="1"/>
          </p:cNvCxnSpPr>
          <p:nvPr/>
        </p:nvCxnSpPr>
        <p:spPr>
          <a:xfrm>
            <a:off x="1619672"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7" idx="4"/>
            <a:endCxn id="12" idx="7"/>
          </p:cNvCxnSpPr>
          <p:nvPr/>
        </p:nvCxnSpPr>
        <p:spPr>
          <a:xfrm flipH="1">
            <a:off x="2378315"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Ellipse 17"/>
          <p:cNvSpPr/>
          <p:nvPr/>
        </p:nvSpPr>
        <p:spPr bwMode="auto">
          <a:xfrm>
            <a:off x="3563888"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N3</a:t>
            </a:r>
            <a:endParaRPr lang="de-DE" dirty="0"/>
          </a:p>
        </p:txBody>
      </p:sp>
      <p:sp>
        <p:nvSpPr>
          <p:cNvPr id="19" name="Ellipse 18"/>
          <p:cNvSpPr/>
          <p:nvPr/>
        </p:nvSpPr>
        <p:spPr bwMode="auto">
          <a:xfrm>
            <a:off x="4572000"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N4</a:t>
            </a:r>
            <a:endParaRPr lang="de-DE" dirty="0"/>
          </a:p>
        </p:txBody>
      </p:sp>
      <p:sp>
        <p:nvSpPr>
          <p:cNvPr id="20" name="Ellipse 19"/>
          <p:cNvSpPr/>
          <p:nvPr/>
        </p:nvSpPr>
        <p:spPr bwMode="auto">
          <a:xfrm>
            <a:off x="4067944" y="378904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21" name="Gerade Verbindung mit Pfeil 20"/>
          <p:cNvCxnSpPr>
            <a:stCxn id="18" idx="4"/>
            <a:endCxn id="20" idx="1"/>
          </p:cNvCxnSpPr>
          <p:nvPr/>
        </p:nvCxnSpPr>
        <p:spPr>
          <a:xfrm>
            <a:off x="3923928"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a:stCxn id="19" idx="4"/>
            <a:endCxn id="20" idx="7"/>
          </p:cNvCxnSpPr>
          <p:nvPr/>
        </p:nvCxnSpPr>
        <p:spPr>
          <a:xfrm flipH="1">
            <a:off x="4682571"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bwMode="auto">
          <a:xfrm>
            <a:off x="5868144"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N5</a:t>
            </a:r>
            <a:endParaRPr lang="de-DE" dirty="0"/>
          </a:p>
        </p:txBody>
      </p:sp>
      <p:sp>
        <p:nvSpPr>
          <p:cNvPr id="24" name="Ellipse 23"/>
          <p:cNvSpPr/>
          <p:nvPr/>
        </p:nvSpPr>
        <p:spPr bwMode="auto">
          <a:xfrm>
            <a:off x="6876256" y="2492896"/>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N6</a:t>
            </a:r>
            <a:endParaRPr lang="de-DE" dirty="0"/>
          </a:p>
        </p:txBody>
      </p:sp>
      <p:sp>
        <p:nvSpPr>
          <p:cNvPr id="25" name="Ellipse 24"/>
          <p:cNvSpPr/>
          <p:nvPr/>
        </p:nvSpPr>
        <p:spPr bwMode="auto">
          <a:xfrm>
            <a:off x="6372200" y="3789040"/>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N9</a:t>
            </a:r>
            <a:endParaRPr lang="de-DE" dirty="0"/>
          </a:p>
        </p:txBody>
      </p:sp>
      <p:cxnSp>
        <p:nvCxnSpPr>
          <p:cNvPr id="26" name="Gerade Verbindung mit Pfeil 25"/>
          <p:cNvCxnSpPr>
            <a:stCxn id="23" idx="4"/>
            <a:endCxn id="25" idx="1"/>
          </p:cNvCxnSpPr>
          <p:nvPr/>
        </p:nvCxnSpPr>
        <p:spPr>
          <a:xfrm>
            <a:off x="6228184"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24" idx="4"/>
            <a:endCxn id="25" idx="7"/>
          </p:cNvCxnSpPr>
          <p:nvPr/>
        </p:nvCxnSpPr>
        <p:spPr>
          <a:xfrm flipH="1">
            <a:off x="6986827" y="3212976"/>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0" name="Ellipse 29"/>
          <p:cNvSpPr/>
          <p:nvPr/>
        </p:nvSpPr>
        <p:spPr bwMode="auto">
          <a:xfrm>
            <a:off x="4039200" y="4941168"/>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N10</a:t>
            </a:r>
            <a:endParaRPr lang="de-DE" dirty="0"/>
          </a:p>
        </p:txBody>
      </p:sp>
      <p:cxnSp>
        <p:nvCxnSpPr>
          <p:cNvPr id="31" name="Gerade Verbindung mit Pfeil 30"/>
          <p:cNvCxnSpPr>
            <a:stCxn id="12" idx="5"/>
            <a:endCxn id="30" idx="1"/>
          </p:cNvCxnSpPr>
          <p:nvPr/>
        </p:nvCxnSpPr>
        <p:spPr>
          <a:xfrm>
            <a:off x="2378315" y="4403667"/>
            <a:ext cx="1776884" cy="65350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a:stCxn id="20" idx="4"/>
            <a:endCxn id="30" idx="0"/>
          </p:cNvCxnSpPr>
          <p:nvPr/>
        </p:nvCxnSpPr>
        <p:spPr>
          <a:xfrm>
            <a:off x="4427984" y="4509120"/>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25" idx="3"/>
            <a:endCxn id="30" idx="7"/>
          </p:cNvCxnSpPr>
          <p:nvPr/>
        </p:nvCxnSpPr>
        <p:spPr>
          <a:xfrm flipH="1">
            <a:off x="4715289" y="4403667"/>
            <a:ext cx="1762364" cy="65350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8" name="Grafik 27"/>
          <p:cNvPicPr>
            <a:picLocks noChangeAspect="1"/>
          </p:cNvPicPr>
          <p:nvPr/>
        </p:nvPicPr>
        <p:blipFill>
          <a:blip r:embed="rId2"/>
          <a:stretch>
            <a:fillRect/>
          </a:stretch>
        </p:blipFill>
        <p:spPr>
          <a:xfrm>
            <a:off x="767485" y="3894493"/>
            <a:ext cx="924195" cy="605428"/>
          </a:xfrm>
          <a:prstGeom prst="rect">
            <a:avLst/>
          </a:prstGeom>
        </p:spPr>
      </p:pic>
      <p:pic>
        <p:nvPicPr>
          <p:cNvPr id="29" name="Grafik 28"/>
          <p:cNvPicPr>
            <a:picLocks noChangeAspect="1"/>
          </p:cNvPicPr>
          <p:nvPr/>
        </p:nvPicPr>
        <p:blipFill>
          <a:blip r:embed="rId2"/>
          <a:stretch>
            <a:fillRect/>
          </a:stretch>
        </p:blipFill>
        <p:spPr>
          <a:xfrm>
            <a:off x="3071741" y="3861048"/>
            <a:ext cx="924195" cy="605428"/>
          </a:xfrm>
          <a:prstGeom prst="rect">
            <a:avLst/>
          </a:prstGeom>
        </p:spPr>
      </p:pic>
      <p:pic>
        <p:nvPicPr>
          <p:cNvPr id="32" name="Grafik 31"/>
          <p:cNvPicPr>
            <a:picLocks noChangeAspect="1"/>
          </p:cNvPicPr>
          <p:nvPr/>
        </p:nvPicPr>
        <p:blipFill>
          <a:blip r:embed="rId2"/>
          <a:stretch>
            <a:fillRect/>
          </a:stretch>
        </p:blipFill>
        <p:spPr>
          <a:xfrm>
            <a:off x="5337434" y="3789040"/>
            <a:ext cx="924195" cy="605428"/>
          </a:xfrm>
          <a:prstGeom prst="rect">
            <a:avLst/>
          </a:prstGeom>
        </p:spPr>
      </p:pic>
      <p:pic>
        <p:nvPicPr>
          <p:cNvPr id="33" name="Grafik 32"/>
          <p:cNvPicPr>
            <a:picLocks noChangeAspect="1"/>
          </p:cNvPicPr>
          <p:nvPr/>
        </p:nvPicPr>
        <p:blipFill>
          <a:blip r:embed="rId2"/>
          <a:stretch>
            <a:fillRect/>
          </a:stretch>
        </p:blipFill>
        <p:spPr>
          <a:xfrm>
            <a:off x="3071740" y="5105957"/>
            <a:ext cx="924195" cy="605428"/>
          </a:xfrm>
          <a:prstGeom prst="rect">
            <a:avLst/>
          </a:prstGeom>
        </p:spPr>
      </p:pic>
      <p:cxnSp>
        <p:nvCxnSpPr>
          <p:cNvPr id="35" name="Gerade Verbindung mit Pfeil 34"/>
          <p:cNvCxnSpPr/>
          <p:nvPr/>
        </p:nvCxnSpPr>
        <p:spPr>
          <a:xfrm>
            <a:off x="1619672" y="2050798"/>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p:cNvCxnSpPr/>
          <p:nvPr/>
        </p:nvCxnSpPr>
        <p:spPr>
          <a:xfrm>
            <a:off x="2627784" y="2060848"/>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p:cNvCxnSpPr/>
          <p:nvPr/>
        </p:nvCxnSpPr>
        <p:spPr>
          <a:xfrm>
            <a:off x="3923928" y="2060848"/>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p:nvPr/>
        </p:nvCxnSpPr>
        <p:spPr>
          <a:xfrm>
            <a:off x="4932040" y="2060848"/>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p:cNvCxnSpPr/>
          <p:nvPr/>
        </p:nvCxnSpPr>
        <p:spPr>
          <a:xfrm>
            <a:off x="6228184" y="2060848"/>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p:nvPr/>
        </p:nvCxnSpPr>
        <p:spPr>
          <a:xfrm>
            <a:off x="7236296" y="2060848"/>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p:cNvCxnSpPr/>
          <p:nvPr/>
        </p:nvCxnSpPr>
        <p:spPr>
          <a:xfrm>
            <a:off x="4427984" y="5805264"/>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16703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0851" y="1016848"/>
            <a:ext cx="8243887" cy="1044000"/>
          </a:xfrm>
        </p:spPr>
        <p:txBody>
          <a:bodyPr/>
          <a:lstStyle/>
          <a:p>
            <a:r>
              <a:rPr lang="de-DE" dirty="0" smtClean="0"/>
              <a:t>Output generieren – Feed-Forward-Prinzip</a:t>
            </a:r>
            <a:endParaRPr lang="de-DE" dirty="0"/>
          </a:p>
        </p:txBody>
      </p:sp>
      <p:sp>
        <p:nvSpPr>
          <p:cNvPr id="4" name="Foliennummernplatzhalter 3"/>
          <p:cNvSpPr>
            <a:spLocks noGrp="1"/>
          </p:cNvSpPr>
          <p:nvPr>
            <p:ph type="sldNum" sz="quarter" idx="11"/>
          </p:nvPr>
        </p:nvSpPr>
        <p:spPr>
          <a:xfrm>
            <a:off x="7974738" y="6381360"/>
            <a:ext cx="720000" cy="288000"/>
          </a:xfrm>
        </p:spPr>
        <p:txBody>
          <a:bodyPr/>
          <a:lstStyle/>
          <a:p>
            <a:pPr>
              <a:defRPr/>
            </a:pPr>
            <a:fld id="{C0BC624C-2554-4659-A1D8-66347873820C}" type="slidenum">
              <a:rPr lang="de-DE" smtClean="0"/>
              <a:t>169</a:t>
            </a:fld>
            <a:endParaRPr lang="de-DE" sz="1800" dirty="0"/>
          </a:p>
        </p:txBody>
      </p:sp>
      <p:sp>
        <p:nvSpPr>
          <p:cNvPr id="6" name="Ellipse 5"/>
          <p:cNvSpPr/>
          <p:nvPr/>
        </p:nvSpPr>
        <p:spPr bwMode="auto">
          <a:xfrm>
            <a:off x="1300865" y="2430180"/>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a:t>
            </a:r>
            <a:endParaRPr lang="de-DE" b="1" dirty="0">
              <a:solidFill>
                <a:srgbClr val="000000"/>
              </a:solidFill>
            </a:endParaRPr>
          </a:p>
        </p:txBody>
      </p:sp>
      <p:sp>
        <p:nvSpPr>
          <p:cNvPr id="7" name="Ellipse 6"/>
          <p:cNvSpPr/>
          <p:nvPr/>
        </p:nvSpPr>
        <p:spPr bwMode="auto">
          <a:xfrm>
            <a:off x="2308977" y="2430180"/>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N2</a:t>
            </a:r>
            <a:endParaRPr lang="de-DE" dirty="0"/>
          </a:p>
        </p:txBody>
      </p:sp>
      <p:sp>
        <p:nvSpPr>
          <p:cNvPr id="8" name="Ellipse 7"/>
          <p:cNvSpPr/>
          <p:nvPr/>
        </p:nvSpPr>
        <p:spPr bwMode="auto">
          <a:xfrm>
            <a:off x="1804921" y="3726324"/>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N7</a:t>
            </a:r>
            <a:endParaRPr lang="de-DE" dirty="0"/>
          </a:p>
        </p:txBody>
      </p:sp>
      <p:cxnSp>
        <p:nvCxnSpPr>
          <p:cNvPr id="9" name="Gerade Verbindung mit Pfeil 8"/>
          <p:cNvCxnSpPr>
            <a:stCxn id="6" idx="4"/>
            <a:endCxn id="8" idx="1"/>
          </p:cNvCxnSpPr>
          <p:nvPr/>
        </p:nvCxnSpPr>
        <p:spPr>
          <a:xfrm>
            <a:off x="1660905" y="3150260"/>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2419548" y="3150260"/>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3605121" y="2430180"/>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N3</a:t>
            </a:r>
            <a:endParaRPr lang="de-DE" dirty="0"/>
          </a:p>
        </p:txBody>
      </p:sp>
      <p:sp>
        <p:nvSpPr>
          <p:cNvPr id="12" name="Ellipse 11"/>
          <p:cNvSpPr/>
          <p:nvPr/>
        </p:nvSpPr>
        <p:spPr bwMode="auto">
          <a:xfrm>
            <a:off x="4613233" y="2430180"/>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N4</a:t>
            </a:r>
            <a:endParaRPr lang="de-DE" dirty="0"/>
          </a:p>
        </p:txBody>
      </p:sp>
      <p:sp>
        <p:nvSpPr>
          <p:cNvPr id="13" name="Ellipse 12"/>
          <p:cNvSpPr/>
          <p:nvPr/>
        </p:nvSpPr>
        <p:spPr bwMode="auto">
          <a:xfrm>
            <a:off x="4109177" y="3726324"/>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14" name="Gerade Verbindung mit Pfeil 13"/>
          <p:cNvCxnSpPr>
            <a:stCxn id="11" idx="4"/>
            <a:endCxn id="13" idx="1"/>
          </p:cNvCxnSpPr>
          <p:nvPr/>
        </p:nvCxnSpPr>
        <p:spPr>
          <a:xfrm>
            <a:off x="3965161" y="3150260"/>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12" idx="4"/>
            <a:endCxn id="13" idx="7"/>
          </p:cNvCxnSpPr>
          <p:nvPr/>
        </p:nvCxnSpPr>
        <p:spPr>
          <a:xfrm flipH="1">
            <a:off x="4723804" y="3150260"/>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bwMode="auto">
          <a:xfrm>
            <a:off x="5909377" y="2430180"/>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N5</a:t>
            </a:r>
            <a:endParaRPr lang="de-DE" dirty="0"/>
          </a:p>
        </p:txBody>
      </p:sp>
      <p:sp>
        <p:nvSpPr>
          <p:cNvPr id="17" name="Ellipse 16"/>
          <p:cNvSpPr/>
          <p:nvPr/>
        </p:nvSpPr>
        <p:spPr bwMode="auto">
          <a:xfrm>
            <a:off x="6917489" y="2430180"/>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N6</a:t>
            </a:r>
            <a:endParaRPr lang="de-DE" dirty="0"/>
          </a:p>
        </p:txBody>
      </p:sp>
      <p:sp>
        <p:nvSpPr>
          <p:cNvPr id="18" name="Ellipse 17"/>
          <p:cNvSpPr/>
          <p:nvPr/>
        </p:nvSpPr>
        <p:spPr bwMode="auto">
          <a:xfrm>
            <a:off x="6413433" y="3726324"/>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N9</a:t>
            </a:r>
            <a:endParaRPr lang="de-DE" dirty="0"/>
          </a:p>
        </p:txBody>
      </p:sp>
      <p:cxnSp>
        <p:nvCxnSpPr>
          <p:cNvPr id="19" name="Gerade Verbindung mit Pfeil 18"/>
          <p:cNvCxnSpPr>
            <a:stCxn id="16" idx="4"/>
            <a:endCxn id="18" idx="1"/>
          </p:cNvCxnSpPr>
          <p:nvPr/>
        </p:nvCxnSpPr>
        <p:spPr>
          <a:xfrm>
            <a:off x="6269417" y="3150260"/>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a:stCxn id="17" idx="4"/>
            <a:endCxn id="18" idx="7"/>
          </p:cNvCxnSpPr>
          <p:nvPr/>
        </p:nvCxnSpPr>
        <p:spPr>
          <a:xfrm flipH="1">
            <a:off x="7028060" y="3150260"/>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 name="Ellipse 20"/>
          <p:cNvSpPr/>
          <p:nvPr/>
        </p:nvSpPr>
        <p:spPr bwMode="auto">
          <a:xfrm>
            <a:off x="4095584" y="5118849"/>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N10</a:t>
            </a:r>
            <a:endParaRPr lang="de-DE" dirty="0"/>
          </a:p>
        </p:txBody>
      </p:sp>
      <p:cxnSp>
        <p:nvCxnSpPr>
          <p:cNvPr id="22" name="Gerade Verbindung mit Pfeil 21"/>
          <p:cNvCxnSpPr>
            <a:stCxn id="8" idx="5"/>
            <a:endCxn id="21" idx="1"/>
          </p:cNvCxnSpPr>
          <p:nvPr/>
        </p:nvCxnSpPr>
        <p:spPr>
          <a:xfrm>
            <a:off x="2419548" y="4340951"/>
            <a:ext cx="1792035" cy="893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13" idx="4"/>
            <a:endCxn id="21" idx="0"/>
          </p:cNvCxnSpPr>
          <p:nvPr/>
        </p:nvCxnSpPr>
        <p:spPr>
          <a:xfrm>
            <a:off x="4469217" y="4446404"/>
            <a:ext cx="22411" cy="67244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a:stCxn id="18" idx="3"/>
            <a:endCxn id="21" idx="7"/>
          </p:cNvCxnSpPr>
          <p:nvPr/>
        </p:nvCxnSpPr>
        <p:spPr>
          <a:xfrm flipH="1">
            <a:off x="4771673" y="4340951"/>
            <a:ext cx="1747213" cy="893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1660905" y="1988082"/>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a:off x="2669017" y="1998132"/>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a:off x="3965161" y="1998132"/>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p:nvPr/>
        </p:nvCxnSpPr>
        <p:spPr>
          <a:xfrm>
            <a:off x="4973273" y="1998132"/>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p:nvPr/>
        </p:nvCxnSpPr>
        <p:spPr>
          <a:xfrm>
            <a:off x="6269417" y="1998132"/>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p:cNvCxnSpPr/>
          <p:nvPr/>
        </p:nvCxnSpPr>
        <p:spPr>
          <a:xfrm>
            <a:off x="7277529" y="1998132"/>
            <a:ext cx="0" cy="36004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21" idx="4"/>
          </p:cNvCxnSpPr>
          <p:nvPr/>
        </p:nvCxnSpPr>
        <p:spPr>
          <a:xfrm>
            <a:off x="4491628" y="5910937"/>
            <a:ext cx="0" cy="26365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feld 4"/>
          <p:cNvSpPr txBox="1"/>
          <p:nvPr/>
        </p:nvSpPr>
        <p:spPr>
          <a:xfrm>
            <a:off x="1012833" y="1556792"/>
            <a:ext cx="6840760" cy="369332"/>
          </a:xfrm>
          <a:prstGeom prst="rect">
            <a:avLst/>
          </a:prstGeom>
          <a:noFill/>
        </p:spPr>
        <p:txBody>
          <a:bodyPr wrap="square" rtlCol="0">
            <a:spAutoFit/>
          </a:bodyPr>
          <a:lstStyle/>
          <a:p>
            <a:r>
              <a:rPr lang="de-DE" b="1" dirty="0" smtClean="0"/>
              <a:t>          </a:t>
            </a:r>
            <a:r>
              <a:rPr lang="de-DE" b="1" dirty="0" smtClean="0">
                <a:solidFill>
                  <a:schemeClr val="tx2">
                    <a:lumMod val="50000"/>
                    <a:lumOff val="50000"/>
                  </a:schemeClr>
                </a:solidFill>
              </a:rPr>
              <a:t>1                 1                       0                 0                       1                 1</a:t>
            </a:r>
            <a:endParaRPr lang="de-DE" b="1" dirty="0">
              <a:solidFill>
                <a:schemeClr val="tx2">
                  <a:lumMod val="50000"/>
                  <a:lumOff val="50000"/>
                </a:schemeClr>
              </a:solidFill>
            </a:endParaRPr>
          </a:p>
        </p:txBody>
      </p:sp>
      <p:sp>
        <p:nvSpPr>
          <p:cNvPr id="54" name="Textfeld 53"/>
          <p:cNvSpPr txBox="1"/>
          <p:nvPr/>
        </p:nvSpPr>
        <p:spPr>
          <a:xfrm>
            <a:off x="1012833" y="3078252"/>
            <a:ext cx="6840760" cy="369332"/>
          </a:xfrm>
          <a:prstGeom prst="rect">
            <a:avLst/>
          </a:prstGeom>
          <a:noFill/>
        </p:spPr>
        <p:txBody>
          <a:bodyPr wrap="square" rtlCol="0">
            <a:spAutoFit/>
          </a:bodyPr>
          <a:lstStyle/>
          <a:p>
            <a:r>
              <a:rPr lang="de-DE" b="1" dirty="0" smtClean="0"/>
              <a:t>             </a:t>
            </a:r>
            <a:r>
              <a:rPr lang="de-DE" b="1" dirty="0" smtClean="0">
                <a:solidFill>
                  <a:schemeClr val="tx2">
                    <a:lumMod val="50000"/>
                    <a:lumOff val="50000"/>
                  </a:schemeClr>
                </a:solidFill>
              </a:rPr>
              <a:t>1 </a:t>
            </a:r>
            <a:r>
              <a:rPr lang="de-DE" b="1" dirty="0" smtClean="0"/>
              <a:t>              </a:t>
            </a:r>
            <a:r>
              <a:rPr lang="de-DE" b="1" dirty="0" smtClean="0">
                <a:solidFill>
                  <a:schemeClr val="tx2">
                    <a:lumMod val="50000"/>
                    <a:lumOff val="50000"/>
                  </a:schemeClr>
                </a:solidFill>
              </a:rPr>
              <a:t>1                         0               0                         1               1</a:t>
            </a:r>
            <a:endParaRPr lang="de-DE" b="1" dirty="0">
              <a:solidFill>
                <a:schemeClr val="tx2">
                  <a:lumMod val="50000"/>
                  <a:lumOff val="50000"/>
                </a:schemeClr>
              </a:solidFill>
            </a:endParaRPr>
          </a:p>
        </p:txBody>
      </p:sp>
      <p:sp>
        <p:nvSpPr>
          <p:cNvPr id="56" name="Textfeld 55"/>
          <p:cNvSpPr txBox="1"/>
          <p:nvPr/>
        </p:nvSpPr>
        <p:spPr>
          <a:xfrm>
            <a:off x="1156849" y="3438292"/>
            <a:ext cx="6840760" cy="369332"/>
          </a:xfrm>
          <a:prstGeom prst="rect">
            <a:avLst/>
          </a:prstGeom>
          <a:noFill/>
        </p:spPr>
        <p:txBody>
          <a:bodyPr wrap="square" rtlCol="0">
            <a:spAutoFit/>
          </a:bodyPr>
          <a:lstStyle/>
          <a:p>
            <a:r>
              <a:rPr lang="de-DE" b="1" dirty="0" smtClean="0"/>
              <a:t>            </a:t>
            </a:r>
            <a:r>
              <a:rPr lang="de-DE" b="1" dirty="0" smtClean="0">
                <a:solidFill>
                  <a:srgbClr val="00B050"/>
                </a:solidFill>
              </a:rPr>
              <a:t>1  +  1                                  0  +  0                                  1  +  1</a:t>
            </a:r>
            <a:endParaRPr lang="de-DE" b="1" dirty="0">
              <a:solidFill>
                <a:srgbClr val="00B050"/>
              </a:solidFill>
            </a:endParaRPr>
          </a:p>
        </p:txBody>
      </p:sp>
      <p:sp>
        <p:nvSpPr>
          <p:cNvPr id="57" name="Textfeld 56"/>
          <p:cNvSpPr txBox="1"/>
          <p:nvPr/>
        </p:nvSpPr>
        <p:spPr>
          <a:xfrm>
            <a:off x="2051720" y="4283804"/>
            <a:ext cx="6840760" cy="369332"/>
          </a:xfrm>
          <a:prstGeom prst="rect">
            <a:avLst/>
          </a:prstGeom>
          <a:noFill/>
        </p:spPr>
        <p:txBody>
          <a:bodyPr wrap="square" rtlCol="0">
            <a:spAutoFit/>
          </a:bodyPr>
          <a:lstStyle/>
          <a:p>
            <a:r>
              <a:rPr lang="de-DE" b="1" dirty="0" smtClean="0"/>
              <a:t>            </a:t>
            </a:r>
            <a:r>
              <a:rPr lang="de-DE" b="1" dirty="0" smtClean="0">
                <a:solidFill>
                  <a:srgbClr val="00B050"/>
                </a:solidFill>
              </a:rPr>
              <a:t>1                                     0                                  1  </a:t>
            </a:r>
            <a:endParaRPr lang="de-DE" b="1" dirty="0">
              <a:solidFill>
                <a:srgbClr val="00B050"/>
              </a:solidFill>
            </a:endParaRPr>
          </a:p>
        </p:txBody>
      </p:sp>
      <p:sp>
        <p:nvSpPr>
          <p:cNvPr id="62" name="Textfeld 61"/>
          <p:cNvSpPr txBox="1"/>
          <p:nvPr/>
        </p:nvSpPr>
        <p:spPr>
          <a:xfrm>
            <a:off x="3419872" y="4653136"/>
            <a:ext cx="6840760" cy="369332"/>
          </a:xfrm>
          <a:prstGeom prst="rect">
            <a:avLst/>
          </a:prstGeom>
          <a:noFill/>
        </p:spPr>
        <p:txBody>
          <a:bodyPr wrap="square" rtlCol="0">
            <a:spAutoFit/>
          </a:bodyPr>
          <a:lstStyle/>
          <a:p>
            <a:r>
              <a:rPr lang="de-DE" b="1" dirty="0" smtClean="0"/>
              <a:t>            </a:t>
            </a:r>
            <a:r>
              <a:rPr lang="de-DE" b="1" dirty="0" smtClean="0">
                <a:solidFill>
                  <a:srgbClr val="FF0000"/>
                </a:solidFill>
              </a:rPr>
              <a:t>1  +  0   +  1  </a:t>
            </a:r>
            <a:endParaRPr lang="de-DE" b="1" dirty="0">
              <a:solidFill>
                <a:srgbClr val="FF0000"/>
              </a:solidFill>
            </a:endParaRPr>
          </a:p>
        </p:txBody>
      </p:sp>
      <p:sp>
        <p:nvSpPr>
          <p:cNvPr id="64" name="Textfeld 63"/>
          <p:cNvSpPr txBox="1"/>
          <p:nvPr/>
        </p:nvSpPr>
        <p:spPr>
          <a:xfrm>
            <a:off x="3749137" y="6165304"/>
            <a:ext cx="1656184" cy="369332"/>
          </a:xfrm>
          <a:prstGeom prst="rect">
            <a:avLst/>
          </a:prstGeom>
          <a:noFill/>
        </p:spPr>
        <p:txBody>
          <a:bodyPr wrap="square" rtlCol="0">
            <a:spAutoFit/>
          </a:bodyPr>
          <a:lstStyle/>
          <a:p>
            <a:r>
              <a:rPr lang="de-DE" b="1" dirty="0" smtClean="0"/>
              <a:t>            </a:t>
            </a:r>
            <a:r>
              <a:rPr lang="de-DE" b="1" dirty="0" smtClean="0">
                <a:solidFill>
                  <a:srgbClr val="FF0000"/>
                </a:solidFill>
              </a:rPr>
              <a:t>1</a:t>
            </a:r>
            <a:endParaRPr lang="de-DE" b="1" dirty="0">
              <a:solidFill>
                <a:srgbClr val="FF0000"/>
              </a:solidFill>
            </a:endParaRPr>
          </a:p>
        </p:txBody>
      </p:sp>
      <p:pic>
        <p:nvPicPr>
          <p:cNvPr id="37" name="Grafik 36"/>
          <p:cNvPicPr>
            <a:picLocks noChangeAspect="1"/>
          </p:cNvPicPr>
          <p:nvPr/>
        </p:nvPicPr>
        <p:blipFill>
          <a:blip r:embed="rId2"/>
          <a:stretch>
            <a:fillRect/>
          </a:stretch>
        </p:blipFill>
        <p:spPr>
          <a:xfrm>
            <a:off x="827584" y="3844356"/>
            <a:ext cx="924195" cy="605428"/>
          </a:xfrm>
          <a:prstGeom prst="rect">
            <a:avLst/>
          </a:prstGeom>
        </p:spPr>
      </p:pic>
      <p:pic>
        <p:nvPicPr>
          <p:cNvPr id="38" name="Grafik 37"/>
          <p:cNvPicPr>
            <a:picLocks noChangeAspect="1"/>
          </p:cNvPicPr>
          <p:nvPr/>
        </p:nvPicPr>
        <p:blipFill>
          <a:blip r:embed="rId2"/>
          <a:stretch>
            <a:fillRect/>
          </a:stretch>
        </p:blipFill>
        <p:spPr>
          <a:xfrm>
            <a:off x="3131840" y="3810911"/>
            <a:ext cx="924195" cy="605428"/>
          </a:xfrm>
          <a:prstGeom prst="rect">
            <a:avLst/>
          </a:prstGeom>
        </p:spPr>
      </p:pic>
      <p:pic>
        <p:nvPicPr>
          <p:cNvPr id="39" name="Grafik 38"/>
          <p:cNvPicPr>
            <a:picLocks noChangeAspect="1"/>
          </p:cNvPicPr>
          <p:nvPr/>
        </p:nvPicPr>
        <p:blipFill>
          <a:blip r:embed="rId2"/>
          <a:stretch>
            <a:fillRect/>
          </a:stretch>
        </p:blipFill>
        <p:spPr>
          <a:xfrm>
            <a:off x="5397533" y="3738903"/>
            <a:ext cx="924195" cy="605428"/>
          </a:xfrm>
          <a:prstGeom prst="rect">
            <a:avLst/>
          </a:prstGeom>
        </p:spPr>
      </p:pic>
      <p:pic>
        <p:nvPicPr>
          <p:cNvPr id="40" name="Grafik 39"/>
          <p:cNvPicPr>
            <a:picLocks noChangeAspect="1"/>
          </p:cNvPicPr>
          <p:nvPr/>
        </p:nvPicPr>
        <p:blipFill>
          <a:blip r:embed="rId2"/>
          <a:stretch>
            <a:fillRect/>
          </a:stretch>
        </p:blipFill>
        <p:spPr>
          <a:xfrm>
            <a:off x="3131839" y="5301208"/>
            <a:ext cx="924195" cy="605428"/>
          </a:xfrm>
          <a:prstGeom prst="rect">
            <a:avLst/>
          </a:prstGeom>
        </p:spPr>
      </p:pic>
    </p:spTree>
    <p:extLst>
      <p:ext uri="{BB962C8B-B14F-4D97-AF65-F5344CB8AC3E}">
        <p14:creationId xmlns:p14="http://schemas.microsoft.com/office/powerpoint/2010/main" val="41180105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bgerundetes Rechteck 9"/>
          <p:cNvSpPr/>
          <p:nvPr/>
        </p:nvSpPr>
        <p:spPr>
          <a:xfrm>
            <a:off x="3491880" y="1628801"/>
            <a:ext cx="5400600" cy="4729266"/>
          </a:xfrm>
          <a:prstGeom prst="roundRect">
            <a:avLst>
              <a:gd name="adj" fmla="val 872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liennummernplatzhalter 3"/>
          <p:cNvSpPr>
            <a:spLocks noGrp="1"/>
          </p:cNvSpPr>
          <p:nvPr>
            <p:ph type="sldNum" sz="quarter" idx="11"/>
          </p:nvPr>
        </p:nvSpPr>
        <p:spPr/>
        <p:txBody>
          <a:bodyPr/>
          <a:lstStyle/>
          <a:p>
            <a:fld id="{C0BC624C-2554-4659-A1D8-66347873820C}" type="slidenum">
              <a:rPr lang="de-DE" smtClean="0"/>
              <a:pPr/>
              <a:t>17</a:t>
            </a:fld>
            <a:endParaRPr lang="de-DE" sz="1800" dirty="0"/>
          </a:p>
        </p:txBody>
      </p:sp>
      <p:sp>
        <p:nvSpPr>
          <p:cNvPr id="8" name="Titel 1"/>
          <p:cNvSpPr txBox="1">
            <a:spLocks/>
          </p:cNvSpPr>
          <p:nvPr/>
        </p:nvSpPr>
        <p:spPr>
          <a:xfrm>
            <a:off x="449261" y="1026008"/>
            <a:ext cx="8243887" cy="1044000"/>
          </a:xfrm>
          <a:prstGeom prst="rect">
            <a:avLst/>
          </a:prstGeom>
        </p:spPr>
        <p:txBody>
          <a:bodyPr vert="horz" lIns="0" tIns="0" rIns="0" bIns="0" rtlCol="0" anchor="t" anchorCtr="0">
            <a:noAutofit/>
          </a:bodyPr>
          <a:lstStyle>
            <a:lvl1pPr marL="0" indent="0" algn="l" defTabSz="685800" rtl="0" eaLnBrk="1" latinLnBrk="0" hangingPunct="1">
              <a:lnSpc>
                <a:spcPct val="93000"/>
              </a:lnSpc>
              <a:spcBef>
                <a:spcPts val="0"/>
              </a:spcBef>
              <a:buFont typeface="Arial" panose="020B0604020202020204" pitchFamily="34" charset="0"/>
              <a:buNone/>
              <a:defRPr sz="3200" b="1" kern="1200">
                <a:solidFill>
                  <a:schemeClr val="accent1"/>
                </a:solidFill>
                <a:latin typeface="+mj-lt"/>
                <a:ea typeface="+mj-ea"/>
                <a:cs typeface="+mj-cs"/>
              </a:defRPr>
            </a:lvl1pPr>
          </a:lstStyle>
          <a:p>
            <a:r>
              <a:rPr lang="en-GB" dirty="0" err="1" smtClean="0"/>
              <a:t>Überwachtes</a:t>
            </a:r>
            <a:r>
              <a:rPr lang="en-GB" dirty="0" smtClean="0"/>
              <a:t> </a:t>
            </a:r>
            <a:r>
              <a:rPr lang="en-GB" dirty="0" err="1" smtClean="0"/>
              <a:t>Lernen</a:t>
            </a:r>
            <a:r>
              <a:rPr lang="en-GB" dirty="0" smtClean="0"/>
              <a:t> – Regression</a:t>
            </a:r>
            <a:endParaRPr lang="de-DE" dirty="0"/>
          </a:p>
        </p:txBody>
      </p:sp>
      <p:sp>
        <p:nvSpPr>
          <p:cNvPr id="5" name="Abgerundetes Rechteck 4"/>
          <p:cNvSpPr/>
          <p:nvPr/>
        </p:nvSpPr>
        <p:spPr>
          <a:xfrm>
            <a:off x="3652588" y="2927165"/>
            <a:ext cx="5040560" cy="3183814"/>
          </a:xfrm>
          <a:prstGeom prst="roundRect">
            <a:avLst/>
          </a:prstGeom>
          <a:solidFill>
            <a:schemeClr val="accent2">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smtClean="0"/>
              <a:t>Regression</a:t>
            </a:r>
            <a:endParaRPr lang="en-GB" sz="2000" b="1" u="sng" dirty="0" smtClean="0">
              <a:solidFill>
                <a:srgbClr val="000000"/>
              </a:solidFill>
            </a:endParaRPr>
          </a:p>
          <a:p>
            <a:pPr marL="342900" indent="-342900">
              <a:buFont typeface="Arial" panose="020B0604020202020204" pitchFamily="34" charset="0"/>
              <a:buChar char="•"/>
            </a:pPr>
            <a:r>
              <a:rPr lang="de-DE" sz="2000" b="1" dirty="0" smtClean="0">
                <a:solidFill>
                  <a:schemeClr val="bg1"/>
                </a:solidFill>
              </a:rPr>
              <a:t>Gegeben: </a:t>
            </a:r>
          </a:p>
          <a:p>
            <a:pPr lvl="1"/>
            <a:r>
              <a:rPr lang="de-DE" sz="2000" dirty="0" smtClean="0">
                <a:solidFill>
                  <a:schemeClr val="bg1"/>
                </a:solidFill>
              </a:rPr>
              <a:t>Fallbeispiele für die jeweils bekannt ist: </a:t>
            </a:r>
          </a:p>
          <a:p>
            <a:pPr marL="800100" lvl="1" indent="-342900">
              <a:buFont typeface="Wingdings" panose="05000000000000000000" pitchFamily="2" charset="2"/>
              <a:buChar char="Ø"/>
            </a:pPr>
            <a:r>
              <a:rPr lang="de-DE" sz="2000" b="1" dirty="0" smtClean="0">
                <a:solidFill>
                  <a:schemeClr val="bg1"/>
                </a:solidFill>
              </a:rPr>
              <a:t>Eine Menge von Prädiktorvariablen </a:t>
            </a:r>
            <a:r>
              <a:rPr lang="de-DE" sz="2000" dirty="0" smtClean="0">
                <a:solidFill>
                  <a:schemeClr val="bg1"/>
                </a:solidFill>
              </a:rPr>
              <a:t>(charakterisierende Merkmale)</a:t>
            </a:r>
            <a:endParaRPr lang="de-DE" sz="2000" b="1" dirty="0" smtClean="0">
              <a:solidFill>
                <a:schemeClr val="bg1"/>
              </a:solidFill>
            </a:endParaRPr>
          </a:p>
          <a:p>
            <a:pPr marL="800100" lvl="1" indent="-342900">
              <a:buFont typeface="Wingdings" panose="05000000000000000000" pitchFamily="2" charset="2"/>
              <a:buChar char="Ø"/>
            </a:pPr>
            <a:r>
              <a:rPr lang="de-DE" sz="2000" b="1" dirty="0" smtClean="0">
                <a:solidFill>
                  <a:schemeClr val="bg1"/>
                </a:solidFill>
              </a:rPr>
              <a:t>Eine Zielvariable </a:t>
            </a:r>
            <a:r>
              <a:rPr lang="de-DE" sz="2000" dirty="0" smtClean="0">
                <a:solidFill>
                  <a:schemeClr val="bg1"/>
                </a:solidFill>
              </a:rPr>
              <a:t/>
            </a:r>
            <a:br>
              <a:rPr lang="de-DE" sz="2000" dirty="0" smtClean="0">
                <a:solidFill>
                  <a:schemeClr val="bg1"/>
                </a:solidFill>
              </a:rPr>
            </a:br>
            <a:r>
              <a:rPr lang="de-DE" sz="2000" dirty="0" smtClean="0">
                <a:solidFill>
                  <a:schemeClr val="bg1"/>
                </a:solidFill>
              </a:rPr>
              <a:t>(numerischer Wert)</a:t>
            </a:r>
            <a:endParaRPr lang="de-DE" sz="2000" b="1" dirty="0" smtClean="0">
              <a:solidFill>
                <a:schemeClr val="bg1"/>
              </a:solidFill>
            </a:endParaRPr>
          </a:p>
          <a:p>
            <a:pPr marL="342900" indent="-342900">
              <a:buFont typeface="Arial" panose="020B0604020202020204" pitchFamily="34" charset="0"/>
              <a:buChar char="•"/>
            </a:pPr>
            <a:r>
              <a:rPr lang="de-DE" sz="2000" b="1" dirty="0" smtClean="0">
                <a:solidFill>
                  <a:schemeClr val="bg1"/>
                </a:solidFill>
              </a:rPr>
              <a:t>Ziel: </a:t>
            </a:r>
            <a:br>
              <a:rPr lang="de-DE" sz="2000" b="1" dirty="0" smtClean="0">
                <a:solidFill>
                  <a:schemeClr val="bg1"/>
                </a:solidFill>
              </a:rPr>
            </a:br>
            <a:r>
              <a:rPr lang="de-DE" sz="2000" dirty="0" smtClean="0">
                <a:solidFill>
                  <a:schemeClr val="bg1"/>
                </a:solidFill>
              </a:rPr>
              <a:t>Regeln entwerfen, um die </a:t>
            </a:r>
            <a:r>
              <a:rPr lang="de-DE" sz="2000" dirty="0">
                <a:solidFill>
                  <a:schemeClr val="bg1"/>
                </a:solidFill>
              </a:rPr>
              <a:t>B</a:t>
            </a:r>
            <a:r>
              <a:rPr lang="de-DE" sz="2000" dirty="0" smtClean="0">
                <a:solidFill>
                  <a:schemeClr val="bg1"/>
                </a:solidFill>
              </a:rPr>
              <a:t>eispiele einem numerischen Wert zuzuordnen (Regression)</a:t>
            </a:r>
            <a:endParaRPr lang="de-DE" sz="2000" b="1" dirty="0" smtClean="0">
              <a:solidFill>
                <a:schemeClr val="bg1"/>
              </a:solidFill>
            </a:endParaRPr>
          </a:p>
        </p:txBody>
      </p:sp>
      <p:sp>
        <p:nvSpPr>
          <p:cNvPr id="7" name="Abgerundetes Rechteck 6"/>
          <p:cNvSpPr/>
          <p:nvPr/>
        </p:nvSpPr>
        <p:spPr>
          <a:xfrm>
            <a:off x="6109136" y="1770594"/>
            <a:ext cx="2520280" cy="101033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Muster in Daten erklären</a:t>
            </a:r>
          </a:p>
          <a:p>
            <a:pPr algn="ctr"/>
            <a:endParaRPr lang="de-DE" b="1" dirty="0"/>
          </a:p>
          <a:p>
            <a:pPr algn="ctr"/>
            <a:r>
              <a:rPr lang="de-DE" b="1" dirty="0"/>
              <a:t> Vorhersagen treffen</a:t>
            </a:r>
          </a:p>
        </p:txBody>
      </p:sp>
      <p:sp>
        <p:nvSpPr>
          <p:cNvPr id="9" name="Abgerundetes Rechteck 8"/>
          <p:cNvSpPr/>
          <p:nvPr/>
        </p:nvSpPr>
        <p:spPr>
          <a:xfrm>
            <a:off x="3652588" y="1770594"/>
            <a:ext cx="2346060" cy="101033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t>Überwachtes</a:t>
            </a:r>
            <a:r>
              <a:rPr lang="en-GB" sz="2000" b="1" dirty="0"/>
              <a:t> </a:t>
            </a:r>
            <a:r>
              <a:rPr lang="de-DE" sz="2000" b="1" dirty="0"/>
              <a:t>Lernen</a:t>
            </a:r>
          </a:p>
          <a:p>
            <a:pPr algn="ctr"/>
            <a:r>
              <a:rPr lang="en-GB" sz="2000" b="1" dirty="0"/>
              <a:t>(Supervised) </a:t>
            </a:r>
          </a:p>
        </p:txBody>
      </p:sp>
      <p:pic>
        <p:nvPicPr>
          <p:cNvPr id="13" name="Grafik 12"/>
          <p:cNvPicPr>
            <a:picLocks noChangeAspect="1"/>
          </p:cNvPicPr>
          <p:nvPr/>
        </p:nvPicPr>
        <p:blipFill>
          <a:blip r:embed="rId2"/>
          <a:stretch>
            <a:fillRect/>
          </a:stretch>
        </p:blipFill>
        <p:spPr>
          <a:xfrm>
            <a:off x="611560" y="1901660"/>
            <a:ext cx="1600007" cy="3831596"/>
          </a:xfrm>
          <a:prstGeom prst="rect">
            <a:avLst/>
          </a:prstGeom>
        </p:spPr>
      </p:pic>
      <p:pic>
        <p:nvPicPr>
          <p:cNvPr id="14" name="Grafik 13"/>
          <p:cNvPicPr>
            <a:picLocks noChangeAspect="1"/>
          </p:cNvPicPr>
          <p:nvPr/>
        </p:nvPicPr>
        <p:blipFill>
          <a:blip r:embed="rId2"/>
          <a:stretch>
            <a:fillRect/>
          </a:stretch>
        </p:blipFill>
        <p:spPr>
          <a:xfrm>
            <a:off x="611560" y="1916832"/>
            <a:ext cx="1600007" cy="3831596"/>
          </a:xfrm>
          <a:prstGeom prst="rect">
            <a:avLst/>
          </a:prstGeom>
        </p:spPr>
      </p:pic>
    </p:spTree>
    <p:extLst>
      <p:ext uri="{BB962C8B-B14F-4D97-AF65-F5344CB8AC3E}">
        <p14:creationId xmlns:p14="http://schemas.microsoft.com/office/powerpoint/2010/main" val="147439416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1052736"/>
            <a:ext cx="8243887" cy="1044000"/>
          </a:xfrm>
        </p:spPr>
        <p:txBody>
          <a:bodyPr/>
          <a:lstStyle/>
          <a:p>
            <a:r>
              <a:rPr lang="de-DE" dirty="0" smtClean="0"/>
              <a:t>Kanten und Kantengewichte</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170</a:t>
            </a:fld>
            <a:endParaRPr lang="de-DE" sz="1800"/>
          </a:p>
        </p:txBody>
      </p:sp>
      <p:sp>
        <p:nvSpPr>
          <p:cNvPr id="6" name="Ellipse 5"/>
          <p:cNvSpPr/>
          <p:nvPr/>
        </p:nvSpPr>
        <p:spPr bwMode="auto">
          <a:xfrm>
            <a:off x="3563888" y="299695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N3</a:t>
            </a:r>
            <a:endParaRPr lang="de-DE" dirty="0"/>
          </a:p>
        </p:txBody>
      </p:sp>
      <p:sp>
        <p:nvSpPr>
          <p:cNvPr id="7" name="Ellipse 6"/>
          <p:cNvSpPr/>
          <p:nvPr/>
        </p:nvSpPr>
        <p:spPr bwMode="auto">
          <a:xfrm>
            <a:off x="4572000" y="299695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N4</a:t>
            </a:r>
            <a:endParaRPr lang="de-DE" dirty="0"/>
          </a:p>
        </p:txBody>
      </p:sp>
      <p:sp>
        <p:nvSpPr>
          <p:cNvPr id="8" name="Ellipse 7"/>
          <p:cNvSpPr/>
          <p:nvPr/>
        </p:nvSpPr>
        <p:spPr bwMode="auto">
          <a:xfrm>
            <a:off x="4067944" y="4293096"/>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9" name="Gerade Verbindung mit Pfeil 8"/>
          <p:cNvCxnSpPr>
            <a:stCxn id="6" idx="4"/>
            <a:endCxn id="8" idx="1"/>
          </p:cNvCxnSpPr>
          <p:nvPr/>
        </p:nvCxnSpPr>
        <p:spPr>
          <a:xfrm>
            <a:off x="3923928" y="371703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4682571" y="371703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4039200" y="5445224"/>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N10</a:t>
            </a:r>
            <a:endParaRPr lang="de-DE" dirty="0"/>
          </a:p>
        </p:txBody>
      </p:sp>
      <p:cxnSp>
        <p:nvCxnSpPr>
          <p:cNvPr id="12" name="Gerade Verbindung mit Pfeil 11"/>
          <p:cNvCxnSpPr>
            <a:stCxn id="8" idx="4"/>
            <a:endCxn id="11" idx="0"/>
          </p:cNvCxnSpPr>
          <p:nvPr/>
        </p:nvCxnSpPr>
        <p:spPr>
          <a:xfrm>
            <a:off x="4427984" y="5013176"/>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feld 12"/>
              <p:cNvSpPr txBox="1"/>
              <p:nvPr/>
            </p:nvSpPr>
            <p:spPr>
              <a:xfrm>
                <a:off x="3883213" y="3776903"/>
                <a:ext cx="1480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𝑤</m:t>
                          </m:r>
                        </m:e>
                        <m:sub>
                          <m:r>
                            <a:rPr lang="de-DE" b="0" i="1" dirty="0" smtClean="0">
                              <a:latin typeface="Cambria Math" panose="02040503050406030204" pitchFamily="18" charset="0"/>
                            </a:rPr>
                            <m:t>1</m:t>
                          </m:r>
                        </m:sub>
                      </m:sSub>
                      <m:r>
                        <a:rPr lang="de-DE" b="0" i="1" dirty="0" smtClean="0">
                          <a:latin typeface="Cambria Math" panose="02040503050406030204" pitchFamily="18" charset="0"/>
                        </a:rPr>
                        <m:t>           </m:t>
                      </m:r>
                      <m:sSub>
                        <m:sSubPr>
                          <m:ctrlPr>
                            <a:rPr lang="de-DE" b="0" i="1" dirty="0" smtClean="0">
                              <a:latin typeface="Cambria Math" panose="02040503050406030204" pitchFamily="18" charset="0"/>
                            </a:rPr>
                          </m:ctrlPr>
                        </m:sSubPr>
                        <m:e>
                          <m:r>
                            <a:rPr lang="de-DE" b="0" i="1" dirty="0" smtClean="0">
                              <a:latin typeface="Cambria Math" panose="02040503050406030204" pitchFamily="18" charset="0"/>
                            </a:rPr>
                            <m:t>𝑤</m:t>
                          </m:r>
                        </m:e>
                        <m:sub>
                          <m:r>
                            <a:rPr lang="de-DE" b="0" i="1" dirty="0" smtClean="0">
                              <a:latin typeface="Cambria Math" panose="02040503050406030204" pitchFamily="18" charset="0"/>
                            </a:rPr>
                            <m:t>2</m:t>
                          </m:r>
                        </m:sub>
                      </m:sSub>
                    </m:oMath>
                  </m:oMathPara>
                </a14:m>
                <a:endParaRPr lang="de-DE" dirty="0"/>
              </a:p>
            </p:txBody>
          </p:sp>
        </mc:Choice>
        <mc:Fallback xmlns="">
          <p:sp>
            <p:nvSpPr>
              <p:cNvPr id="13" name="Textfeld 12"/>
              <p:cNvSpPr txBox="1">
                <a:spLocks noRot="1" noChangeAspect="1" noMove="1" noResize="1" noEditPoints="1" noAdjustHandles="1" noChangeArrowheads="1" noChangeShapeType="1" noTextEdit="1"/>
              </p:cNvSpPr>
              <p:nvPr/>
            </p:nvSpPr>
            <p:spPr>
              <a:xfrm>
                <a:off x="3883213" y="3776903"/>
                <a:ext cx="1480875" cy="369332"/>
              </a:xfrm>
              <a:prstGeom prst="rect">
                <a:avLst/>
              </a:prstGeom>
              <a:blipFill>
                <a:blip r:embed="rId2"/>
                <a:stretch>
                  <a:fillRect b="-33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feld 13"/>
              <p:cNvSpPr txBox="1"/>
              <p:nvPr/>
            </p:nvSpPr>
            <p:spPr>
              <a:xfrm>
                <a:off x="4211960" y="5003884"/>
                <a:ext cx="8640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dirty="0" smtClean="0">
                              <a:latin typeface="Cambria Math" panose="02040503050406030204" pitchFamily="18" charset="0"/>
                            </a:rPr>
                          </m:ctrlPr>
                        </m:sSubPr>
                        <m:e>
                          <m:r>
                            <a:rPr lang="de-DE" i="1" dirty="0" smtClean="0">
                              <a:latin typeface="Cambria Math" panose="02040503050406030204" pitchFamily="18" charset="0"/>
                            </a:rPr>
                            <m:t>𝑤</m:t>
                          </m:r>
                        </m:e>
                        <m:sub>
                          <m:r>
                            <a:rPr lang="de-DE" b="0" i="1" dirty="0" smtClean="0">
                              <a:latin typeface="Cambria Math" panose="02040503050406030204" pitchFamily="18" charset="0"/>
                            </a:rPr>
                            <m:t>3</m:t>
                          </m:r>
                        </m:sub>
                      </m:sSub>
                    </m:oMath>
                  </m:oMathPara>
                </a14:m>
                <a:endParaRPr lang="de-DE" dirty="0"/>
              </a:p>
            </p:txBody>
          </p:sp>
        </mc:Choice>
        <mc:Fallback xmlns="">
          <p:sp>
            <p:nvSpPr>
              <p:cNvPr id="14" name="Textfeld 13"/>
              <p:cNvSpPr txBox="1">
                <a:spLocks noRot="1" noChangeAspect="1" noMove="1" noResize="1" noEditPoints="1" noAdjustHandles="1" noChangeArrowheads="1" noChangeShapeType="1" noTextEdit="1"/>
              </p:cNvSpPr>
              <p:nvPr/>
            </p:nvSpPr>
            <p:spPr>
              <a:xfrm>
                <a:off x="4211960" y="5003884"/>
                <a:ext cx="864096" cy="369332"/>
              </a:xfrm>
              <a:prstGeom prst="rect">
                <a:avLst/>
              </a:prstGeom>
              <a:blipFill>
                <a:blip r:embed="rId3"/>
                <a:stretch>
                  <a:fillRect b="-3333"/>
                </a:stretch>
              </a:blipFill>
            </p:spPr>
            <p:txBody>
              <a:bodyPr/>
              <a:lstStyle/>
              <a:p>
                <a:r>
                  <a:rPr lang="de-DE">
                    <a:noFill/>
                  </a:rPr>
                  <a:t> </a:t>
                </a:r>
              </a:p>
            </p:txBody>
          </p:sp>
        </mc:Fallback>
      </mc:AlternateContent>
      <p:sp>
        <p:nvSpPr>
          <p:cNvPr id="15" name="Rechteck 14"/>
          <p:cNvSpPr/>
          <p:nvPr/>
        </p:nvSpPr>
        <p:spPr>
          <a:xfrm>
            <a:off x="402908" y="1556792"/>
            <a:ext cx="7985516" cy="923330"/>
          </a:xfrm>
          <a:prstGeom prst="rect">
            <a:avLst/>
          </a:prstGeom>
        </p:spPr>
        <p:txBody>
          <a:bodyPr wrap="square">
            <a:spAutoFit/>
          </a:bodyPr>
          <a:lstStyle/>
          <a:p>
            <a:pPr marL="285750" indent="-285750">
              <a:buFont typeface="Arial" panose="020B0604020202020204" pitchFamily="34" charset="0"/>
              <a:buChar char="•"/>
            </a:pPr>
            <a:r>
              <a:rPr lang="de-DE" b="1" dirty="0" smtClean="0"/>
              <a:t>Über Kanten </a:t>
            </a:r>
            <a:r>
              <a:rPr lang="de-DE" b="1" dirty="0"/>
              <a:t>des </a:t>
            </a:r>
            <a:r>
              <a:rPr lang="de-DE" b="1" dirty="0" smtClean="0"/>
              <a:t>KNN werden </a:t>
            </a:r>
            <a:r>
              <a:rPr lang="de-DE" b="1" dirty="0"/>
              <a:t>Signale zwischen den Neuronen </a:t>
            </a:r>
            <a:r>
              <a:rPr lang="de-DE" b="1" dirty="0" smtClean="0"/>
              <a:t>weitergeleitet</a:t>
            </a:r>
          </a:p>
          <a:p>
            <a:endParaRPr lang="de-DE" b="1" dirty="0" smtClean="0"/>
          </a:p>
          <a:p>
            <a:pPr marL="285750" indent="-285750">
              <a:buFont typeface="Arial" panose="020B0604020202020204" pitchFamily="34" charset="0"/>
              <a:buChar char="•"/>
            </a:pPr>
            <a:r>
              <a:rPr lang="de-DE" b="1" dirty="0" smtClean="0"/>
              <a:t>Kantengewichte  beeinflussen wie das Signal weitegeleitet wird </a:t>
            </a:r>
            <a:endParaRPr lang="de-DE" b="1" dirty="0"/>
          </a:p>
        </p:txBody>
      </p:sp>
    </p:spTree>
    <p:extLst>
      <p:ext uri="{BB962C8B-B14F-4D97-AF65-F5344CB8AC3E}">
        <p14:creationId xmlns:p14="http://schemas.microsoft.com/office/powerpoint/2010/main" val="295135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1052736"/>
            <a:ext cx="8243887" cy="576064"/>
          </a:xfrm>
        </p:spPr>
        <p:txBody>
          <a:bodyPr/>
          <a:lstStyle/>
          <a:p>
            <a:r>
              <a:rPr lang="de-DE" dirty="0" smtClean="0"/>
              <a:t>Kantengewichte</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171</a:t>
            </a:fld>
            <a:endParaRPr lang="de-DE" sz="1800"/>
          </a:p>
        </p:txBody>
      </p:sp>
      <p:sp>
        <p:nvSpPr>
          <p:cNvPr id="6" name="Ellipse 5"/>
          <p:cNvSpPr/>
          <p:nvPr/>
        </p:nvSpPr>
        <p:spPr bwMode="auto">
          <a:xfrm>
            <a:off x="3563888" y="299695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N3</a:t>
            </a:r>
            <a:endParaRPr lang="de-DE" dirty="0"/>
          </a:p>
        </p:txBody>
      </p:sp>
      <p:sp>
        <p:nvSpPr>
          <p:cNvPr id="7" name="Ellipse 6"/>
          <p:cNvSpPr/>
          <p:nvPr/>
        </p:nvSpPr>
        <p:spPr bwMode="auto">
          <a:xfrm>
            <a:off x="4572000" y="299695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N4</a:t>
            </a:r>
            <a:endParaRPr lang="de-DE" dirty="0"/>
          </a:p>
        </p:txBody>
      </p:sp>
      <p:sp>
        <p:nvSpPr>
          <p:cNvPr id="8" name="Ellipse 7"/>
          <p:cNvSpPr/>
          <p:nvPr/>
        </p:nvSpPr>
        <p:spPr bwMode="auto">
          <a:xfrm>
            <a:off x="4067944" y="4293096"/>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9" name="Gerade Verbindung mit Pfeil 8"/>
          <p:cNvCxnSpPr>
            <a:stCxn id="6" idx="4"/>
            <a:endCxn id="8" idx="1"/>
          </p:cNvCxnSpPr>
          <p:nvPr/>
        </p:nvCxnSpPr>
        <p:spPr>
          <a:xfrm>
            <a:off x="3923928" y="371703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4682571" y="371703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4039200" y="5445224"/>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N10</a:t>
            </a:r>
            <a:endParaRPr lang="de-DE" dirty="0"/>
          </a:p>
        </p:txBody>
      </p:sp>
      <p:cxnSp>
        <p:nvCxnSpPr>
          <p:cNvPr id="12" name="Gerade Verbindung mit Pfeil 11"/>
          <p:cNvCxnSpPr>
            <a:stCxn id="8" idx="4"/>
            <a:endCxn id="11" idx="0"/>
          </p:cNvCxnSpPr>
          <p:nvPr/>
        </p:nvCxnSpPr>
        <p:spPr>
          <a:xfrm>
            <a:off x="4427984" y="5013176"/>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feld 12"/>
              <p:cNvSpPr txBox="1"/>
              <p:nvPr/>
            </p:nvSpPr>
            <p:spPr>
              <a:xfrm>
                <a:off x="3667189" y="3776903"/>
                <a:ext cx="1984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1. 0          1.0</m:t>
                      </m:r>
                    </m:oMath>
                  </m:oMathPara>
                </a14:m>
                <a:endParaRPr lang="de-DE" dirty="0"/>
              </a:p>
            </p:txBody>
          </p:sp>
        </mc:Choice>
        <mc:Fallback xmlns="">
          <p:sp>
            <p:nvSpPr>
              <p:cNvPr id="13" name="Textfeld 12"/>
              <p:cNvSpPr txBox="1">
                <a:spLocks noRot="1" noChangeAspect="1" noMove="1" noResize="1" noEditPoints="1" noAdjustHandles="1" noChangeArrowheads="1" noChangeShapeType="1" noTextEdit="1"/>
              </p:cNvSpPr>
              <p:nvPr/>
            </p:nvSpPr>
            <p:spPr>
              <a:xfrm>
                <a:off x="3667189" y="3776903"/>
                <a:ext cx="1984931" cy="369332"/>
              </a:xfrm>
              <a:prstGeom prst="rect">
                <a:avLst/>
              </a:prstGeom>
              <a:blipFill>
                <a:blip r:embed="rId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feld 13"/>
              <p:cNvSpPr txBox="1"/>
              <p:nvPr/>
            </p:nvSpPr>
            <p:spPr>
              <a:xfrm>
                <a:off x="4211960" y="5003884"/>
                <a:ext cx="8640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1.0</m:t>
                      </m:r>
                    </m:oMath>
                  </m:oMathPara>
                </a14:m>
                <a:endParaRPr lang="de-DE" dirty="0"/>
              </a:p>
            </p:txBody>
          </p:sp>
        </mc:Choice>
        <mc:Fallback xmlns="">
          <p:sp>
            <p:nvSpPr>
              <p:cNvPr id="14" name="Textfeld 13"/>
              <p:cNvSpPr txBox="1">
                <a:spLocks noRot="1" noChangeAspect="1" noMove="1" noResize="1" noEditPoints="1" noAdjustHandles="1" noChangeArrowheads="1" noChangeShapeType="1" noTextEdit="1"/>
              </p:cNvSpPr>
              <p:nvPr/>
            </p:nvSpPr>
            <p:spPr>
              <a:xfrm>
                <a:off x="4211960" y="5003884"/>
                <a:ext cx="864096" cy="369332"/>
              </a:xfrm>
              <a:prstGeom prst="rect">
                <a:avLst/>
              </a:prstGeom>
              <a:blipFill>
                <a:blip r:embed="rId3"/>
                <a:stretch>
                  <a:fillRect/>
                </a:stretch>
              </a:blipFill>
            </p:spPr>
            <p:txBody>
              <a:bodyPr/>
              <a:lstStyle/>
              <a:p>
                <a:r>
                  <a:rPr lang="de-DE">
                    <a:noFill/>
                  </a:rPr>
                  <a:t> </a:t>
                </a:r>
              </a:p>
            </p:txBody>
          </p:sp>
        </mc:Fallback>
      </mc:AlternateContent>
      <p:sp>
        <p:nvSpPr>
          <p:cNvPr id="15" name="Rechteck 14"/>
          <p:cNvSpPr/>
          <p:nvPr/>
        </p:nvSpPr>
        <p:spPr>
          <a:xfrm>
            <a:off x="402908" y="1556792"/>
            <a:ext cx="7985516" cy="369332"/>
          </a:xfrm>
          <a:prstGeom prst="rect">
            <a:avLst/>
          </a:prstGeom>
        </p:spPr>
        <p:txBody>
          <a:bodyPr wrap="square">
            <a:spAutoFit/>
          </a:bodyPr>
          <a:lstStyle/>
          <a:p>
            <a:pPr marL="285750" indent="-285750">
              <a:buFont typeface="Arial" panose="020B0604020202020204" pitchFamily="34" charset="0"/>
              <a:buChar char="•"/>
            </a:pPr>
            <a:r>
              <a:rPr lang="de-DE" b="1" dirty="0" smtClean="0"/>
              <a:t>Wie waren die Kantengewichte bei Brain in </a:t>
            </a:r>
            <a:r>
              <a:rPr lang="de-DE" b="1" dirty="0" err="1" smtClean="0"/>
              <a:t>the</a:t>
            </a:r>
            <a:r>
              <a:rPr lang="de-DE" b="1" dirty="0" smtClean="0"/>
              <a:t> Bag?</a:t>
            </a:r>
            <a:endParaRPr lang="de-DE" b="1" dirty="0"/>
          </a:p>
        </p:txBody>
      </p:sp>
    </p:spTree>
    <p:extLst>
      <p:ext uri="{BB962C8B-B14F-4D97-AF65-F5344CB8AC3E}">
        <p14:creationId xmlns:p14="http://schemas.microsoft.com/office/powerpoint/2010/main" val="234004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0056" y="1052736"/>
            <a:ext cx="8243887" cy="1044000"/>
          </a:xfrm>
        </p:spPr>
        <p:txBody>
          <a:bodyPr/>
          <a:lstStyle/>
          <a:p>
            <a:r>
              <a:rPr lang="de-DE" dirty="0" smtClean="0"/>
              <a:t>Kantengewichte</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172</a:t>
            </a:fld>
            <a:endParaRPr lang="de-DE" sz="1800"/>
          </a:p>
        </p:txBody>
      </p:sp>
      <p:sp>
        <p:nvSpPr>
          <p:cNvPr id="6" name="Ellipse 5"/>
          <p:cNvSpPr/>
          <p:nvPr/>
        </p:nvSpPr>
        <p:spPr bwMode="auto">
          <a:xfrm>
            <a:off x="3563888" y="299695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N3</a:t>
            </a:r>
            <a:endParaRPr lang="de-DE" dirty="0"/>
          </a:p>
        </p:txBody>
      </p:sp>
      <p:sp>
        <p:nvSpPr>
          <p:cNvPr id="7" name="Ellipse 6"/>
          <p:cNvSpPr/>
          <p:nvPr/>
        </p:nvSpPr>
        <p:spPr bwMode="auto">
          <a:xfrm>
            <a:off x="4572000" y="299695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N4</a:t>
            </a:r>
            <a:endParaRPr lang="de-DE" dirty="0"/>
          </a:p>
        </p:txBody>
      </p:sp>
      <p:sp>
        <p:nvSpPr>
          <p:cNvPr id="8" name="Ellipse 7"/>
          <p:cNvSpPr/>
          <p:nvPr/>
        </p:nvSpPr>
        <p:spPr bwMode="auto">
          <a:xfrm>
            <a:off x="4067944" y="4293096"/>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9" name="Gerade Verbindung mit Pfeil 8"/>
          <p:cNvCxnSpPr>
            <a:stCxn id="6" idx="4"/>
            <a:endCxn id="8" idx="1"/>
          </p:cNvCxnSpPr>
          <p:nvPr/>
        </p:nvCxnSpPr>
        <p:spPr>
          <a:xfrm>
            <a:off x="3923928" y="371703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4682571" y="371703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4039200" y="5445224"/>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N10</a:t>
            </a:r>
            <a:endParaRPr lang="de-DE" dirty="0"/>
          </a:p>
        </p:txBody>
      </p:sp>
      <p:cxnSp>
        <p:nvCxnSpPr>
          <p:cNvPr id="12" name="Gerade Verbindung mit Pfeil 11"/>
          <p:cNvCxnSpPr>
            <a:stCxn id="8" idx="4"/>
            <a:endCxn id="11" idx="0"/>
          </p:cNvCxnSpPr>
          <p:nvPr/>
        </p:nvCxnSpPr>
        <p:spPr>
          <a:xfrm>
            <a:off x="4427984" y="5013176"/>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feld 12"/>
              <p:cNvSpPr txBox="1"/>
              <p:nvPr/>
            </p:nvSpPr>
            <p:spPr>
              <a:xfrm>
                <a:off x="3811205" y="3776903"/>
                <a:ext cx="19849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0.5           −0.5</m:t>
                      </m:r>
                    </m:oMath>
                  </m:oMathPara>
                </a14:m>
                <a:endParaRPr lang="de-DE" dirty="0"/>
              </a:p>
            </p:txBody>
          </p:sp>
        </mc:Choice>
        <mc:Fallback xmlns="">
          <p:sp>
            <p:nvSpPr>
              <p:cNvPr id="13" name="Textfeld 12"/>
              <p:cNvSpPr txBox="1">
                <a:spLocks noRot="1" noChangeAspect="1" noMove="1" noResize="1" noEditPoints="1" noAdjustHandles="1" noChangeArrowheads="1" noChangeShapeType="1" noTextEdit="1"/>
              </p:cNvSpPr>
              <p:nvPr/>
            </p:nvSpPr>
            <p:spPr>
              <a:xfrm>
                <a:off x="3811205" y="3776903"/>
                <a:ext cx="1984931" cy="369332"/>
              </a:xfrm>
              <a:prstGeom prst="rect">
                <a:avLst/>
              </a:prstGeom>
              <a:blipFill>
                <a:blip r:embed="rId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feld 13"/>
              <p:cNvSpPr txBox="1"/>
              <p:nvPr/>
            </p:nvSpPr>
            <p:spPr>
              <a:xfrm>
                <a:off x="4211960" y="5003884"/>
                <a:ext cx="8640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2</m:t>
                      </m:r>
                    </m:oMath>
                  </m:oMathPara>
                </a14:m>
                <a:endParaRPr lang="de-DE" dirty="0"/>
              </a:p>
            </p:txBody>
          </p:sp>
        </mc:Choice>
        <mc:Fallback xmlns="">
          <p:sp>
            <p:nvSpPr>
              <p:cNvPr id="14" name="Textfeld 13"/>
              <p:cNvSpPr txBox="1">
                <a:spLocks noRot="1" noChangeAspect="1" noMove="1" noResize="1" noEditPoints="1" noAdjustHandles="1" noChangeArrowheads="1" noChangeShapeType="1" noTextEdit="1"/>
              </p:cNvSpPr>
              <p:nvPr/>
            </p:nvSpPr>
            <p:spPr>
              <a:xfrm>
                <a:off x="4211960" y="5003884"/>
                <a:ext cx="864096" cy="369332"/>
              </a:xfrm>
              <a:prstGeom prst="rect">
                <a:avLst/>
              </a:prstGeom>
              <a:blipFill>
                <a:blip r:embed="rId3"/>
                <a:stretch>
                  <a:fillRect/>
                </a:stretch>
              </a:blipFill>
            </p:spPr>
            <p:txBody>
              <a:bodyPr/>
              <a:lstStyle/>
              <a:p>
                <a:r>
                  <a:rPr lang="de-DE">
                    <a:noFill/>
                  </a:rPr>
                  <a:t> </a:t>
                </a:r>
              </a:p>
            </p:txBody>
          </p:sp>
        </mc:Fallback>
      </mc:AlternateContent>
      <p:sp>
        <p:nvSpPr>
          <p:cNvPr id="15" name="Rechteck 14"/>
          <p:cNvSpPr/>
          <p:nvPr/>
        </p:nvSpPr>
        <p:spPr>
          <a:xfrm>
            <a:off x="402908" y="1556792"/>
            <a:ext cx="7985516" cy="923330"/>
          </a:xfrm>
          <a:prstGeom prst="rect">
            <a:avLst/>
          </a:prstGeom>
        </p:spPr>
        <p:txBody>
          <a:bodyPr wrap="square">
            <a:spAutoFit/>
          </a:bodyPr>
          <a:lstStyle/>
          <a:p>
            <a:pPr marL="285750" indent="-285750">
              <a:buFont typeface="Arial" panose="020B0604020202020204" pitchFamily="34" charset="0"/>
              <a:buChar char="•"/>
            </a:pPr>
            <a:r>
              <a:rPr lang="de-DE" b="1" dirty="0" smtClean="0"/>
              <a:t>Allgemein sind sehr unterschiedliche Werte möglich</a:t>
            </a:r>
          </a:p>
          <a:p>
            <a:endParaRPr lang="de-DE" b="1" dirty="0" smtClean="0"/>
          </a:p>
          <a:p>
            <a:pPr marL="285750" indent="-285750">
              <a:buFont typeface="Arial" panose="020B0604020202020204" pitchFamily="34" charset="0"/>
              <a:buChar char="•"/>
            </a:pPr>
            <a:r>
              <a:rPr lang="de-DE" b="1" dirty="0" smtClean="0"/>
              <a:t>Kantengewichte verstärken Signale oder schwächen sie ab</a:t>
            </a:r>
            <a:endParaRPr lang="de-DE" b="1" dirty="0"/>
          </a:p>
        </p:txBody>
      </p:sp>
    </p:spTree>
    <p:extLst>
      <p:ext uri="{BB962C8B-B14F-4D97-AF65-F5344CB8AC3E}">
        <p14:creationId xmlns:p14="http://schemas.microsoft.com/office/powerpoint/2010/main" val="227600258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1052736"/>
            <a:ext cx="8243887" cy="1044000"/>
          </a:xfrm>
        </p:spPr>
        <p:txBody>
          <a:bodyPr/>
          <a:lstStyle/>
          <a:p>
            <a:r>
              <a:rPr lang="de-DE" dirty="0" smtClean="0"/>
              <a:t>Kantengewichte</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173</a:t>
            </a:fld>
            <a:endParaRPr lang="de-DE" sz="1800"/>
          </a:p>
        </p:txBody>
      </p:sp>
      <p:sp>
        <p:nvSpPr>
          <p:cNvPr id="6" name="Ellipse 5"/>
          <p:cNvSpPr/>
          <p:nvPr/>
        </p:nvSpPr>
        <p:spPr bwMode="auto">
          <a:xfrm>
            <a:off x="3563888" y="299695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N3</a:t>
            </a:r>
            <a:endParaRPr lang="de-DE" dirty="0"/>
          </a:p>
        </p:txBody>
      </p:sp>
      <p:sp>
        <p:nvSpPr>
          <p:cNvPr id="7" name="Ellipse 6"/>
          <p:cNvSpPr/>
          <p:nvPr/>
        </p:nvSpPr>
        <p:spPr bwMode="auto">
          <a:xfrm>
            <a:off x="4572000" y="299695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N4</a:t>
            </a:r>
            <a:endParaRPr lang="de-DE" dirty="0"/>
          </a:p>
        </p:txBody>
      </p:sp>
      <p:sp>
        <p:nvSpPr>
          <p:cNvPr id="8" name="Ellipse 7"/>
          <p:cNvSpPr/>
          <p:nvPr/>
        </p:nvSpPr>
        <p:spPr bwMode="auto">
          <a:xfrm>
            <a:off x="4067944" y="4293096"/>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9" name="Gerade Verbindung mit Pfeil 8"/>
          <p:cNvCxnSpPr>
            <a:stCxn id="6" idx="4"/>
            <a:endCxn id="8" idx="1"/>
          </p:cNvCxnSpPr>
          <p:nvPr/>
        </p:nvCxnSpPr>
        <p:spPr>
          <a:xfrm>
            <a:off x="3923928" y="371703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4682571" y="3717032"/>
            <a:ext cx="249469" cy="681517"/>
          </a:xfrm>
          <a:prstGeom prst="straightConnector1">
            <a:avLst/>
          </a:prstGeom>
          <a:ln w="38100">
            <a:solidFill>
              <a:schemeClr val="tx1">
                <a:lumMod val="40000"/>
                <a:lumOff val="6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4039200" y="5445224"/>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N10</a:t>
            </a:r>
            <a:endParaRPr lang="de-DE" dirty="0"/>
          </a:p>
        </p:txBody>
      </p:sp>
      <p:cxnSp>
        <p:nvCxnSpPr>
          <p:cNvPr id="12" name="Gerade Verbindung mit Pfeil 11"/>
          <p:cNvCxnSpPr>
            <a:stCxn id="8" idx="4"/>
            <a:endCxn id="11" idx="0"/>
          </p:cNvCxnSpPr>
          <p:nvPr/>
        </p:nvCxnSpPr>
        <p:spPr>
          <a:xfrm>
            <a:off x="4427984" y="5013176"/>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feld 12"/>
              <p:cNvSpPr txBox="1"/>
              <p:nvPr/>
            </p:nvSpPr>
            <p:spPr>
              <a:xfrm>
                <a:off x="3419872" y="3789040"/>
                <a:ext cx="23042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i="1" dirty="0" smtClean="0">
                          <a:latin typeface="Cambria Math" panose="02040503050406030204" pitchFamily="18" charset="0"/>
                        </a:rPr>
                        <m:t>1</m:t>
                      </m:r>
                      <m:r>
                        <a:rPr lang="de-DE" b="0" i="1" dirty="0" smtClean="0">
                          <a:latin typeface="Cambria Math" panose="02040503050406030204" pitchFamily="18" charset="0"/>
                        </a:rPr>
                        <m:t>               0</m:t>
                      </m:r>
                    </m:oMath>
                  </m:oMathPara>
                </a14:m>
                <a:endParaRPr lang="de-DE" dirty="0"/>
              </a:p>
            </p:txBody>
          </p:sp>
        </mc:Choice>
        <mc:Fallback xmlns="">
          <p:sp>
            <p:nvSpPr>
              <p:cNvPr id="13" name="Textfeld 12"/>
              <p:cNvSpPr txBox="1">
                <a:spLocks noRot="1" noChangeAspect="1" noMove="1" noResize="1" noEditPoints="1" noAdjustHandles="1" noChangeArrowheads="1" noChangeShapeType="1" noTextEdit="1"/>
              </p:cNvSpPr>
              <p:nvPr/>
            </p:nvSpPr>
            <p:spPr>
              <a:xfrm>
                <a:off x="3419872" y="3789040"/>
                <a:ext cx="2304256" cy="369332"/>
              </a:xfrm>
              <a:prstGeom prst="rect">
                <a:avLst/>
              </a:prstGeom>
              <a:blipFill>
                <a:blip r:embed="rId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feld 13"/>
              <p:cNvSpPr txBox="1"/>
              <p:nvPr/>
            </p:nvSpPr>
            <p:spPr>
              <a:xfrm>
                <a:off x="4139952" y="5003884"/>
                <a:ext cx="86409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m:t>
                      </m:r>
                    </m:oMath>
                  </m:oMathPara>
                </a14:m>
                <a:endParaRPr lang="de-DE" dirty="0"/>
              </a:p>
            </p:txBody>
          </p:sp>
        </mc:Choice>
        <mc:Fallback xmlns="">
          <p:sp>
            <p:nvSpPr>
              <p:cNvPr id="14" name="Textfeld 13"/>
              <p:cNvSpPr txBox="1">
                <a:spLocks noRot="1" noChangeAspect="1" noMove="1" noResize="1" noEditPoints="1" noAdjustHandles="1" noChangeArrowheads="1" noChangeShapeType="1" noTextEdit="1"/>
              </p:cNvSpPr>
              <p:nvPr/>
            </p:nvSpPr>
            <p:spPr>
              <a:xfrm>
                <a:off x="4139952" y="5003884"/>
                <a:ext cx="864096" cy="369332"/>
              </a:xfrm>
              <a:prstGeom prst="rect">
                <a:avLst/>
              </a:prstGeom>
              <a:blipFill>
                <a:blip r:embed="rId3"/>
                <a:stretch>
                  <a:fillRect/>
                </a:stretch>
              </a:blipFill>
            </p:spPr>
            <p:txBody>
              <a:bodyPr/>
              <a:lstStyle/>
              <a:p>
                <a:r>
                  <a:rPr lang="de-DE">
                    <a:noFill/>
                  </a:rPr>
                  <a:t> </a:t>
                </a:r>
              </a:p>
            </p:txBody>
          </p:sp>
        </mc:Fallback>
      </mc:AlternateContent>
      <p:sp>
        <p:nvSpPr>
          <p:cNvPr id="15" name="Rechteck 14"/>
          <p:cNvSpPr/>
          <p:nvPr/>
        </p:nvSpPr>
        <p:spPr>
          <a:xfrm>
            <a:off x="402908" y="1556792"/>
            <a:ext cx="7985516" cy="923330"/>
          </a:xfrm>
          <a:prstGeom prst="rect">
            <a:avLst/>
          </a:prstGeom>
        </p:spPr>
        <p:txBody>
          <a:bodyPr wrap="square">
            <a:spAutoFit/>
          </a:bodyPr>
          <a:lstStyle/>
          <a:p>
            <a:pPr marL="285750" indent="-285750">
              <a:buFont typeface="Arial" panose="020B0604020202020204" pitchFamily="34" charset="0"/>
              <a:buChar char="•"/>
            </a:pPr>
            <a:r>
              <a:rPr lang="de-DE" b="1" dirty="0" smtClean="0"/>
              <a:t>Allgemein sind sehr unterschiedliche Werte möglich</a:t>
            </a:r>
          </a:p>
          <a:p>
            <a:endParaRPr lang="de-DE" b="1" dirty="0" smtClean="0"/>
          </a:p>
          <a:p>
            <a:pPr marL="285750" indent="-285750">
              <a:buFont typeface="Arial" panose="020B0604020202020204" pitchFamily="34" charset="0"/>
              <a:buChar char="•"/>
            </a:pPr>
            <a:r>
              <a:rPr lang="de-DE" b="1" dirty="0" smtClean="0"/>
              <a:t>Kantengewichte verstärken Signale oder schwächen sie ab</a:t>
            </a:r>
            <a:endParaRPr lang="de-DE" b="1" dirty="0"/>
          </a:p>
        </p:txBody>
      </p:sp>
    </p:spTree>
    <p:extLst>
      <p:ext uri="{BB962C8B-B14F-4D97-AF65-F5344CB8AC3E}">
        <p14:creationId xmlns:p14="http://schemas.microsoft.com/office/powerpoint/2010/main" val="19851047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Gerade Verbindung mit Pfeil 59"/>
          <p:cNvCxnSpPr>
            <a:stCxn id="24" idx="4"/>
            <a:endCxn id="20" idx="7"/>
          </p:cNvCxnSpPr>
          <p:nvPr/>
        </p:nvCxnSpPr>
        <p:spPr>
          <a:xfrm flipH="1">
            <a:off x="4682571" y="2636912"/>
            <a:ext cx="2553725" cy="681517"/>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p:cNvCxnSpPr>
            <a:stCxn id="19" idx="4"/>
            <a:endCxn id="12" idx="7"/>
          </p:cNvCxnSpPr>
          <p:nvPr/>
        </p:nvCxnSpPr>
        <p:spPr>
          <a:xfrm flipH="1">
            <a:off x="2378315" y="2636912"/>
            <a:ext cx="2553725" cy="681517"/>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p:cNvCxnSpPr>
            <a:stCxn id="24" idx="4"/>
            <a:endCxn id="12" idx="7"/>
          </p:cNvCxnSpPr>
          <p:nvPr/>
        </p:nvCxnSpPr>
        <p:spPr>
          <a:xfrm flipH="1">
            <a:off x="2378315" y="2636912"/>
            <a:ext cx="4857981" cy="681517"/>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Gerade Verbindung mit Pfeil 50"/>
          <p:cNvCxnSpPr>
            <a:stCxn id="23" idx="4"/>
            <a:endCxn id="12" idx="7"/>
          </p:cNvCxnSpPr>
          <p:nvPr/>
        </p:nvCxnSpPr>
        <p:spPr>
          <a:xfrm flipH="1">
            <a:off x="2378315" y="2636912"/>
            <a:ext cx="3849869" cy="681517"/>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p:cNvCxnSpPr>
            <a:stCxn id="19" idx="4"/>
            <a:endCxn id="25" idx="1"/>
          </p:cNvCxnSpPr>
          <p:nvPr/>
        </p:nvCxnSpPr>
        <p:spPr>
          <a:xfrm>
            <a:off x="4932040" y="2636912"/>
            <a:ext cx="1545613" cy="681517"/>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p:cNvCxnSpPr>
            <a:stCxn id="18" idx="4"/>
            <a:endCxn id="25" idx="1"/>
          </p:cNvCxnSpPr>
          <p:nvPr/>
        </p:nvCxnSpPr>
        <p:spPr>
          <a:xfrm>
            <a:off x="3923928" y="2636912"/>
            <a:ext cx="2553725" cy="681517"/>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a:stCxn id="18" idx="4"/>
            <a:endCxn id="12" idx="7"/>
          </p:cNvCxnSpPr>
          <p:nvPr/>
        </p:nvCxnSpPr>
        <p:spPr>
          <a:xfrm flipH="1">
            <a:off x="2378315" y="2636912"/>
            <a:ext cx="1545613" cy="681517"/>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p:cNvCxnSpPr>
            <a:stCxn id="7" idx="4"/>
            <a:endCxn id="20" idx="0"/>
          </p:cNvCxnSpPr>
          <p:nvPr/>
        </p:nvCxnSpPr>
        <p:spPr>
          <a:xfrm>
            <a:off x="2627784" y="2636912"/>
            <a:ext cx="1800200" cy="576064"/>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7" idx="4"/>
            <a:endCxn id="25" idx="1"/>
          </p:cNvCxnSpPr>
          <p:nvPr/>
        </p:nvCxnSpPr>
        <p:spPr>
          <a:xfrm>
            <a:off x="2627784" y="2636912"/>
            <a:ext cx="3849869" cy="681517"/>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p:cNvCxnSpPr>
            <a:stCxn id="6" idx="4"/>
            <a:endCxn id="25" idx="1"/>
          </p:cNvCxnSpPr>
          <p:nvPr/>
        </p:nvCxnSpPr>
        <p:spPr>
          <a:xfrm>
            <a:off x="1619672" y="2636912"/>
            <a:ext cx="4857981" cy="681517"/>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a:stCxn id="6" idx="4"/>
            <a:endCxn id="20" idx="1"/>
          </p:cNvCxnSpPr>
          <p:nvPr/>
        </p:nvCxnSpPr>
        <p:spPr>
          <a:xfrm>
            <a:off x="1619672" y="2636912"/>
            <a:ext cx="2553725" cy="681517"/>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a:xfrm>
            <a:off x="449261" y="1124744"/>
            <a:ext cx="8243887" cy="1044000"/>
          </a:xfrm>
        </p:spPr>
        <p:txBody>
          <a:bodyPr/>
          <a:lstStyle/>
          <a:p>
            <a:r>
              <a:rPr lang="de-DE" dirty="0" smtClean="0"/>
              <a:t>Künstliches Neuronales Netz - Kanten</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174</a:t>
            </a:fld>
            <a:endParaRPr lang="de-DE" sz="1800"/>
          </a:p>
        </p:txBody>
      </p:sp>
      <p:sp>
        <p:nvSpPr>
          <p:cNvPr id="6" name="Ellipse 5"/>
          <p:cNvSpPr/>
          <p:nvPr/>
        </p:nvSpPr>
        <p:spPr bwMode="auto">
          <a:xfrm>
            <a:off x="1259632" y="191683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a:t>
            </a:r>
            <a:endParaRPr lang="de-DE" b="1" dirty="0">
              <a:solidFill>
                <a:srgbClr val="000000"/>
              </a:solidFill>
            </a:endParaRPr>
          </a:p>
        </p:txBody>
      </p:sp>
      <p:sp>
        <p:nvSpPr>
          <p:cNvPr id="7" name="Ellipse 6"/>
          <p:cNvSpPr/>
          <p:nvPr/>
        </p:nvSpPr>
        <p:spPr bwMode="auto">
          <a:xfrm>
            <a:off x="2267744" y="191683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N2</a:t>
            </a:r>
            <a:endParaRPr lang="de-DE" dirty="0"/>
          </a:p>
        </p:txBody>
      </p:sp>
      <p:sp>
        <p:nvSpPr>
          <p:cNvPr id="12" name="Ellipse 11"/>
          <p:cNvSpPr/>
          <p:nvPr/>
        </p:nvSpPr>
        <p:spPr bwMode="auto">
          <a:xfrm>
            <a:off x="1763688" y="3212976"/>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N7</a:t>
            </a:r>
            <a:endParaRPr lang="de-DE" dirty="0"/>
          </a:p>
        </p:txBody>
      </p:sp>
      <p:cxnSp>
        <p:nvCxnSpPr>
          <p:cNvPr id="14" name="Gerade Verbindung mit Pfeil 13"/>
          <p:cNvCxnSpPr>
            <a:stCxn id="6" idx="4"/>
            <a:endCxn id="12" idx="1"/>
          </p:cNvCxnSpPr>
          <p:nvPr/>
        </p:nvCxnSpPr>
        <p:spPr>
          <a:xfrm>
            <a:off x="1619672" y="263691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7" idx="4"/>
            <a:endCxn id="12" idx="7"/>
          </p:cNvCxnSpPr>
          <p:nvPr/>
        </p:nvCxnSpPr>
        <p:spPr>
          <a:xfrm flipH="1">
            <a:off x="2378315" y="263691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Ellipse 17"/>
          <p:cNvSpPr/>
          <p:nvPr/>
        </p:nvSpPr>
        <p:spPr bwMode="auto">
          <a:xfrm>
            <a:off x="3563888" y="191683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N3</a:t>
            </a:r>
            <a:endParaRPr lang="de-DE" dirty="0"/>
          </a:p>
        </p:txBody>
      </p:sp>
      <p:sp>
        <p:nvSpPr>
          <p:cNvPr id="19" name="Ellipse 18"/>
          <p:cNvSpPr/>
          <p:nvPr/>
        </p:nvSpPr>
        <p:spPr bwMode="auto">
          <a:xfrm>
            <a:off x="4572000" y="191683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N4</a:t>
            </a:r>
            <a:endParaRPr lang="de-DE" dirty="0"/>
          </a:p>
        </p:txBody>
      </p:sp>
      <p:sp>
        <p:nvSpPr>
          <p:cNvPr id="20" name="Ellipse 19"/>
          <p:cNvSpPr/>
          <p:nvPr/>
        </p:nvSpPr>
        <p:spPr bwMode="auto">
          <a:xfrm>
            <a:off x="4067944" y="3212976"/>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21" name="Gerade Verbindung mit Pfeil 20"/>
          <p:cNvCxnSpPr>
            <a:stCxn id="18" idx="4"/>
            <a:endCxn id="20" idx="1"/>
          </p:cNvCxnSpPr>
          <p:nvPr/>
        </p:nvCxnSpPr>
        <p:spPr>
          <a:xfrm>
            <a:off x="3923928" y="263691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a:stCxn id="19" idx="4"/>
            <a:endCxn id="20" idx="7"/>
          </p:cNvCxnSpPr>
          <p:nvPr/>
        </p:nvCxnSpPr>
        <p:spPr>
          <a:xfrm flipH="1">
            <a:off x="4682571" y="263691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bwMode="auto">
          <a:xfrm>
            <a:off x="5868144" y="191683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N5</a:t>
            </a:r>
            <a:endParaRPr lang="de-DE" dirty="0"/>
          </a:p>
        </p:txBody>
      </p:sp>
      <p:sp>
        <p:nvSpPr>
          <p:cNvPr id="24" name="Ellipse 23"/>
          <p:cNvSpPr/>
          <p:nvPr/>
        </p:nvSpPr>
        <p:spPr bwMode="auto">
          <a:xfrm>
            <a:off x="6876256" y="191683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N6</a:t>
            </a:r>
            <a:endParaRPr lang="de-DE" dirty="0"/>
          </a:p>
        </p:txBody>
      </p:sp>
      <p:sp>
        <p:nvSpPr>
          <p:cNvPr id="25" name="Ellipse 24"/>
          <p:cNvSpPr/>
          <p:nvPr/>
        </p:nvSpPr>
        <p:spPr bwMode="auto">
          <a:xfrm>
            <a:off x="6372200" y="3212976"/>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N9</a:t>
            </a:r>
            <a:endParaRPr lang="de-DE" dirty="0"/>
          </a:p>
        </p:txBody>
      </p:sp>
      <p:cxnSp>
        <p:nvCxnSpPr>
          <p:cNvPr id="26" name="Gerade Verbindung mit Pfeil 25"/>
          <p:cNvCxnSpPr>
            <a:stCxn id="23" idx="4"/>
            <a:endCxn id="25" idx="1"/>
          </p:cNvCxnSpPr>
          <p:nvPr/>
        </p:nvCxnSpPr>
        <p:spPr>
          <a:xfrm>
            <a:off x="6228184" y="263691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24" idx="4"/>
            <a:endCxn id="25" idx="7"/>
          </p:cNvCxnSpPr>
          <p:nvPr/>
        </p:nvCxnSpPr>
        <p:spPr>
          <a:xfrm flipH="1">
            <a:off x="6986827" y="263691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0" name="Ellipse 29"/>
          <p:cNvSpPr/>
          <p:nvPr/>
        </p:nvSpPr>
        <p:spPr bwMode="auto">
          <a:xfrm>
            <a:off x="4039200" y="4365104"/>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N10</a:t>
            </a:r>
            <a:endParaRPr lang="de-DE" dirty="0"/>
          </a:p>
        </p:txBody>
      </p:sp>
      <p:cxnSp>
        <p:nvCxnSpPr>
          <p:cNvPr id="31" name="Gerade Verbindung mit Pfeil 30"/>
          <p:cNvCxnSpPr>
            <a:stCxn id="12" idx="5"/>
            <a:endCxn id="30" idx="1"/>
          </p:cNvCxnSpPr>
          <p:nvPr/>
        </p:nvCxnSpPr>
        <p:spPr>
          <a:xfrm>
            <a:off x="2378315" y="3827603"/>
            <a:ext cx="1776884" cy="65350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a:stCxn id="20" idx="4"/>
            <a:endCxn id="30" idx="0"/>
          </p:cNvCxnSpPr>
          <p:nvPr/>
        </p:nvCxnSpPr>
        <p:spPr>
          <a:xfrm>
            <a:off x="4427984" y="3933056"/>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25" idx="3"/>
            <a:endCxn id="30" idx="7"/>
          </p:cNvCxnSpPr>
          <p:nvPr/>
        </p:nvCxnSpPr>
        <p:spPr>
          <a:xfrm flipH="1">
            <a:off x="4715289" y="3827603"/>
            <a:ext cx="1762364" cy="65350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Gerade Verbindung mit Pfeil 53"/>
          <p:cNvCxnSpPr>
            <a:stCxn id="23" idx="4"/>
            <a:endCxn id="20" idx="7"/>
          </p:cNvCxnSpPr>
          <p:nvPr/>
        </p:nvCxnSpPr>
        <p:spPr>
          <a:xfrm flipH="1">
            <a:off x="4682571" y="2636912"/>
            <a:ext cx="1545613" cy="681517"/>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feld 2"/>
          <p:cNvSpPr txBox="1"/>
          <p:nvPr/>
        </p:nvSpPr>
        <p:spPr>
          <a:xfrm>
            <a:off x="179512" y="5445224"/>
            <a:ext cx="8028160" cy="923330"/>
          </a:xfrm>
          <a:prstGeom prst="rect">
            <a:avLst/>
          </a:prstGeom>
          <a:noFill/>
        </p:spPr>
        <p:txBody>
          <a:bodyPr wrap="none" rtlCol="0">
            <a:spAutoFit/>
          </a:bodyPr>
          <a:lstStyle/>
          <a:p>
            <a:pPr marL="285750" indent="-285750">
              <a:buFont typeface="Arial" panose="020B0604020202020204" pitchFamily="34" charset="0"/>
              <a:buChar char="•"/>
            </a:pPr>
            <a:r>
              <a:rPr lang="de-DE" b="1" dirty="0" smtClean="0"/>
              <a:t>Es befinden sich Kanten zwischen allen Neuronen von jeweils benachbarten </a:t>
            </a:r>
            <a:r>
              <a:rPr lang="de-DE" b="1" dirty="0" err="1" smtClean="0"/>
              <a:t>Layern</a:t>
            </a:r>
            <a:endParaRPr lang="de-DE" b="1" dirty="0" smtClean="0"/>
          </a:p>
          <a:p>
            <a:r>
              <a:rPr lang="de-DE" b="1" dirty="0" smtClean="0"/>
              <a:t> </a:t>
            </a:r>
          </a:p>
          <a:p>
            <a:pPr marL="285750" indent="-285750">
              <a:buFont typeface="Arial" panose="020B0604020202020204" pitchFamily="34" charset="0"/>
              <a:buChar char="•"/>
            </a:pPr>
            <a:r>
              <a:rPr lang="de-DE" b="1" dirty="0" smtClean="0"/>
              <a:t>Es besteht die Möglichkeit, dass Kanten inaktiv sind </a:t>
            </a:r>
            <a:r>
              <a:rPr lang="de-DE" b="1" dirty="0" smtClean="0">
                <a:sym typeface="Wingdings" panose="05000000000000000000" pitchFamily="2" charset="2"/>
              </a:rPr>
              <a:t> Kantengewicht = 0</a:t>
            </a:r>
            <a:endParaRPr lang="de-DE" b="1" dirty="0"/>
          </a:p>
        </p:txBody>
      </p:sp>
    </p:spTree>
    <p:extLst>
      <p:ext uri="{BB962C8B-B14F-4D97-AF65-F5344CB8AC3E}">
        <p14:creationId xmlns:p14="http://schemas.microsoft.com/office/powerpoint/2010/main" val="359444215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Gerade Verbindung mit Pfeil 59"/>
          <p:cNvCxnSpPr>
            <a:stCxn id="24" idx="4"/>
            <a:endCxn id="20" idx="7"/>
          </p:cNvCxnSpPr>
          <p:nvPr/>
        </p:nvCxnSpPr>
        <p:spPr>
          <a:xfrm flipH="1">
            <a:off x="4682571" y="2636912"/>
            <a:ext cx="2553725" cy="681517"/>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p:cNvCxnSpPr>
            <a:stCxn id="19" idx="4"/>
            <a:endCxn id="12" idx="7"/>
          </p:cNvCxnSpPr>
          <p:nvPr/>
        </p:nvCxnSpPr>
        <p:spPr>
          <a:xfrm flipH="1">
            <a:off x="2378315" y="2636912"/>
            <a:ext cx="2553725" cy="681517"/>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p:cNvCxnSpPr>
            <a:stCxn id="24" idx="4"/>
            <a:endCxn id="12" idx="7"/>
          </p:cNvCxnSpPr>
          <p:nvPr/>
        </p:nvCxnSpPr>
        <p:spPr>
          <a:xfrm flipH="1">
            <a:off x="2378315" y="2636912"/>
            <a:ext cx="4857981" cy="681517"/>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Gerade Verbindung mit Pfeil 50"/>
          <p:cNvCxnSpPr>
            <a:stCxn id="23" idx="4"/>
            <a:endCxn id="12" idx="7"/>
          </p:cNvCxnSpPr>
          <p:nvPr/>
        </p:nvCxnSpPr>
        <p:spPr>
          <a:xfrm flipH="1">
            <a:off x="2378315" y="2636912"/>
            <a:ext cx="3849869" cy="681517"/>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p:cNvCxnSpPr>
            <a:stCxn id="18" idx="4"/>
            <a:endCxn id="25" idx="1"/>
          </p:cNvCxnSpPr>
          <p:nvPr/>
        </p:nvCxnSpPr>
        <p:spPr>
          <a:xfrm>
            <a:off x="3923928" y="2636912"/>
            <a:ext cx="2553725" cy="681517"/>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a:stCxn id="18" idx="4"/>
            <a:endCxn id="12" idx="7"/>
          </p:cNvCxnSpPr>
          <p:nvPr/>
        </p:nvCxnSpPr>
        <p:spPr>
          <a:xfrm flipH="1">
            <a:off x="2378315" y="2636912"/>
            <a:ext cx="1545613" cy="681517"/>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p:cNvCxnSpPr>
            <a:stCxn id="7" idx="4"/>
            <a:endCxn id="20" idx="0"/>
          </p:cNvCxnSpPr>
          <p:nvPr/>
        </p:nvCxnSpPr>
        <p:spPr>
          <a:xfrm>
            <a:off x="2627784" y="2636912"/>
            <a:ext cx="1800200" cy="576064"/>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7" idx="4"/>
            <a:endCxn id="25" idx="1"/>
          </p:cNvCxnSpPr>
          <p:nvPr/>
        </p:nvCxnSpPr>
        <p:spPr>
          <a:xfrm>
            <a:off x="2627784" y="2636912"/>
            <a:ext cx="3849869" cy="681517"/>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p:cNvCxnSpPr>
            <a:stCxn id="6" idx="4"/>
            <a:endCxn id="25" idx="1"/>
          </p:cNvCxnSpPr>
          <p:nvPr/>
        </p:nvCxnSpPr>
        <p:spPr>
          <a:xfrm>
            <a:off x="1619672" y="2636912"/>
            <a:ext cx="4857981" cy="681517"/>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a:stCxn id="6" idx="4"/>
            <a:endCxn id="20" idx="1"/>
          </p:cNvCxnSpPr>
          <p:nvPr/>
        </p:nvCxnSpPr>
        <p:spPr>
          <a:xfrm>
            <a:off x="1619672" y="2636912"/>
            <a:ext cx="2553725" cy="681517"/>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a:xfrm>
            <a:off x="449261" y="1160864"/>
            <a:ext cx="8243887" cy="611952"/>
          </a:xfrm>
        </p:spPr>
        <p:txBody>
          <a:bodyPr/>
          <a:lstStyle/>
          <a:p>
            <a:r>
              <a:rPr lang="de-DE" dirty="0" smtClean="0"/>
              <a:t>Künstliches Neuronales Netz - Kanten</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175</a:t>
            </a:fld>
            <a:endParaRPr lang="de-DE" sz="1800"/>
          </a:p>
        </p:txBody>
      </p:sp>
      <p:sp>
        <p:nvSpPr>
          <p:cNvPr id="6" name="Ellipse 5"/>
          <p:cNvSpPr/>
          <p:nvPr/>
        </p:nvSpPr>
        <p:spPr bwMode="auto">
          <a:xfrm>
            <a:off x="1259632" y="191683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a:t>
            </a:r>
            <a:endParaRPr lang="de-DE" b="1" dirty="0">
              <a:solidFill>
                <a:srgbClr val="000000"/>
              </a:solidFill>
            </a:endParaRPr>
          </a:p>
        </p:txBody>
      </p:sp>
      <p:sp>
        <p:nvSpPr>
          <p:cNvPr id="7" name="Ellipse 6"/>
          <p:cNvSpPr/>
          <p:nvPr/>
        </p:nvSpPr>
        <p:spPr bwMode="auto">
          <a:xfrm>
            <a:off x="2267744" y="191683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N2</a:t>
            </a:r>
            <a:endParaRPr lang="de-DE" dirty="0"/>
          </a:p>
        </p:txBody>
      </p:sp>
      <p:sp>
        <p:nvSpPr>
          <p:cNvPr id="12" name="Ellipse 11"/>
          <p:cNvSpPr/>
          <p:nvPr/>
        </p:nvSpPr>
        <p:spPr bwMode="auto">
          <a:xfrm>
            <a:off x="1763688" y="3212976"/>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N7</a:t>
            </a:r>
            <a:endParaRPr lang="de-DE" dirty="0"/>
          </a:p>
        </p:txBody>
      </p:sp>
      <p:cxnSp>
        <p:nvCxnSpPr>
          <p:cNvPr id="14" name="Gerade Verbindung mit Pfeil 13"/>
          <p:cNvCxnSpPr>
            <a:stCxn id="6" idx="4"/>
            <a:endCxn id="12" idx="1"/>
          </p:cNvCxnSpPr>
          <p:nvPr/>
        </p:nvCxnSpPr>
        <p:spPr>
          <a:xfrm>
            <a:off x="1619672" y="263691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7" idx="4"/>
            <a:endCxn id="12" idx="7"/>
          </p:cNvCxnSpPr>
          <p:nvPr/>
        </p:nvCxnSpPr>
        <p:spPr>
          <a:xfrm flipH="1">
            <a:off x="2378315" y="263691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Ellipse 17"/>
          <p:cNvSpPr/>
          <p:nvPr/>
        </p:nvSpPr>
        <p:spPr bwMode="auto">
          <a:xfrm>
            <a:off x="3563888" y="191683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N3</a:t>
            </a:r>
            <a:endParaRPr lang="de-DE" dirty="0"/>
          </a:p>
        </p:txBody>
      </p:sp>
      <p:sp>
        <p:nvSpPr>
          <p:cNvPr id="19" name="Ellipse 18"/>
          <p:cNvSpPr/>
          <p:nvPr/>
        </p:nvSpPr>
        <p:spPr bwMode="auto">
          <a:xfrm>
            <a:off x="4572000" y="191683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N4</a:t>
            </a:r>
            <a:endParaRPr lang="de-DE" dirty="0"/>
          </a:p>
        </p:txBody>
      </p:sp>
      <p:sp>
        <p:nvSpPr>
          <p:cNvPr id="20" name="Ellipse 19"/>
          <p:cNvSpPr/>
          <p:nvPr/>
        </p:nvSpPr>
        <p:spPr bwMode="auto">
          <a:xfrm>
            <a:off x="4067944" y="3212976"/>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21" name="Gerade Verbindung mit Pfeil 20"/>
          <p:cNvCxnSpPr>
            <a:stCxn id="18" idx="4"/>
            <a:endCxn id="20" idx="1"/>
          </p:cNvCxnSpPr>
          <p:nvPr/>
        </p:nvCxnSpPr>
        <p:spPr>
          <a:xfrm>
            <a:off x="3923928" y="263691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a:stCxn id="19" idx="4"/>
            <a:endCxn id="20" idx="7"/>
          </p:cNvCxnSpPr>
          <p:nvPr/>
        </p:nvCxnSpPr>
        <p:spPr>
          <a:xfrm flipH="1">
            <a:off x="4682571" y="2636912"/>
            <a:ext cx="249469" cy="681517"/>
          </a:xfrm>
          <a:prstGeom prst="straightConnector1">
            <a:avLst/>
          </a:prstGeom>
          <a:ln w="381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bwMode="auto">
          <a:xfrm>
            <a:off x="5868144" y="191683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N5</a:t>
            </a:r>
            <a:endParaRPr lang="de-DE" dirty="0"/>
          </a:p>
        </p:txBody>
      </p:sp>
      <p:sp>
        <p:nvSpPr>
          <p:cNvPr id="24" name="Ellipse 23"/>
          <p:cNvSpPr/>
          <p:nvPr/>
        </p:nvSpPr>
        <p:spPr bwMode="auto">
          <a:xfrm>
            <a:off x="6876256" y="191683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N6</a:t>
            </a:r>
            <a:endParaRPr lang="de-DE" dirty="0"/>
          </a:p>
        </p:txBody>
      </p:sp>
      <p:sp>
        <p:nvSpPr>
          <p:cNvPr id="25" name="Ellipse 24"/>
          <p:cNvSpPr/>
          <p:nvPr/>
        </p:nvSpPr>
        <p:spPr bwMode="auto">
          <a:xfrm>
            <a:off x="6372200" y="3212976"/>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N9</a:t>
            </a:r>
            <a:endParaRPr lang="de-DE" dirty="0"/>
          </a:p>
        </p:txBody>
      </p:sp>
      <p:cxnSp>
        <p:nvCxnSpPr>
          <p:cNvPr id="26" name="Gerade Verbindung mit Pfeil 25"/>
          <p:cNvCxnSpPr>
            <a:stCxn id="23" idx="4"/>
            <a:endCxn id="25" idx="1"/>
          </p:cNvCxnSpPr>
          <p:nvPr/>
        </p:nvCxnSpPr>
        <p:spPr>
          <a:xfrm>
            <a:off x="6228184" y="2636912"/>
            <a:ext cx="249469" cy="681517"/>
          </a:xfrm>
          <a:prstGeom prst="straightConnector1">
            <a:avLst/>
          </a:prstGeom>
          <a:ln w="381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24" idx="4"/>
            <a:endCxn id="25" idx="7"/>
          </p:cNvCxnSpPr>
          <p:nvPr/>
        </p:nvCxnSpPr>
        <p:spPr>
          <a:xfrm flipH="1">
            <a:off x="6986827" y="263691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0" name="Ellipse 29"/>
          <p:cNvSpPr/>
          <p:nvPr/>
        </p:nvSpPr>
        <p:spPr bwMode="auto">
          <a:xfrm>
            <a:off x="4039200" y="4365104"/>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N10</a:t>
            </a:r>
            <a:endParaRPr lang="de-DE" dirty="0"/>
          </a:p>
        </p:txBody>
      </p:sp>
      <p:cxnSp>
        <p:nvCxnSpPr>
          <p:cNvPr id="31" name="Gerade Verbindung mit Pfeil 30"/>
          <p:cNvCxnSpPr>
            <a:stCxn id="12" idx="5"/>
            <a:endCxn id="30" idx="1"/>
          </p:cNvCxnSpPr>
          <p:nvPr/>
        </p:nvCxnSpPr>
        <p:spPr>
          <a:xfrm>
            <a:off x="2378315" y="3827603"/>
            <a:ext cx="1776884" cy="65350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a:stCxn id="20" idx="4"/>
            <a:endCxn id="30" idx="0"/>
          </p:cNvCxnSpPr>
          <p:nvPr/>
        </p:nvCxnSpPr>
        <p:spPr>
          <a:xfrm>
            <a:off x="4427984" y="3933056"/>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25" idx="3"/>
            <a:endCxn id="30" idx="7"/>
          </p:cNvCxnSpPr>
          <p:nvPr/>
        </p:nvCxnSpPr>
        <p:spPr>
          <a:xfrm flipH="1">
            <a:off x="4715289" y="3827603"/>
            <a:ext cx="1762364" cy="65350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Gerade Verbindung mit Pfeil 53"/>
          <p:cNvCxnSpPr>
            <a:stCxn id="23" idx="4"/>
            <a:endCxn id="20" idx="7"/>
          </p:cNvCxnSpPr>
          <p:nvPr/>
        </p:nvCxnSpPr>
        <p:spPr>
          <a:xfrm flipH="1">
            <a:off x="4682571" y="2636912"/>
            <a:ext cx="1545613"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feld 2"/>
          <p:cNvSpPr txBox="1"/>
          <p:nvPr/>
        </p:nvSpPr>
        <p:spPr>
          <a:xfrm>
            <a:off x="378053" y="5373216"/>
            <a:ext cx="8196475" cy="1477328"/>
          </a:xfrm>
          <a:prstGeom prst="rect">
            <a:avLst/>
          </a:prstGeom>
          <a:noFill/>
        </p:spPr>
        <p:txBody>
          <a:bodyPr wrap="none" rtlCol="0">
            <a:spAutoFit/>
          </a:bodyPr>
          <a:lstStyle/>
          <a:p>
            <a:pPr marL="285750" indent="-285750">
              <a:buFont typeface="Arial" panose="020B0604020202020204" pitchFamily="34" charset="0"/>
              <a:buChar char="•"/>
            </a:pPr>
            <a:r>
              <a:rPr lang="de-DE" b="1" dirty="0" smtClean="0"/>
              <a:t>Je nachdem welche Kanten aktiv sind, kann das KNN verschiedene Aufgaben erfüllen</a:t>
            </a:r>
          </a:p>
          <a:p>
            <a:pPr marL="285750" indent="-285750">
              <a:buFont typeface="Arial" panose="020B0604020202020204" pitchFamily="34" charset="0"/>
              <a:buChar char="•"/>
            </a:pPr>
            <a:endParaRPr lang="de-DE" b="1" dirty="0"/>
          </a:p>
          <a:p>
            <a:pPr marL="285750" indent="-285750">
              <a:buFont typeface="Arial" panose="020B0604020202020204" pitchFamily="34" charset="0"/>
              <a:buChar char="•"/>
            </a:pPr>
            <a:r>
              <a:rPr lang="de-DE" b="1" dirty="0" smtClean="0">
                <a:solidFill>
                  <a:srgbClr val="FF0000"/>
                </a:solidFill>
              </a:rPr>
              <a:t>Die Kantengewichte sind das Herzstück eines KNN </a:t>
            </a:r>
          </a:p>
          <a:p>
            <a:r>
              <a:rPr lang="de-DE" b="1" dirty="0">
                <a:sym typeface="Wingdings" panose="05000000000000000000" pitchFamily="2" charset="2"/>
              </a:rPr>
              <a:t> </a:t>
            </a:r>
            <a:r>
              <a:rPr lang="de-DE" b="1" dirty="0" smtClean="0">
                <a:sym typeface="Wingdings" panose="05000000000000000000" pitchFamily="2" charset="2"/>
              </a:rPr>
              <a:t>     Sie entscheiden über die Funktionalität des KNN</a:t>
            </a:r>
            <a:endParaRPr lang="de-DE" b="1" dirty="0" smtClean="0"/>
          </a:p>
          <a:p>
            <a:pPr marL="285750" indent="-285750">
              <a:buFont typeface="Arial" panose="020B0604020202020204" pitchFamily="34" charset="0"/>
              <a:buChar char="•"/>
            </a:pPr>
            <a:endParaRPr lang="de-DE" b="1" dirty="0"/>
          </a:p>
        </p:txBody>
      </p:sp>
      <p:cxnSp>
        <p:nvCxnSpPr>
          <p:cNvPr id="45" name="Gerade Verbindung mit Pfeil 44"/>
          <p:cNvCxnSpPr>
            <a:stCxn id="19" idx="4"/>
            <a:endCxn id="25" idx="1"/>
          </p:cNvCxnSpPr>
          <p:nvPr/>
        </p:nvCxnSpPr>
        <p:spPr>
          <a:xfrm>
            <a:off x="4932040" y="2636912"/>
            <a:ext cx="1545613"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36791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Das war sehr viel auf einmal…</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176</a:t>
            </a:fld>
            <a:endParaRPr lang="de-DE" sz="1800"/>
          </a:p>
        </p:txBody>
      </p:sp>
      <p:sp>
        <p:nvSpPr>
          <p:cNvPr id="5" name="Vertikaler Textplatzhalter 4"/>
          <p:cNvSpPr>
            <a:spLocks noGrp="1"/>
          </p:cNvSpPr>
          <p:nvPr>
            <p:ph type="body" orient="vert" idx="1"/>
          </p:nvPr>
        </p:nvSpPr>
        <p:spPr/>
        <p:txBody>
          <a:bodyPr numCol="1"/>
          <a:lstStyle/>
          <a:p>
            <a:r>
              <a:rPr lang="de-DE" dirty="0" smtClean="0"/>
              <a:t>Was waren denn nochmal… </a:t>
            </a:r>
          </a:p>
          <a:p>
            <a:endParaRPr lang="de-DE" dirty="0"/>
          </a:p>
          <a:p>
            <a:r>
              <a:rPr lang="de-DE" dirty="0" smtClean="0"/>
              <a:t>… Input Layer, Hidden Layer und Output Layer?</a:t>
            </a:r>
          </a:p>
          <a:p>
            <a:endParaRPr lang="de-DE" dirty="0"/>
          </a:p>
          <a:p>
            <a:r>
              <a:rPr lang="de-DE" dirty="0" smtClean="0"/>
              <a:t>… die Aktivierungsfunktion?</a:t>
            </a:r>
            <a:endParaRPr lang="de-DE" dirty="0"/>
          </a:p>
          <a:p>
            <a:endParaRPr lang="de-DE" dirty="0" smtClean="0"/>
          </a:p>
          <a:p>
            <a:r>
              <a:rPr lang="de-DE" dirty="0" smtClean="0"/>
              <a:t>… Kantengewichte ?</a:t>
            </a:r>
            <a:endParaRPr lang="de-DE" dirty="0"/>
          </a:p>
        </p:txBody>
      </p:sp>
      <p:sp>
        <p:nvSpPr>
          <p:cNvPr id="6" name="Ellipse 5"/>
          <p:cNvSpPr/>
          <p:nvPr/>
        </p:nvSpPr>
        <p:spPr bwMode="auto">
          <a:xfrm>
            <a:off x="6084168" y="227687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N3</a:t>
            </a:r>
            <a:endParaRPr lang="de-DE" dirty="0"/>
          </a:p>
        </p:txBody>
      </p:sp>
      <p:sp>
        <p:nvSpPr>
          <p:cNvPr id="7" name="Ellipse 6"/>
          <p:cNvSpPr/>
          <p:nvPr/>
        </p:nvSpPr>
        <p:spPr bwMode="auto">
          <a:xfrm>
            <a:off x="7092280" y="2276872"/>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N4</a:t>
            </a:r>
            <a:endParaRPr lang="de-DE" dirty="0"/>
          </a:p>
        </p:txBody>
      </p:sp>
      <p:sp>
        <p:nvSpPr>
          <p:cNvPr id="8" name="Ellipse 7"/>
          <p:cNvSpPr/>
          <p:nvPr/>
        </p:nvSpPr>
        <p:spPr bwMode="auto">
          <a:xfrm>
            <a:off x="6588224" y="3573016"/>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N8</a:t>
            </a:r>
            <a:endParaRPr lang="de-DE" dirty="0"/>
          </a:p>
        </p:txBody>
      </p:sp>
      <p:cxnSp>
        <p:nvCxnSpPr>
          <p:cNvPr id="9" name="Gerade Verbindung mit Pfeil 8"/>
          <p:cNvCxnSpPr>
            <a:stCxn id="6" idx="4"/>
            <a:endCxn id="8" idx="1"/>
          </p:cNvCxnSpPr>
          <p:nvPr/>
        </p:nvCxnSpPr>
        <p:spPr>
          <a:xfrm>
            <a:off x="6444208" y="299695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7202851" y="299695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6559480" y="4725144"/>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N10</a:t>
            </a:r>
            <a:endParaRPr lang="de-DE" dirty="0"/>
          </a:p>
        </p:txBody>
      </p:sp>
      <p:cxnSp>
        <p:nvCxnSpPr>
          <p:cNvPr id="12" name="Gerade Verbindung mit Pfeil 11"/>
          <p:cNvCxnSpPr>
            <a:stCxn id="8" idx="4"/>
            <a:endCxn id="11" idx="0"/>
          </p:cNvCxnSpPr>
          <p:nvPr/>
        </p:nvCxnSpPr>
        <p:spPr>
          <a:xfrm>
            <a:off x="6948264" y="4293096"/>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403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2907000"/>
            <a:ext cx="8243887" cy="1044000"/>
          </a:xfrm>
        </p:spPr>
        <p:txBody>
          <a:bodyPr/>
          <a:lstStyle/>
          <a:p>
            <a:pPr algn="ctr"/>
            <a:r>
              <a:rPr lang="en-GB" dirty="0" smtClean="0"/>
              <a:t>Demonstration Web-</a:t>
            </a:r>
            <a:r>
              <a:rPr lang="en-GB" dirty="0" err="1" smtClean="0"/>
              <a:t>Anwendung</a:t>
            </a:r>
            <a:endParaRPr lang="en-GB" dirty="0"/>
          </a:p>
        </p:txBody>
      </p:sp>
      <p:sp>
        <p:nvSpPr>
          <p:cNvPr id="5" name="Foliennummernplatzhalter 4"/>
          <p:cNvSpPr>
            <a:spLocks noGrp="1"/>
          </p:cNvSpPr>
          <p:nvPr>
            <p:ph type="sldNum" sz="quarter" idx="11"/>
          </p:nvPr>
        </p:nvSpPr>
        <p:spPr/>
        <p:txBody>
          <a:bodyPr/>
          <a:lstStyle/>
          <a:p>
            <a:pPr>
              <a:defRPr/>
            </a:pPr>
            <a:fld id="{C0BC624C-2554-4659-A1D8-66347873820C}" type="slidenum">
              <a:rPr lang="de-DE" smtClean="0"/>
              <a:t>177</a:t>
            </a:fld>
            <a:endParaRPr lang="de-DE" sz="1800"/>
          </a:p>
        </p:txBody>
      </p:sp>
    </p:spTree>
    <p:extLst>
      <p:ext uri="{BB962C8B-B14F-4D97-AF65-F5344CB8AC3E}">
        <p14:creationId xmlns:p14="http://schemas.microsoft.com/office/powerpoint/2010/main" val="157027668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Ein</a:t>
            </a:r>
            <a:r>
              <a:rPr lang="en-GB" dirty="0" smtClean="0"/>
              <a:t> </a:t>
            </a:r>
            <a:r>
              <a:rPr lang="en-GB" dirty="0" err="1" smtClean="0"/>
              <a:t>neuronales</a:t>
            </a:r>
            <a:r>
              <a:rPr lang="en-GB" dirty="0" smtClean="0"/>
              <a:t> </a:t>
            </a:r>
            <a:r>
              <a:rPr lang="en-GB" dirty="0" err="1" smtClean="0"/>
              <a:t>Netz</a:t>
            </a:r>
            <a:r>
              <a:rPr lang="en-GB" dirty="0" smtClean="0"/>
              <a:t> </a:t>
            </a:r>
            <a:r>
              <a:rPr lang="en-GB" dirty="0" err="1" smtClean="0"/>
              <a:t>lernen</a:t>
            </a:r>
            <a:r>
              <a:rPr lang="en-GB" dirty="0" smtClean="0"/>
              <a:t> </a:t>
            </a:r>
            <a:r>
              <a:rPr lang="en-GB" dirty="0" err="1" smtClean="0"/>
              <a:t>lassen</a:t>
            </a:r>
            <a:r>
              <a:rPr lang="en-GB" dirty="0" smtClean="0"/>
              <a:t> </a:t>
            </a:r>
            <a:endParaRPr lang="en-GB"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178</a:t>
            </a:fld>
            <a:endParaRPr lang="de-DE" sz="1800"/>
          </a:p>
        </p:txBody>
      </p:sp>
      <p:pic>
        <p:nvPicPr>
          <p:cNvPr id="6" name="Grafik 5"/>
          <p:cNvPicPr>
            <a:picLocks noChangeAspect="1"/>
          </p:cNvPicPr>
          <p:nvPr/>
        </p:nvPicPr>
        <p:blipFill>
          <a:blip r:embed="rId2"/>
          <a:stretch>
            <a:fillRect/>
          </a:stretch>
        </p:blipFill>
        <p:spPr>
          <a:xfrm>
            <a:off x="683568" y="2708920"/>
            <a:ext cx="4352925" cy="1809750"/>
          </a:xfrm>
          <a:prstGeom prst="rect">
            <a:avLst/>
          </a:prstGeom>
        </p:spPr>
      </p:pic>
    </p:spTree>
    <p:extLst>
      <p:ext uri="{BB962C8B-B14F-4D97-AF65-F5344CB8AC3E}">
        <p14:creationId xmlns:p14="http://schemas.microsoft.com/office/powerpoint/2010/main" val="185263599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Als</a:t>
            </a:r>
            <a:r>
              <a:rPr lang="en-GB" dirty="0" smtClean="0"/>
              <a:t> </a:t>
            </a:r>
            <a:r>
              <a:rPr lang="en-GB" dirty="0" err="1" smtClean="0"/>
              <a:t>nächstes</a:t>
            </a:r>
            <a:r>
              <a:rPr lang="en-GB" dirty="0" smtClean="0"/>
              <a:t> …</a:t>
            </a:r>
            <a:endParaRPr lang="en-GB"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179</a:t>
            </a:fld>
            <a:endParaRPr lang="de-DE" sz="1800"/>
          </a:p>
        </p:txBody>
      </p:sp>
      <p:sp>
        <p:nvSpPr>
          <p:cNvPr id="5" name="Vertikaler Textplatzhalter 4"/>
          <p:cNvSpPr>
            <a:spLocks noGrp="1"/>
          </p:cNvSpPr>
          <p:nvPr>
            <p:ph type="body" orient="vert" idx="1"/>
          </p:nvPr>
        </p:nvSpPr>
        <p:spPr/>
        <p:txBody>
          <a:bodyPr numCol="1"/>
          <a:lstStyle/>
          <a:p>
            <a:pPr marL="342900" indent="-342900">
              <a:buFont typeface="Arial" panose="020B0604020202020204" pitchFamily="34" charset="0"/>
              <a:buChar char="•"/>
            </a:pPr>
            <a:r>
              <a:rPr lang="en-GB" dirty="0" err="1" smtClean="0"/>
              <a:t>Wie</a:t>
            </a:r>
            <a:r>
              <a:rPr lang="en-GB" dirty="0" smtClean="0"/>
              <a:t> </a:t>
            </a:r>
            <a:r>
              <a:rPr lang="en-GB" dirty="0" err="1" smtClean="0"/>
              <a:t>ist</a:t>
            </a:r>
            <a:r>
              <a:rPr lang="en-GB" dirty="0" smtClean="0"/>
              <a:t> der </a:t>
            </a:r>
            <a:r>
              <a:rPr lang="en-GB" dirty="0" err="1" smtClean="0"/>
              <a:t>Zusammenhang</a:t>
            </a:r>
            <a:r>
              <a:rPr lang="en-GB" dirty="0" smtClean="0"/>
              <a:t> von </a:t>
            </a:r>
            <a:r>
              <a:rPr lang="en-GB" dirty="0" err="1" smtClean="0"/>
              <a:t>Kantengewichten</a:t>
            </a:r>
            <a:r>
              <a:rPr lang="en-GB" dirty="0" smtClean="0"/>
              <a:t> und </a:t>
            </a:r>
            <a:r>
              <a:rPr lang="en-GB" dirty="0" err="1" smtClean="0"/>
              <a:t>dem</a:t>
            </a:r>
            <a:r>
              <a:rPr lang="en-GB" dirty="0" smtClean="0"/>
              <a:t> Output des </a:t>
            </a:r>
            <a:r>
              <a:rPr lang="en-GB" dirty="0" err="1" smtClean="0"/>
              <a:t>neuronalen</a:t>
            </a:r>
            <a:r>
              <a:rPr lang="en-GB" dirty="0" smtClean="0"/>
              <a:t> </a:t>
            </a:r>
            <a:r>
              <a:rPr lang="en-GB" dirty="0" err="1" smtClean="0"/>
              <a:t>Netzwerks</a:t>
            </a:r>
            <a:r>
              <a:rPr lang="en-GB" dirty="0" smtClean="0"/>
              <a: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smtClean="0"/>
          </a:p>
          <a:p>
            <a:pPr marL="342900" indent="-342900">
              <a:buFont typeface="Arial" panose="020B0604020202020204" pitchFamily="34" charset="0"/>
              <a:buChar char="•"/>
            </a:pPr>
            <a:r>
              <a:rPr lang="en-GB" dirty="0" err="1" smtClean="0"/>
              <a:t>Wie</a:t>
            </a:r>
            <a:r>
              <a:rPr lang="en-GB" dirty="0" smtClean="0"/>
              <a:t> </a:t>
            </a:r>
            <a:r>
              <a:rPr lang="en-GB" dirty="0" err="1" smtClean="0"/>
              <a:t>können</a:t>
            </a:r>
            <a:r>
              <a:rPr lang="en-GB" dirty="0" smtClean="0"/>
              <a:t> </a:t>
            </a:r>
            <a:r>
              <a:rPr lang="en-GB" dirty="0" err="1" smtClean="0"/>
              <a:t>wir</a:t>
            </a:r>
            <a:r>
              <a:rPr lang="en-GB" dirty="0" smtClean="0"/>
              <a:t> </a:t>
            </a:r>
            <a:r>
              <a:rPr lang="en-GB" dirty="0" err="1" smtClean="0"/>
              <a:t>systematisch</a:t>
            </a:r>
            <a:r>
              <a:rPr lang="en-GB" dirty="0" smtClean="0"/>
              <a:t> </a:t>
            </a:r>
            <a:r>
              <a:rPr lang="en-GB" dirty="0" err="1" smtClean="0"/>
              <a:t>nach</a:t>
            </a:r>
            <a:r>
              <a:rPr lang="en-GB" dirty="0" smtClean="0"/>
              <a:t> </a:t>
            </a:r>
            <a:r>
              <a:rPr lang="en-GB" dirty="0" err="1" smtClean="0"/>
              <a:t>sinnvollen</a:t>
            </a:r>
            <a:r>
              <a:rPr lang="en-GB" dirty="0" smtClean="0"/>
              <a:t> </a:t>
            </a:r>
            <a:r>
              <a:rPr lang="en-GB" dirty="0" err="1" smtClean="0"/>
              <a:t>Kantengewichten</a:t>
            </a:r>
            <a:r>
              <a:rPr lang="en-GB" dirty="0" smtClean="0"/>
              <a:t> </a:t>
            </a:r>
            <a:r>
              <a:rPr lang="en-GB" dirty="0" err="1" smtClean="0"/>
              <a:t>suchen</a:t>
            </a:r>
            <a:r>
              <a:rPr lang="en-GB" dirty="0"/>
              <a:t>?</a:t>
            </a:r>
            <a:r>
              <a:rPr lang="en-GB" dirty="0" smtClean="0"/>
              <a:t> </a:t>
            </a:r>
            <a:endParaRPr lang="en-GB" dirty="0"/>
          </a:p>
        </p:txBody>
      </p:sp>
    </p:spTree>
    <p:extLst>
      <p:ext uri="{BB962C8B-B14F-4D97-AF65-F5344CB8AC3E}">
        <p14:creationId xmlns:p14="http://schemas.microsoft.com/office/powerpoint/2010/main" val="1549598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Grafik 22"/>
          <p:cNvPicPr>
            <a:picLocks noChangeAspect="1"/>
          </p:cNvPicPr>
          <p:nvPr/>
        </p:nvPicPr>
        <p:blipFill>
          <a:blip r:embed="rId2"/>
          <a:stretch>
            <a:fillRect/>
          </a:stretch>
        </p:blipFill>
        <p:spPr>
          <a:xfrm>
            <a:off x="3692872" y="1763440"/>
            <a:ext cx="1167160" cy="2795040"/>
          </a:xfrm>
          <a:prstGeom prst="rect">
            <a:avLst/>
          </a:prstGeom>
        </p:spPr>
      </p:pic>
      <p:sp>
        <p:nvSpPr>
          <p:cNvPr id="17" name="Gleichschenkliges Dreieck 16"/>
          <p:cNvSpPr/>
          <p:nvPr/>
        </p:nvSpPr>
        <p:spPr>
          <a:xfrm rot="16200000">
            <a:off x="4900914" y="5443715"/>
            <a:ext cx="517816" cy="30874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Gleichschenkliges Dreieck 15"/>
          <p:cNvSpPr/>
          <p:nvPr/>
        </p:nvSpPr>
        <p:spPr>
          <a:xfrm rot="5400000">
            <a:off x="3826383" y="5824034"/>
            <a:ext cx="517816" cy="30874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Gleichschenkliges Dreieck 10"/>
          <p:cNvSpPr/>
          <p:nvPr/>
        </p:nvSpPr>
        <p:spPr>
          <a:xfrm rot="5400000">
            <a:off x="3821631" y="5176110"/>
            <a:ext cx="517816" cy="30874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liennummernplatzhalter 3"/>
          <p:cNvSpPr>
            <a:spLocks noGrp="1"/>
          </p:cNvSpPr>
          <p:nvPr>
            <p:ph type="sldNum" sz="quarter" idx="11"/>
          </p:nvPr>
        </p:nvSpPr>
        <p:spPr/>
        <p:txBody>
          <a:bodyPr/>
          <a:lstStyle/>
          <a:p>
            <a:fld id="{C0BC624C-2554-4659-A1D8-66347873820C}" type="slidenum">
              <a:rPr lang="de-DE" smtClean="0"/>
              <a:pPr/>
              <a:t>18</a:t>
            </a:fld>
            <a:endParaRPr lang="de-DE" sz="1800" dirty="0"/>
          </a:p>
        </p:txBody>
      </p:sp>
      <p:sp>
        <p:nvSpPr>
          <p:cNvPr id="8" name="Titel 1"/>
          <p:cNvSpPr txBox="1">
            <a:spLocks/>
          </p:cNvSpPr>
          <p:nvPr/>
        </p:nvSpPr>
        <p:spPr>
          <a:xfrm>
            <a:off x="449261" y="1026008"/>
            <a:ext cx="8243887" cy="1044000"/>
          </a:xfrm>
          <a:prstGeom prst="rect">
            <a:avLst/>
          </a:prstGeom>
        </p:spPr>
        <p:txBody>
          <a:bodyPr vert="horz" lIns="0" tIns="0" rIns="0" bIns="0" rtlCol="0" anchor="t" anchorCtr="0">
            <a:noAutofit/>
          </a:bodyPr>
          <a:lstStyle>
            <a:lvl1pPr marL="0" indent="0" algn="l" defTabSz="685800" rtl="0" eaLnBrk="1" latinLnBrk="0" hangingPunct="1">
              <a:lnSpc>
                <a:spcPct val="93000"/>
              </a:lnSpc>
              <a:spcBef>
                <a:spcPts val="0"/>
              </a:spcBef>
              <a:buFont typeface="Arial" panose="020B0604020202020204" pitchFamily="34" charset="0"/>
              <a:buNone/>
              <a:defRPr sz="3200" b="1" kern="1200">
                <a:solidFill>
                  <a:schemeClr val="accent1"/>
                </a:solidFill>
                <a:latin typeface="+mj-lt"/>
                <a:ea typeface="+mj-ea"/>
                <a:cs typeface="+mj-cs"/>
              </a:defRPr>
            </a:lvl1pPr>
          </a:lstStyle>
          <a:p>
            <a:r>
              <a:rPr lang="en-GB" dirty="0" err="1" smtClean="0"/>
              <a:t>Maschinelles</a:t>
            </a:r>
            <a:r>
              <a:rPr lang="en-GB" dirty="0" smtClean="0"/>
              <a:t> </a:t>
            </a:r>
            <a:r>
              <a:rPr lang="en-GB" dirty="0" err="1" smtClean="0"/>
              <a:t>Lernen</a:t>
            </a:r>
            <a:r>
              <a:rPr lang="en-GB" dirty="0" smtClean="0"/>
              <a:t> – </a:t>
            </a:r>
            <a:r>
              <a:rPr lang="de-DE" dirty="0" smtClean="0"/>
              <a:t>Ein</a:t>
            </a:r>
            <a:r>
              <a:rPr lang="en-GB" dirty="0" smtClean="0"/>
              <a:t> </a:t>
            </a:r>
            <a:r>
              <a:rPr lang="de-DE" dirty="0" smtClean="0"/>
              <a:t>Regressionsproblem</a:t>
            </a:r>
            <a:endParaRPr lang="de-DE" dirty="0"/>
          </a:p>
        </p:txBody>
      </p:sp>
      <p:sp>
        <p:nvSpPr>
          <p:cNvPr id="2" name="Abgerundetes Rechteck 1"/>
          <p:cNvSpPr/>
          <p:nvPr/>
        </p:nvSpPr>
        <p:spPr>
          <a:xfrm>
            <a:off x="3995936" y="1762646"/>
            <a:ext cx="432048" cy="250571"/>
          </a:xfrm>
          <a:prstGeom prst="roundRect">
            <a:avLst/>
          </a:prstGeom>
          <a:solidFill>
            <a:srgbClr val="FFC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bgerundetes Rechteck 5"/>
          <p:cNvSpPr/>
          <p:nvPr/>
        </p:nvSpPr>
        <p:spPr>
          <a:xfrm>
            <a:off x="4442337" y="1762647"/>
            <a:ext cx="417696" cy="226194"/>
          </a:xfrm>
          <a:prstGeom prst="roundRect">
            <a:avLst/>
          </a:prstGeom>
          <a:solidFill>
            <a:srgbClr val="00B05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fik 6"/>
          <p:cNvPicPr>
            <a:picLocks noChangeAspect="1"/>
          </p:cNvPicPr>
          <p:nvPr/>
        </p:nvPicPr>
        <p:blipFill>
          <a:blip r:embed="rId3"/>
          <a:stretch>
            <a:fillRect/>
          </a:stretch>
        </p:blipFill>
        <p:spPr>
          <a:xfrm>
            <a:off x="4080539" y="4986266"/>
            <a:ext cx="1056577" cy="1206244"/>
          </a:xfrm>
          <a:prstGeom prst="rect">
            <a:avLst/>
          </a:prstGeom>
        </p:spPr>
      </p:pic>
      <p:sp>
        <p:nvSpPr>
          <p:cNvPr id="12" name="Textfeld 11"/>
          <p:cNvSpPr txBox="1"/>
          <p:nvPr/>
        </p:nvSpPr>
        <p:spPr>
          <a:xfrm>
            <a:off x="2037947" y="5035390"/>
            <a:ext cx="1625766" cy="1200329"/>
          </a:xfrm>
          <a:prstGeom prst="rect">
            <a:avLst/>
          </a:prstGeom>
          <a:noFill/>
        </p:spPr>
        <p:txBody>
          <a:bodyPr wrap="none" rtlCol="0">
            <a:spAutoFit/>
          </a:bodyPr>
          <a:lstStyle/>
          <a:p>
            <a:endParaRPr lang="de-DE" sz="2400" b="1" dirty="0" smtClean="0">
              <a:solidFill>
                <a:srgbClr val="FFC000"/>
              </a:solidFill>
            </a:endParaRPr>
          </a:p>
          <a:p>
            <a:r>
              <a:rPr lang="de-DE" sz="2400" b="1" dirty="0" smtClean="0">
                <a:solidFill>
                  <a:srgbClr val="FFC000"/>
                </a:solidFill>
              </a:rPr>
              <a:t>Breite      </a:t>
            </a:r>
            <a:r>
              <a:rPr lang="de-DE" sz="2400" b="1" dirty="0" smtClean="0">
                <a:solidFill>
                  <a:srgbClr val="000000"/>
                </a:solidFill>
                <a:sym typeface="Wingdings" panose="05000000000000000000" pitchFamily="2" charset="2"/>
              </a:rPr>
              <a:t></a:t>
            </a:r>
            <a:endParaRPr lang="de-DE" sz="2400" b="1" dirty="0" smtClean="0">
              <a:solidFill>
                <a:srgbClr val="000000"/>
              </a:solidFill>
            </a:endParaRPr>
          </a:p>
          <a:p>
            <a:endParaRPr lang="de-DE" sz="2400" b="1" dirty="0" smtClean="0">
              <a:solidFill>
                <a:srgbClr val="FFC000"/>
              </a:solidFill>
            </a:endParaRPr>
          </a:p>
        </p:txBody>
      </p:sp>
      <p:sp>
        <p:nvSpPr>
          <p:cNvPr id="14" name="Textfeld 13"/>
          <p:cNvSpPr txBox="1"/>
          <p:nvPr/>
        </p:nvSpPr>
        <p:spPr>
          <a:xfrm>
            <a:off x="5524807" y="5330480"/>
            <a:ext cx="1441420" cy="738664"/>
          </a:xfrm>
          <a:prstGeom prst="rect">
            <a:avLst/>
          </a:prstGeom>
          <a:noFill/>
        </p:spPr>
        <p:txBody>
          <a:bodyPr wrap="none" rtlCol="0">
            <a:spAutoFit/>
          </a:bodyPr>
          <a:lstStyle/>
          <a:p>
            <a:r>
              <a:rPr lang="en-GB" sz="2400" b="1" dirty="0" smtClean="0">
                <a:solidFill>
                  <a:srgbClr val="000000"/>
                </a:solidFill>
                <a:sym typeface="Wingdings" panose="05000000000000000000" pitchFamily="2" charset="2"/>
              </a:rPr>
              <a:t></a:t>
            </a:r>
            <a:r>
              <a:rPr lang="en-GB" sz="2400" b="1" dirty="0" smtClean="0">
                <a:solidFill>
                  <a:srgbClr val="00B050"/>
                </a:solidFill>
              </a:rPr>
              <a:t>   </a:t>
            </a:r>
            <a:r>
              <a:rPr lang="en-GB" sz="2400" b="1" dirty="0" err="1" smtClean="0">
                <a:solidFill>
                  <a:srgbClr val="00B050"/>
                </a:solidFill>
              </a:rPr>
              <a:t>Länge</a:t>
            </a:r>
            <a:endParaRPr lang="en-GB" sz="2400" b="1" dirty="0" smtClean="0">
              <a:solidFill>
                <a:srgbClr val="00B050"/>
              </a:solidFill>
            </a:endParaRPr>
          </a:p>
          <a:p>
            <a:endParaRPr lang="en-GB" b="1" dirty="0">
              <a:solidFill>
                <a:srgbClr val="000000"/>
              </a:solidFill>
            </a:endParaRPr>
          </a:p>
        </p:txBody>
      </p:sp>
      <p:sp>
        <p:nvSpPr>
          <p:cNvPr id="19" name="Textfeld 18"/>
          <p:cNvSpPr txBox="1"/>
          <p:nvPr/>
        </p:nvSpPr>
        <p:spPr>
          <a:xfrm>
            <a:off x="556246" y="2013217"/>
            <a:ext cx="2794355" cy="1477328"/>
          </a:xfrm>
          <a:prstGeom prst="rect">
            <a:avLst/>
          </a:prstGeom>
          <a:noFill/>
        </p:spPr>
        <p:txBody>
          <a:bodyPr wrap="none" rtlCol="0">
            <a:spAutoFit/>
          </a:bodyPr>
          <a:lstStyle/>
          <a:p>
            <a:r>
              <a:rPr lang="en-GB" b="1" dirty="0" smtClean="0">
                <a:solidFill>
                  <a:srgbClr val="FFC000"/>
                </a:solidFill>
              </a:rPr>
              <a:t>Prädiktorvariablen</a:t>
            </a:r>
          </a:p>
          <a:p>
            <a:endParaRPr lang="en-GB" b="1" dirty="0">
              <a:solidFill>
                <a:srgbClr val="000000"/>
              </a:solidFill>
            </a:endParaRPr>
          </a:p>
          <a:p>
            <a:pPr marL="285750" indent="-285750">
              <a:buFont typeface="Arial" panose="020B0604020202020204" pitchFamily="34" charset="0"/>
              <a:buChar char="•"/>
            </a:pPr>
            <a:r>
              <a:rPr lang="en-GB" b="1" dirty="0" err="1" smtClean="0">
                <a:solidFill>
                  <a:srgbClr val="000000"/>
                </a:solidFill>
              </a:rPr>
              <a:t>Mindestens</a:t>
            </a:r>
            <a:r>
              <a:rPr lang="en-GB" b="1" dirty="0" smtClean="0">
                <a:solidFill>
                  <a:srgbClr val="000000"/>
                </a:solidFill>
              </a:rPr>
              <a:t> </a:t>
            </a:r>
            <a:r>
              <a:rPr lang="en-GB" b="1" dirty="0" err="1" smtClean="0">
                <a:solidFill>
                  <a:srgbClr val="000000"/>
                </a:solidFill>
              </a:rPr>
              <a:t>eine</a:t>
            </a:r>
            <a:r>
              <a:rPr lang="en-GB" b="1" dirty="0" smtClean="0">
                <a:solidFill>
                  <a:srgbClr val="000000"/>
                </a:solidFill>
              </a:rPr>
              <a:t> Variable,</a:t>
            </a:r>
            <a:r>
              <a:rPr lang="en-GB" b="1" dirty="0">
                <a:solidFill>
                  <a:srgbClr val="000000"/>
                </a:solidFill>
              </a:rPr>
              <a:t/>
            </a:r>
            <a:br>
              <a:rPr lang="en-GB" b="1" dirty="0">
                <a:solidFill>
                  <a:srgbClr val="000000"/>
                </a:solidFill>
              </a:rPr>
            </a:br>
            <a:r>
              <a:rPr lang="en-GB" b="1" dirty="0" smtClean="0">
                <a:solidFill>
                  <a:srgbClr val="000000"/>
                </a:solidFill>
              </a:rPr>
              <a:t>die </a:t>
            </a:r>
            <a:r>
              <a:rPr lang="en-GB" b="1" dirty="0" err="1" smtClean="0">
                <a:solidFill>
                  <a:srgbClr val="000000"/>
                </a:solidFill>
              </a:rPr>
              <a:t>einzelne</a:t>
            </a:r>
            <a:r>
              <a:rPr lang="en-GB" b="1" dirty="0" smtClean="0">
                <a:solidFill>
                  <a:srgbClr val="000000"/>
                </a:solidFill>
              </a:rPr>
              <a:t> </a:t>
            </a:r>
            <a:r>
              <a:rPr lang="en-GB" b="1" dirty="0" err="1" smtClean="0">
                <a:solidFill>
                  <a:srgbClr val="000000"/>
                </a:solidFill>
              </a:rPr>
              <a:t>Fallbeispiele</a:t>
            </a:r>
            <a:r>
              <a:rPr lang="en-GB" b="1" dirty="0" smtClean="0">
                <a:solidFill>
                  <a:srgbClr val="000000"/>
                </a:solidFill>
              </a:rPr>
              <a:t> </a:t>
            </a:r>
            <a:br>
              <a:rPr lang="en-GB" b="1" dirty="0" smtClean="0">
                <a:solidFill>
                  <a:srgbClr val="000000"/>
                </a:solidFill>
              </a:rPr>
            </a:br>
            <a:r>
              <a:rPr lang="en-GB" b="1" dirty="0" err="1" smtClean="0">
                <a:solidFill>
                  <a:srgbClr val="000000"/>
                </a:solidFill>
              </a:rPr>
              <a:t>charakterisieren</a:t>
            </a:r>
            <a:r>
              <a:rPr lang="en-GB" b="1" dirty="0" smtClean="0">
                <a:solidFill>
                  <a:srgbClr val="000000"/>
                </a:solidFill>
              </a:rPr>
              <a:t> </a:t>
            </a:r>
            <a:endParaRPr lang="en-GB" b="1" dirty="0">
              <a:solidFill>
                <a:srgbClr val="000000"/>
              </a:solidFill>
            </a:endParaRPr>
          </a:p>
        </p:txBody>
      </p:sp>
      <p:sp>
        <p:nvSpPr>
          <p:cNvPr id="20" name="Textfeld 19"/>
          <p:cNvSpPr txBox="1"/>
          <p:nvPr/>
        </p:nvSpPr>
        <p:spPr>
          <a:xfrm>
            <a:off x="5604639" y="2011051"/>
            <a:ext cx="2462534" cy="2031325"/>
          </a:xfrm>
          <a:prstGeom prst="rect">
            <a:avLst/>
          </a:prstGeom>
          <a:noFill/>
        </p:spPr>
        <p:txBody>
          <a:bodyPr wrap="none" rtlCol="0">
            <a:spAutoFit/>
          </a:bodyPr>
          <a:lstStyle/>
          <a:p>
            <a:r>
              <a:rPr lang="en-GB" b="1" dirty="0" err="1" smtClean="0">
                <a:solidFill>
                  <a:srgbClr val="00B050"/>
                </a:solidFill>
              </a:rPr>
              <a:t>Zielvariable</a:t>
            </a:r>
            <a:endParaRPr lang="en-GB" b="1" dirty="0" smtClean="0">
              <a:solidFill>
                <a:srgbClr val="00B050"/>
              </a:solidFill>
            </a:endParaRPr>
          </a:p>
          <a:p>
            <a:endParaRPr lang="en-GB" b="1" dirty="0">
              <a:solidFill>
                <a:srgbClr val="000000"/>
              </a:solidFill>
            </a:endParaRPr>
          </a:p>
          <a:p>
            <a:pPr marL="285750" indent="-285750">
              <a:buFont typeface="Arial" panose="020B0604020202020204" pitchFamily="34" charset="0"/>
              <a:buChar char="•"/>
            </a:pPr>
            <a:r>
              <a:rPr lang="en-GB" b="1" dirty="0" err="1" smtClean="0">
                <a:solidFill>
                  <a:srgbClr val="000000"/>
                </a:solidFill>
              </a:rPr>
              <a:t>einzelne</a:t>
            </a:r>
            <a:r>
              <a:rPr lang="en-GB" b="1" dirty="0" smtClean="0">
                <a:solidFill>
                  <a:srgbClr val="000000"/>
                </a:solidFill>
              </a:rPr>
              <a:t> Variable</a:t>
            </a:r>
            <a:br>
              <a:rPr lang="en-GB" b="1" dirty="0" smtClean="0">
                <a:solidFill>
                  <a:srgbClr val="000000"/>
                </a:solidFill>
              </a:rPr>
            </a:br>
            <a:r>
              <a:rPr lang="en-GB" b="1" dirty="0" smtClean="0">
                <a:solidFill>
                  <a:srgbClr val="000000"/>
                </a:solidFill>
              </a:rPr>
              <a:t>die </a:t>
            </a:r>
            <a:r>
              <a:rPr lang="en-GB" b="1" dirty="0" err="1" smtClean="0">
                <a:solidFill>
                  <a:srgbClr val="000000"/>
                </a:solidFill>
              </a:rPr>
              <a:t>jedes</a:t>
            </a:r>
            <a:r>
              <a:rPr lang="en-GB" b="1" dirty="0">
                <a:solidFill>
                  <a:srgbClr val="000000"/>
                </a:solidFill>
              </a:rPr>
              <a:t> </a:t>
            </a:r>
            <a:r>
              <a:rPr lang="en-GB" b="1" dirty="0" err="1" smtClean="0">
                <a:solidFill>
                  <a:srgbClr val="000000"/>
                </a:solidFill>
              </a:rPr>
              <a:t>Fallbeispiel</a:t>
            </a:r>
            <a:r>
              <a:rPr lang="en-GB" b="1" dirty="0" smtClean="0">
                <a:solidFill>
                  <a:srgbClr val="000000"/>
                </a:solidFill>
              </a:rPr>
              <a:t> </a:t>
            </a:r>
            <a:br>
              <a:rPr lang="en-GB" b="1" dirty="0" smtClean="0">
                <a:solidFill>
                  <a:srgbClr val="000000"/>
                </a:solidFill>
              </a:rPr>
            </a:br>
            <a:r>
              <a:rPr lang="en-GB" b="1" dirty="0" err="1" smtClean="0">
                <a:solidFill>
                  <a:srgbClr val="000000"/>
                </a:solidFill>
              </a:rPr>
              <a:t>einem</a:t>
            </a:r>
            <a:r>
              <a:rPr lang="en-GB" b="1" dirty="0" smtClean="0">
                <a:solidFill>
                  <a:srgbClr val="000000"/>
                </a:solidFill>
              </a:rPr>
              <a:t> </a:t>
            </a:r>
            <a:r>
              <a:rPr lang="en-GB" b="1" dirty="0" err="1" smtClean="0">
                <a:solidFill>
                  <a:srgbClr val="000000"/>
                </a:solidFill>
              </a:rPr>
              <a:t>numerischen</a:t>
            </a:r>
            <a:r>
              <a:rPr lang="en-GB" b="1" dirty="0" smtClean="0">
                <a:solidFill>
                  <a:srgbClr val="000000"/>
                </a:solidFill>
              </a:rPr>
              <a:t> </a:t>
            </a:r>
            <a:br>
              <a:rPr lang="en-GB" b="1" dirty="0" smtClean="0">
                <a:solidFill>
                  <a:srgbClr val="000000"/>
                </a:solidFill>
              </a:rPr>
            </a:br>
            <a:r>
              <a:rPr lang="en-GB" b="1" dirty="0" smtClean="0">
                <a:solidFill>
                  <a:srgbClr val="000000"/>
                </a:solidFill>
              </a:rPr>
              <a:t>Wert </a:t>
            </a:r>
            <a:r>
              <a:rPr lang="en-GB" b="1" dirty="0" err="1" smtClean="0">
                <a:solidFill>
                  <a:srgbClr val="000000"/>
                </a:solidFill>
              </a:rPr>
              <a:t>zuordnet</a:t>
            </a:r>
            <a:r>
              <a:rPr lang="en-GB" b="1" dirty="0" smtClean="0">
                <a:solidFill>
                  <a:srgbClr val="000000"/>
                </a:solidFill>
              </a:rPr>
              <a:t> </a:t>
            </a:r>
          </a:p>
          <a:p>
            <a:endParaRPr lang="en-GB" b="1" dirty="0">
              <a:solidFill>
                <a:srgbClr val="000000"/>
              </a:solidFill>
            </a:endParaRPr>
          </a:p>
        </p:txBody>
      </p:sp>
      <p:sp>
        <p:nvSpPr>
          <p:cNvPr id="21" name="Textfeld 20"/>
          <p:cNvSpPr txBox="1"/>
          <p:nvPr/>
        </p:nvSpPr>
        <p:spPr>
          <a:xfrm>
            <a:off x="255715" y="4202968"/>
            <a:ext cx="7651454" cy="923330"/>
          </a:xfrm>
          <a:prstGeom prst="rect">
            <a:avLst/>
          </a:prstGeom>
          <a:noFill/>
        </p:spPr>
        <p:txBody>
          <a:bodyPr wrap="none" rtlCol="0">
            <a:spAutoFit/>
          </a:bodyPr>
          <a:lstStyle/>
          <a:p>
            <a:r>
              <a:rPr lang="de-DE" b="1" dirty="0" smtClean="0">
                <a:solidFill>
                  <a:srgbClr val="000000"/>
                </a:solidFill>
              </a:rPr>
              <a:t>Aufgabe: </a:t>
            </a:r>
          </a:p>
          <a:p>
            <a:r>
              <a:rPr lang="de-DE" b="1" dirty="0" smtClean="0">
                <a:solidFill>
                  <a:srgbClr val="000000"/>
                </a:solidFill>
              </a:rPr>
              <a:t>Finde einen </a:t>
            </a:r>
            <a:r>
              <a:rPr lang="de-DE" b="1" dirty="0" smtClean="0">
                <a:solidFill>
                  <a:schemeClr val="accent1">
                    <a:lumMod val="75000"/>
                  </a:schemeClr>
                </a:solidFill>
              </a:rPr>
              <a:t>Funktion</a:t>
            </a:r>
            <a:r>
              <a:rPr lang="de-DE" b="1" dirty="0" smtClean="0">
                <a:solidFill>
                  <a:srgbClr val="000000"/>
                </a:solidFill>
              </a:rPr>
              <a:t>,</a:t>
            </a:r>
            <a:r>
              <a:rPr lang="de-DE" b="1" dirty="0" smtClean="0">
                <a:solidFill>
                  <a:schemeClr val="accent1">
                    <a:lumMod val="75000"/>
                  </a:schemeClr>
                </a:solidFill>
              </a:rPr>
              <a:t> </a:t>
            </a:r>
            <a:r>
              <a:rPr lang="de-DE" b="1" dirty="0" smtClean="0">
                <a:solidFill>
                  <a:srgbClr val="000000"/>
                </a:solidFill>
              </a:rPr>
              <a:t>die für alle möglichen Ausprägungen der </a:t>
            </a:r>
            <a:r>
              <a:rPr lang="de-DE" b="1" dirty="0" smtClean="0">
                <a:solidFill>
                  <a:srgbClr val="FFC000"/>
                </a:solidFill>
              </a:rPr>
              <a:t>Prädiktorvariablen </a:t>
            </a:r>
          </a:p>
          <a:p>
            <a:r>
              <a:rPr lang="de-DE" b="1" dirty="0" smtClean="0">
                <a:solidFill>
                  <a:srgbClr val="000000"/>
                </a:solidFill>
              </a:rPr>
              <a:t>die</a:t>
            </a:r>
            <a:r>
              <a:rPr lang="de-DE" b="1" dirty="0" smtClean="0">
                <a:solidFill>
                  <a:srgbClr val="FFC000"/>
                </a:solidFill>
              </a:rPr>
              <a:t> </a:t>
            </a:r>
            <a:r>
              <a:rPr lang="de-DE" b="1" dirty="0" smtClean="0">
                <a:solidFill>
                  <a:srgbClr val="00B050"/>
                </a:solidFill>
              </a:rPr>
              <a:t>Zielvariable</a:t>
            </a:r>
            <a:r>
              <a:rPr lang="de-DE" b="1" dirty="0" smtClean="0">
                <a:solidFill>
                  <a:srgbClr val="FFC000"/>
                </a:solidFill>
              </a:rPr>
              <a:t> </a:t>
            </a:r>
            <a:r>
              <a:rPr lang="de-DE" b="1" dirty="0" smtClean="0">
                <a:solidFill>
                  <a:srgbClr val="000000"/>
                </a:solidFill>
              </a:rPr>
              <a:t>vorhersagt.</a:t>
            </a:r>
            <a:endParaRPr lang="de-DE" b="1" dirty="0">
              <a:solidFill>
                <a:srgbClr val="000000"/>
              </a:solidFill>
            </a:endParaRPr>
          </a:p>
        </p:txBody>
      </p:sp>
      <p:sp>
        <p:nvSpPr>
          <p:cNvPr id="22" name="Textfeld 21"/>
          <p:cNvSpPr txBox="1"/>
          <p:nvPr/>
        </p:nvSpPr>
        <p:spPr>
          <a:xfrm>
            <a:off x="255715" y="1534221"/>
            <a:ext cx="2132315" cy="369332"/>
          </a:xfrm>
          <a:prstGeom prst="rect">
            <a:avLst/>
          </a:prstGeom>
          <a:noFill/>
        </p:spPr>
        <p:txBody>
          <a:bodyPr wrap="none" rtlCol="0">
            <a:spAutoFit/>
          </a:bodyPr>
          <a:lstStyle/>
          <a:p>
            <a:r>
              <a:rPr lang="de-DE" b="1" u="sng" dirty="0" smtClean="0">
                <a:solidFill>
                  <a:srgbClr val="000000"/>
                </a:solidFill>
              </a:rPr>
              <a:t>Regressionsproblem</a:t>
            </a:r>
            <a:r>
              <a:rPr lang="de-DE" b="1" dirty="0" smtClean="0">
                <a:solidFill>
                  <a:srgbClr val="000000"/>
                </a:solidFill>
              </a:rPr>
              <a:t>:</a:t>
            </a:r>
            <a:endParaRPr lang="de-DE" b="1" dirty="0">
              <a:solidFill>
                <a:srgbClr val="000000"/>
              </a:solidFill>
            </a:endParaRPr>
          </a:p>
        </p:txBody>
      </p:sp>
      <p:sp>
        <p:nvSpPr>
          <p:cNvPr id="24" name="Textfeld 23"/>
          <p:cNvSpPr txBox="1"/>
          <p:nvPr/>
        </p:nvSpPr>
        <p:spPr>
          <a:xfrm>
            <a:off x="3926169" y="6250964"/>
            <a:ext cx="1151277" cy="738664"/>
          </a:xfrm>
          <a:prstGeom prst="rect">
            <a:avLst/>
          </a:prstGeom>
          <a:noFill/>
        </p:spPr>
        <p:txBody>
          <a:bodyPr wrap="none" rtlCol="0">
            <a:spAutoFit/>
          </a:bodyPr>
          <a:lstStyle/>
          <a:p>
            <a:r>
              <a:rPr lang="en-GB" sz="2400" b="1" dirty="0" smtClean="0">
                <a:solidFill>
                  <a:schemeClr val="accent1">
                    <a:lumMod val="75000"/>
                  </a:schemeClr>
                </a:solidFill>
              </a:rPr>
              <a:t>f(</a:t>
            </a:r>
            <a:r>
              <a:rPr lang="de-DE" sz="2400" b="1" dirty="0">
                <a:solidFill>
                  <a:srgbClr val="FFC000"/>
                </a:solidFill>
              </a:rPr>
              <a:t>Breite</a:t>
            </a:r>
            <a:r>
              <a:rPr lang="en-GB" sz="2400" b="1" dirty="0" smtClean="0">
                <a:solidFill>
                  <a:schemeClr val="accent1">
                    <a:lumMod val="75000"/>
                  </a:schemeClr>
                </a:solidFill>
              </a:rPr>
              <a:t>)</a:t>
            </a:r>
          </a:p>
          <a:p>
            <a:endParaRPr lang="en-GB" b="1" dirty="0">
              <a:solidFill>
                <a:srgbClr val="000000"/>
              </a:solidFill>
            </a:endParaRPr>
          </a:p>
        </p:txBody>
      </p:sp>
    </p:spTree>
    <p:extLst>
      <p:ext uri="{BB962C8B-B14F-4D97-AF65-F5344CB8AC3E}">
        <p14:creationId xmlns:p14="http://schemas.microsoft.com/office/powerpoint/2010/main" val="365335929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bwMode="auto">
          <a:xfrm>
            <a:off x="3592632" y="2276872"/>
            <a:ext cx="720080" cy="720080"/>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7" name="Ellipse 6"/>
          <p:cNvSpPr/>
          <p:nvPr/>
        </p:nvSpPr>
        <p:spPr bwMode="auto">
          <a:xfrm>
            <a:off x="4600744" y="2276872"/>
            <a:ext cx="720080" cy="720080"/>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8" name="Ellipse 7"/>
          <p:cNvSpPr/>
          <p:nvPr/>
        </p:nvSpPr>
        <p:spPr bwMode="auto">
          <a:xfrm>
            <a:off x="4096688" y="3573016"/>
            <a:ext cx="720080" cy="720080"/>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solidFill>
                <a:schemeClr val="tx1">
                  <a:lumMod val="50000"/>
                </a:schemeClr>
              </a:solidFill>
              <a:latin typeface="Times New Roman" panose="02020603050405020304" pitchFamily="18" charset="0"/>
              <a:cs typeface="Times New Roman" panose="02020603050405020304" pitchFamily="18" charset="0"/>
            </a:endParaRPr>
          </a:p>
        </p:txBody>
      </p:sp>
      <p:cxnSp>
        <p:nvCxnSpPr>
          <p:cNvPr id="9" name="Gerade Verbindung mit Pfeil 8"/>
          <p:cNvCxnSpPr>
            <a:stCxn id="6" idx="4"/>
            <a:endCxn id="8" idx="1"/>
          </p:cNvCxnSpPr>
          <p:nvPr/>
        </p:nvCxnSpPr>
        <p:spPr>
          <a:xfrm>
            <a:off x="3952672" y="299695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4711315" y="299695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4067944" y="4725144"/>
            <a:ext cx="792088" cy="79208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solidFill>
                <a:schemeClr val="tx1">
                  <a:lumMod val="50000"/>
                </a:schemeClr>
              </a:solidFill>
              <a:latin typeface="Times New Roman" panose="02020603050405020304" pitchFamily="18" charset="0"/>
              <a:cs typeface="Times New Roman" panose="02020603050405020304" pitchFamily="18" charset="0"/>
            </a:endParaRPr>
          </a:p>
        </p:txBody>
      </p:sp>
      <p:cxnSp>
        <p:nvCxnSpPr>
          <p:cNvPr id="12" name="Gerade Verbindung mit Pfeil 11"/>
          <p:cNvCxnSpPr>
            <a:stCxn id="8" idx="4"/>
            <a:endCxn id="11" idx="0"/>
          </p:cNvCxnSpPr>
          <p:nvPr/>
        </p:nvCxnSpPr>
        <p:spPr>
          <a:xfrm>
            <a:off x="4456728" y="4293096"/>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a:off x="4456728" y="5622685"/>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3952672" y="1844824"/>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4960784" y="1844824"/>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Gleichschenkliges Dreieck 17"/>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feld 16"/>
          <p:cNvSpPr txBox="1"/>
          <p:nvPr/>
        </p:nvSpPr>
        <p:spPr>
          <a:xfrm>
            <a:off x="3401709" y="1484784"/>
            <a:ext cx="2178802" cy="400110"/>
          </a:xfrm>
          <a:prstGeom prst="rect">
            <a:avLst/>
          </a:prstGeom>
          <a:noFill/>
        </p:spPr>
        <p:txBody>
          <a:bodyPr wrap="none" rtlCol="0">
            <a:spAutoFit/>
          </a:bodyPr>
          <a:lstStyle/>
          <a:p>
            <a:r>
              <a:rPr lang="en-GB" sz="2000" b="1" dirty="0" err="1" smtClean="0">
                <a:latin typeface="Times New Roman" panose="02020603050405020304" pitchFamily="18" charset="0"/>
                <a:cs typeface="Times New Roman" panose="02020603050405020304" pitchFamily="18" charset="0"/>
              </a:rPr>
              <a:t>Breite</a:t>
            </a:r>
            <a:r>
              <a:rPr lang="en-GB" sz="2000" b="1" dirty="0">
                <a:latin typeface="Times New Roman" panose="02020603050405020304" pitchFamily="18" charset="0"/>
                <a:cs typeface="Times New Roman" panose="02020603050405020304" pitchFamily="18" charset="0"/>
              </a:rPr>
              <a:t>        </a:t>
            </a:r>
            <a:r>
              <a:rPr lang="en-GB" sz="2000" b="1" dirty="0" smtClean="0">
                <a:latin typeface="Times New Roman" panose="02020603050405020304" pitchFamily="18" charset="0"/>
                <a:cs typeface="Times New Roman" panose="02020603050405020304" pitchFamily="18" charset="0"/>
              </a:rPr>
              <a:t> </a:t>
            </a:r>
            <a:r>
              <a:rPr lang="en-GB" sz="2000" b="1" dirty="0" err="1">
                <a:latin typeface="Times New Roman" panose="02020603050405020304" pitchFamily="18" charset="0"/>
                <a:cs typeface="Times New Roman" panose="02020603050405020304" pitchFamily="18" charset="0"/>
              </a:rPr>
              <a:t>Länge</a:t>
            </a:r>
            <a:r>
              <a:rPr lang="en-GB" sz="2000" b="1" dirty="0">
                <a:latin typeface="Times New Roman" panose="02020603050405020304" pitchFamily="18" charset="0"/>
                <a:cs typeface="Times New Roman" panose="02020603050405020304" pitchFamily="18" charset="0"/>
              </a:rPr>
              <a:t> </a:t>
            </a:r>
          </a:p>
        </p:txBody>
      </p:sp>
      <p:sp>
        <p:nvSpPr>
          <p:cNvPr id="43" name="Textfeld 42"/>
          <p:cNvSpPr txBox="1"/>
          <p:nvPr/>
        </p:nvSpPr>
        <p:spPr>
          <a:xfrm>
            <a:off x="4030778" y="5957957"/>
            <a:ext cx="867545" cy="400110"/>
          </a:xfrm>
          <a:prstGeom prst="rect">
            <a:avLst/>
          </a:prstGeom>
          <a:noFill/>
        </p:spPr>
        <p:txBody>
          <a:bodyPr wrap="none" rtlCol="0">
            <a:spAutoFit/>
          </a:bodyPr>
          <a:lstStyle/>
          <a:p>
            <a:r>
              <a:rPr lang="en-GB" sz="2000" b="1" dirty="0" err="1" smtClean="0">
                <a:latin typeface="Times New Roman" panose="02020603050405020304" pitchFamily="18" charset="0"/>
                <a:cs typeface="Times New Roman" panose="02020603050405020304" pitchFamily="18" charset="0"/>
              </a:rPr>
              <a:t>Insekt</a:t>
            </a:r>
            <a:endParaRPr lang="en-GB" sz="2000" b="1" dirty="0">
              <a:latin typeface="Times New Roman" panose="02020603050405020304" pitchFamily="18" charset="0"/>
              <a:cs typeface="Times New Roman" panose="02020603050405020304" pitchFamily="18" charset="0"/>
            </a:endParaRPr>
          </a:p>
        </p:txBody>
      </p:sp>
      <p:sp>
        <p:nvSpPr>
          <p:cNvPr id="2" name="Textfeld 1"/>
          <p:cNvSpPr txBox="1"/>
          <p:nvPr/>
        </p:nvSpPr>
        <p:spPr>
          <a:xfrm>
            <a:off x="339529" y="1484784"/>
            <a:ext cx="2850460" cy="923330"/>
          </a:xfrm>
          <a:prstGeom prst="rect">
            <a:avLst/>
          </a:prstGeom>
          <a:noFill/>
        </p:spPr>
        <p:txBody>
          <a:bodyPr wrap="none" rtlCol="0">
            <a:spAutoFit/>
          </a:bodyPr>
          <a:lstStyle/>
          <a:p>
            <a:r>
              <a:rPr lang="en-GB" dirty="0" err="1" smtClean="0"/>
              <a:t>Neuronen</a:t>
            </a:r>
            <a:r>
              <a:rPr lang="en-GB" dirty="0" smtClean="0"/>
              <a:t> </a:t>
            </a:r>
            <a:r>
              <a:rPr lang="en-GB" dirty="0" err="1" smtClean="0"/>
              <a:t>können</a:t>
            </a:r>
            <a:r>
              <a:rPr lang="en-GB" dirty="0" smtClean="0"/>
              <a:t> </a:t>
            </a:r>
            <a:r>
              <a:rPr lang="en-GB" b="1" dirty="0" err="1" smtClean="0">
                <a:solidFill>
                  <a:srgbClr val="00B0F0"/>
                </a:solidFill>
              </a:rPr>
              <a:t>aktiviert</a:t>
            </a:r>
            <a:r>
              <a:rPr lang="en-GB" b="1" dirty="0" smtClean="0">
                <a:solidFill>
                  <a:srgbClr val="00B0F0"/>
                </a:solidFill>
              </a:rPr>
              <a:t> </a:t>
            </a:r>
          </a:p>
          <a:p>
            <a:r>
              <a:rPr lang="en-GB" dirty="0" err="1" smtClean="0"/>
              <a:t>oder</a:t>
            </a:r>
            <a:r>
              <a:rPr lang="en-GB" dirty="0" smtClean="0"/>
              <a:t> </a:t>
            </a:r>
            <a:r>
              <a:rPr lang="en-GB" b="1" dirty="0" err="1" smtClean="0">
                <a:solidFill>
                  <a:schemeClr val="accent2"/>
                </a:solidFill>
              </a:rPr>
              <a:t>nicht</a:t>
            </a:r>
            <a:r>
              <a:rPr lang="en-GB" b="1" dirty="0" smtClean="0">
                <a:solidFill>
                  <a:schemeClr val="accent2"/>
                </a:solidFill>
              </a:rPr>
              <a:t> </a:t>
            </a:r>
            <a:r>
              <a:rPr lang="en-GB" b="1" dirty="0" err="1" smtClean="0">
                <a:solidFill>
                  <a:schemeClr val="accent2"/>
                </a:solidFill>
              </a:rPr>
              <a:t>aktiviert</a:t>
            </a:r>
            <a:r>
              <a:rPr lang="en-GB" b="1" dirty="0" smtClean="0">
                <a:solidFill>
                  <a:schemeClr val="accent2"/>
                </a:solidFill>
              </a:rPr>
              <a:t>/ </a:t>
            </a:r>
            <a:r>
              <a:rPr lang="en-GB" b="1" dirty="0" err="1">
                <a:solidFill>
                  <a:schemeClr val="accent2"/>
                </a:solidFill>
              </a:rPr>
              <a:t>g</a:t>
            </a:r>
            <a:r>
              <a:rPr lang="en-GB" b="1" dirty="0" err="1" smtClean="0">
                <a:solidFill>
                  <a:schemeClr val="accent2"/>
                </a:solidFill>
              </a:rPr>
              <a:t>ehemmt</a:t>
            </a:r>
            <a:r>
              <a:rPr lang="en-GB" b="1" dirty="0" smtClean="0">
                <a:solidFill>
                  <a:schemeClr val="accent2"/>
                </a:solidFill>
              </a:rPr>
              <a:t> </a:t>
            </a:r>
          </a:p>
          <a:p>
            <a:r>
              <a:rPr lang="en-GB" dirty="0"/>
              <a:t>s</a:t>
            </a:r>
            <a:r>
              <a:rPr lang="en-GB" dirty="0" smtClean="0"/>
              <a:t>ein.</a:t>
            </a:r>
            <a:endParaRPr lang="en-GB" dirty="0"/>
          </a:p>
        </p:txBody>
      </p:sp>
    </p:spTree>
    <p:extLst>
      <p:ext uri="{BB962C8B-B14F-4D97-AF65-F5344CB8AC3E}">
        <p14:creationId xmlns:p14="http://schemas.microsoft.com/office/powerpoint/2010/main" val="1216621757"/>
      </p:ext>
    </p:extLst>
  </p:cSld>
  <p:clrMapOvr>
    <a:masterClrMapping/>
  </p:clrMapOvr>
  <p:transition spd="slow"/>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bwMode="auto">
          <a:xfrm>
            <a:off x="3592632" y="2276872"/>
            <a:ext cx="720080" cy="720080"/>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Ellipse 6"/>
          <p:cNvSpPr/>
          <p:nvPr/>
        </p:nvSpPr>
        <p:spPr bwMode="auto">
          <a:xfrm>
            <a:off x="4600744" y="2276872"/>
            <a:ext cx="720080" cy="720080"/>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Ellipse 7"/>
          <p:cNvSpPr/>
          <p:nvPr/>
        </p:nvSpPr>
        <p:spPr bwMode="auto">
          <a:xfrm>
            <a:off x="4096688" y="3573016"/>
            <a:ext cx="720080" cy="720080"/>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0" name="Gerade Verbindung mit Pfeil 9"/>
          <p:cNvCxnSpPr>
            <a:stCxn id="7" idx="4"/>
            <a:endCxn id="8" idx="7"/>
          </p:cNvCxnSpPr>
          <p:nvPr/>
        </p:nvCxnSpPr>
        <p:spPr>
          <a:xfrm flipH="1">
            <a:off x="4711315" y="299695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4067944" y="4725144"/>
            <a:ext cx="792088" cy="79208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2" name="Gerade Verbindung mit Pfeil 11"/>
          <p:cNvCxnSpPr>
            <a:stCxn id="8" idx="4"/>
            <a:endCxn id="11" idx="0"/>
          </p:cNvCxnSpPr>
          <p:nvPr/>
        </p:nvCxnSpPr>
        <p:spPr>
          <a:xfrm>
            <a:off x="4456728" y="4293096"/>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a:off x="4456728" y="5622685"/>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3952672" y="1844824"/>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4960784" y="1844824"/>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Gleichschenkliges Dreieck 17"/>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feld 16"/>
          <p:cNvSpPr txBox="1"/>
          <p:nvPr/>
        </p:nvSpPr>
        <p:spPr>
          <a:xfrm>
            <a:off x="3648427" y="1484784"/>
            <a:ext cx="1787669" cy="400110"/>
          </a:xfrm>
          <a:prstGeom prst="rect">
            <a:avLst/>
          </a:prstGeom>
          <a:noFill/>
        </p:spPr>
        <p:txBody>
          <a:bodyPr wrap="none" rtlCol="0">
            <a:spAutoFit/>
          </a:bodyPr>
          <a:lstStyle/>
          <a:p>
            <a:r>
              <a:rPr lang="en-GB" sz="2000" b="1" dirty="0" smtClean="0">
                <a:latin typeface="Times New Roman" panose="02020603050405020304" pitchFamily="18" charset="0"/>
                <a:cs typeface="Times New Roman" panose="02020603050405020304" pitchFamily="18" charset="0"/>
              </a:rPr>
              <a:t>0.38          0.93 </a:t>
            </a:r>
            <a:endParaRPr lang="en-GB" sz="2000" b="1" dirty="0">
              <a:latin typeface="Times New Roman" panose="02020603050405020304" pitchFamily="18" charset="0"/>
              <a:cs typeface="Times New Roman" panose="02020603050405020304" pitchFamily="18" charset="0"/>
            </a:endParaRPr>
          </a:p>
        </p:txBody>
      </p:sp>
      <p:cxnSp>
        <p:nvCxnSpPr>
          <p:cNvPr id="9" name="Gerade Verbindung mit Pfeil 8"/>
          <p:cNvCxnSpPr>
            <a:stCxn id="6" idx="4"/>
            <a:endCxn id="8" idx="1"/>
          </p:cNvCxnSpPr>
          <p:nvPr/>
        </p:nvCxnSpPr>
        <p:spPr>
          <a:xfrm>
            <a:off x="3952672" y="299695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6782" y="5981218"/>
            <a:ext cx="865965" cy="600927"/>
          </a:xfrm>
          <a:prstGeom prst="rect">
            <a:avLst/>
          </a:prstGeom>
        </p:spPr>
      </p:pic>
      <p:pic>
        <p:nvPicPr>
          <p:cNvPr id="15" name="Grafik 14"/>
          <p:cNvPicPr>
            <a:picLocks noChangeAspect="1"/>
          </p:cNvPicPr>
          <p:nvPr/>
        </p:nvPicPr>
        <p:blipFill>
          <a:blip r:embed="rId3"/>
          <a:stretch>
            <a:fillRect/>
          </a:stretch>
        </p:blipFill>
        <p:spPr>
          <a:xfrm>
            <a:off x="6948264" y="304360"/>
            <a:ext cx="2304256" cy="2692592"/>
          </a:xfrm>
          <a:prstGeom prst="rect">
            <a:avLst/>
          </a:prstGeom>
        </p:spPr>
      </p:pic>
      <p:sp>
        <p:nvSpPr>
          <p:cNvPr id="19" name="Textfeld 18"/>
          <p:cNvSpPr txBox="1"/>
          <p:nvPr/>
        </p:nvSpPr>
        <p:spPr>
          <a:xfrm>
            <a:off x="97051" y="1423229"/>
            <a:ext cx="3175869" cy="1477328"/>
          </a:xfrm>
          <a:prstGeom prst="rect">
            <a:avLst/>
          </a:prstGeom>
          <a:noFill/>
        </p:spPr>
        <p:txBody>
          <a:bodyPr wrap="none" rtlCol="0">
            <a:spAutoFit/>
          </a:bodyPr>
          <a:lstStyle/>
          <a:p>
            <a:r>
              <a:rPr lang="en-GB" dirty="0" smtClean="0"/>
              <a:t>Output-Neuron </a:t>
            </a:r>
            <a:r>
              <a:rPr lang="en-GB" b="1" dirty="0" err="1" smtClean="0">
                <a:solidFill>
                  <a:srgbClr val="00B0F0"/>
                </a:solidFill>
              </a:rPr>
              <a:t>aktiviert</a:t>
            </a:r>
            <a:r>
              <a:rPr lang="en-GB" b="1" dirty="0" smtClean="0">
                <a:solidFill>
                  <a:srgbClr val="00B0F0"/>
                </a:solidFill>
              </a:rPr>
              <a:t> </a:t>
            </a:r>
            <a:r>
              <a:rPr lang="en-GB" dirty="0" err="1"/>
              <a:t>bedeutet</a:t>
            </a:r>
            <a:endParaRPr lang="en-GB" dirty="0"/>
          </a:p>
          <a:p>
            <a:r>
              <a:rPr lang="en-GB" dirty="0" err="1" smtClean="0"/>
              <a:t>Vorhersage</a:t>
            </a:r>
            <a:r>
              <a:rPr lang="en-GB" dirty="0" smtClean="0"/>
              <a:t> </a:t>
            </a:r>
            <a:r>
              <a:rPr lang="en-GB" dirty="0" err="1" smtClean="0"/>
              <a:t>Marienkäfer</a:t>
            </a:r>
            <a:r>
              <a:rPr lang="en-GB" dirty="0" smtClean="0"/>
              <a:t> </a:t>
            </a:r>
          </a:p>
          <a:p>
            <a:endParaRPr lang="en-GB" b="1" dirty="0">
              <a:solidFill>
                <a:schemeClr val="accent2"/>
              </a:solidFill>
            </a:endParaRPr>
          </a:p>
          <a:p>
            <a:r>
              <a:rPr lang="en-GB" dirty="0" smtClean="0"/>
              <a:t>Output-Neuron</a:t>
            </a:r>
            <a:r>
              <a:rPr lang="en-GB" b="1" dirty="0" smtClean="0">
                <a:solidFill>
                  <a:schemeClr val="accent2"/>
                </a:solidFill>
              </a:rPr>
              <a:t> </a:t>
            </a:r>
            <a:r>
              <a:rPr lang="en-GB" b="1" dirty="0" err="1">
                <a:solidFill>
                  <a:schemeClr val="accent2"/>
                </a:solidFill>
              </a:rPr>
              <a:t>g</a:t>
            </a:r>
            <a:r>
              <a:rPr lang="en-GB" b="1" dirty="0" err="1" smtClean="0">
                <a:solidFill>
                  <a:schemeClr val="accent2"/>
                </a:solidFill>
              </a:rPr>
              <a:t>ehemmt</a:t>
            </a:r>
            <a:r>
              <a:rPr lang="en-GB" b="1" dirty="0" smtClean="0">
                <a:solidFill>
                  <a:schemeClr val="accent2"/>
                </a:solidFill>
              </a:rPr>
              <a:t> </a:t>
            </a:r>
            <a:r>
              <a:rPr lang="en-GB" dirty="0" err="1"/>
              <a:t>bedeutet</a:t>
            </a:r>
            <a:endParaRPr lang="en-GB" dirty="0"/>
          </a:p>
          <a:p>
            <a:r>
              <a:rPr lang="en-GB" dirty="0" err="1"/>
              <a:t>Vorhersage</a:t>
            </a:r>
            <a:r>
              <a:rPr lang="en-GB" dirty="0"/>
              <a:t> </a:t>
            </a:r>
            <a:r>
              <a:rPr lang="en-GB" dirty="0" err="1" smtClean="0"/>
              <a:t>Raupe</a:t>
            </a:r>
            <a:endParaRPr lang="en-GB" dirty="0"/>
          </a:p>
        </p:txBody>
      </p:sp>
    </p:spTree>
    <p:extLst>
      <p:ext uri="{BB962C8B-B14F-4D97-AF65-F5344CB8AC3E}">
        <p14:creationId xmlns:p14="http://schemas.microsoft.com/office/powerpoint/2010/main" val="15737466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00" fill="hold"/>
                                        <p:tgtEl>
                                          <p:spTgt spid="24"/>
                                        </p:tgtEl>
                                        <p:attrNameLst>
                                          <p:attrName>stroke.color</p:attrName>
                                        </p:attrNameLst>
                                      </p:cBhvr>
                                      <p:to>
                                        <a:schemeClr val="accent1"/>
                                      </p:to>
                                    </p:animClr>
                                    <p:set>
                                      <p:cBhvr>
                                        <p:cTn id="7" dur="1000" fill="hold"/>
                                        <p:tgtEl>
                                          <p:spTgt spid="24"/>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1000" fill="hold"/>
                                        <p:tgtEl>
                                          <p:spTgt spid="25"/>
                                        </p:tgtEl>
                                        <p:attrNameLst>
                                          <p:attrName>stroke.color</p:attrName>
                                        </p:attrNameLst>
                                      </p:cBhvr>
                                      <p:to>
                                        <a:schemeClr val="accent1"/>
                                      </p:to>
                                    </p:animClr>
                                    <p:set>
                                      <p:cBhvr>
                                        <p:cTn id="10" dur="1000" fill="hold"/>
                                        <p:tgtEl>
                                          <p:spTgt spid="25"/>
                                        </p:tgtEl>
                                        <p:attrNameLst>
                                          <p:attrName>stroke.on</p:attrName>
                                        </p:attrNameLst>
                                      </p:cBhvr>
                                      <p:to>
                                        <p:strVal val="true"/>
                                      </p:to>
                                    </p:set>
                                  </p:childTnLst>
                                </p:cTn>
                              </p:par>
                            </p:childTnLst>
                          </p:cTn>
                        </p:par>
                        <p:par>
                          <p:cTn id="11" fill="hold">
                            <p:stCondLst>
                              <p:cond delay="1000"/>
                            </p:stCondLst>
                            <p:childTnLst>
                              <p:par>
                                <p:cTn id="12" presetID="7" presetClass="emph" presetSubtype="2" fill="hold" nodeType="afterEffect">
                                  <p:stCondLst>
                                    <p:cond delay="0"/>
                                  </p:stCondLst>
                                  <p:childTnLst>
                                    <p:animClr clrSpc="rgb" dir="cw">
                                      <p:cBhvr>
                                        <p:cTn id="13" dur="1000" fill="hold"/>
                                        <p:tgtEl>
                                          <p:spTgt spid="7"/>
                                        </p:tgtEl>
                                        <p:attrNameLst>
                                          <p:attrName>stroke.color</p:attrName>
                                        </p:attrNameLst>
                                      </p:cBhvr>
                                      <p:to>
                                        <a:schemeClr val="accent1"/>
                                      </p:to>
                                    </p:animClr>
                                    <p:set>
                                      <p:cBhvr>
                                        <p:cTn id="14" dur="1000" fill="hold"/>
                                        <p:tgtEl>
                                          <p:spTgt spid="7"/>
                                        </p:tgtEl>
                                        <p:attrNameLst>
                                          <p:attrName>stroke.on</p:attrName>
                                        </p:attrNameLst>
                                      </p:cBhvr>
                                      <p:to>
                                        <p:strVal val="true"/>
                                      </p:to>
                                    </p:set>
                                  </p:childTnLst>
                                </p:cTn>
                              </p:par>
                              <p:par>
                                <p:cTn id="15" presetID="7" presetClass="emph" presetSubtype="2" fill="hold" nodeType="withEffect">
                                  <p:stCondLst>
                                    <p:cond delay="0"/>
                                  </p:stCondLst>
                                  <p:childTnLst>
                                    <p:animClr clrSpc="rgb" dir="cw">
                                      <p:cBhvr>
                                        <p:cTn id="16" dur="1000" fill="hold"/>
                                        <p:tgtEl>
                                          <p:spTgt spid="6"/>
                                        </p:tgtEl>
                                        <p:attrNameLst>
                                          <p:attrName>stroke.color</p:attrName>
                                        </p:attrNameLst>
                                      </p:cBhvr>
                                      <p:to>
                                        <a:schemeClr val="accent1"/>
                                      </p:to>
                                    </p:animClr>
                                    <p:set>
                                      <p:cBhvr>
                                        <p:cTn id="17" dur="1000" fill="hold"/>
                                        <p:tgtEl>
                                          <p:spTgt spid="6"/>
                                        </p:tgtEl>
                                        <p:attrNameLst>
                                          <p:attrName>stroke.on</p:attrName>
                                        </p:attrNameLst>
                                      </p:cBhvr>
                                      <p:to>
                                        <p:strVal val="true"/>
                                      </p:to>
                                    </p:set>
                                  </p:childTnLst>
                                </p:cTn>
                              </p:par>
                            </p:childTnLst>
                          </p:cTn>
                        </p:par>
                        <p:par>
                          <p:cTn id="18" fill="hold">
                            <p:stCondLst>
                              <p:cond delay="2000"/>
                            </p:stCondLst>
                            <p:childTnLst>
                              <p:par>
                                <p:cTn id="19" presetID="7" presetClass="emph" presetSubtype="2" fill="hold" nodeType="afterEffect">
                                  <p:stCondLst>
                                    <p:cond delay="0"/>
                                  </p:stCondLst>
                                  <p:childTnLst>
                                    <p:animClr clrSpc="rgb" dir="cw">
                                      <p:cBhvr>
                                        <p:cTn id="20" dur="1000" fill="hold"/>
                                        <p:tgtEl>
                                          <p:spTgt spid="9"/>
                                        </p:tgtEl>
                                        <p:attrNameLst>
                                          <p:attrName>stroke.color</p:attrName>
                                        </p:attrNameLst>
                                      </p:cBhvr>
                                      <p:to>
                                        <a:schemeClr val="accent1"/>
                                      </p:to>
                                    </p:animClr>
                                    <p:set>
                                      <p:cBhvr>
                                        <p:cTn id="21" dur="1000" fill="hold"/>
                                        <p:tgtEl>
                                          <p:spTgt spid="9"/>
                                        </p:tgtEl>
                                        <p:attrNameLst>
                                          <p:attrName>stroke.on</p:attrName>
                                        </p:attrNameLst>
                                      </p:cBhvr>
                                      <p:to>
                                        <p:strVal val="true"/>
                                      </p:to>
                                    </p:set>
                                  </p:childTnLst>
                                </p:cTn>
                              </p:par>
                              <p:par>
                                <p:cTn id="22" presetID="7" presetClass="emph" presetSubtype="2" fill="hold" nodeType="withEffect">
                                  <p:stCondLst>
                                    <p:cond delay="0"/>
                                  </p:stCondLst>
                                  <p:childTnLst>
                                    <p:animClr clrSpc="rgb" dir="cw">
                                      <p:cBhvr>
                                        <p:cTn id="23" dur="1000" fill="hold"/>
                                        <p:tgtEl>
                                          <p:spTgt spid="10"/>
                                        </p:tgtEl>
                                        <p:attrNameLst>
                                          <p:attrName>stroke.color</p:attrName>
                                        </p:attrNameLst>
                                      </p:cBhvr>
                                      <p:to>
                                        <a:schemeClr val="accent2"/>
                                      </p:to>
                                    </p:animClr>
                                    <p:set>
                                      <p:cBhvr>
                                        <p:cTn id="24" dur="1000" fill="hold"/>
                                        <p:tgtEl>
                                          <p:spTgt spid="10"/>
                                        </p:tgtEl>
                                        <p:attrNameLst>
                                          <p:attrName>stroke.on</p:attrName>
                                        </p:attrNameLst>
                                      </p:cBhvr>
                                      <p:to>
                                        <p:strVal val="true"/>
                                      </p:to>
                                    </p:set>
                                  </p:childTnLst>
                                </p:cTn>
                              </p:par>
                            </p:childTnLst>
                          </p:cTn>
                        </p:par>
                        <p:par>
                          <p:cTn id="25" fill="hold">
                            <p:stCondLst>
                              <p:cond delay="3000"/>
                            </p:stCondLst>
                            <p:childTnLst>
                              <p:par>
                                <p:cTn id="26" presetID="7" presetClass="emph" presetSubtype="2" fill="hold" nodeType="afterEffect">
                                  <p:stCondLst>
                                    <p:cond delay="0"/>
                                  </p:stCondLst>
                                  <p:childTnLst>
                                    <p:animClr clrSpc="rgb" dir="cw">
                                      <p:cBhvr>
                                        <p:cTn id="27" dur="1000" fill="hold"/>
                                        <p:tgtEl>
                                          <p:spTgt spid="8"/>
                                        </p:tgtEl>
                                        <p:attrNameLst>
                                          <p:attrName>stroke.color</p:attrName>
                                        </p:attrNameLst>
                                      </p:cBhvr>
                                      <p:to>
                                        <a:schemeClr val="accent2"/>
                                      </p:to>
                                    </p:animClr>
                                    <p:set>
                                      <p:cBhvr>
                                        <p:cTn id="28" dur="1000" fill="hold"/>
                                        <p:tgtEl>
                                          <p:spTgt spid="8"/>
                                        </p:tgtEl>
                                        <p:attrNameLst>
                                          <p:attrName>stroke.on</p:attrName>
                                        </p:attrNameLst>
                                      </p:cBhvr>
                                      <p:to>
                                        <p:strVal val="true"/>
                                      </p:to>
                                    </p:set>
                                  </p:childTnLst>
                                </p:cTn>
                              </p:par>
                            </p:childTnLst>
                          </p:cTn>
                        </p:par>
                        <p:par>
                          <p:cTn id="29" fill="hold">
                            <p:stCondLst>
                              <p:cond delay="4000"/>
                            </p:stCondLst>
                            <p:childTnLst>
                              <p:par>
                                <p:cTn id="30" presetID="7" presetClass="emph" presetSubtype="2" fill="hold" nodeType="afterEffect">
                                  <p:stCondLst>
                                    <p:cond delay="0"/>
                                  </p:stCondLst>
                                  <p:childTnLst>
                                    <p:animClr clrSpc="rgb" dir="cw">
                                      <p:cBhvr>
                                        <p:cTn id="31" dur="1000" fill="hold"/>
                                        <p:tgtEl>
                                          <p:spTgt spid="12"/>
                                        </p:tgtEl>
                                        <p:attrNameLst>
                                          <p:attrName>stroke.color</p:attrName>
                                        </p:attrNameLst>
                                      </p:cBhvr>
                                      <p:to>
                                        <a:schemeClr val="accent2"/>
                                      </p:to>
                                    </p:animClr>
                                    <p:set>
                                      <p:cBhvr>
                                        <p:cTn id="32" dur="1000" fill="hold"/>
                                        <p:tgtEl>
                                          <p:spTgt spid="12"/>
                                        </p:tgtEl>
                                        <p:attrNameLst>
                                          <p:attrName>stroke.on</p:attrName>
                                        </p:attrNameLst>
                                      </p:cBhvr>
                                      <p:to>
                                        <p:strVal val="true"/>
                                      </p:to>
                                    </p:set>
                                  </p:childTnLst>
                                </p:cTn>
                              </p:par>
                            </p:childTnLst>
                          </p:cTn>
                        </p:par>
                        <p:par>
                          <p:cTn id="33" fill="hold">
                            <p:stCondLst>
                              <p:cond delay="5000"/>
                            </p:stCondLst>
                            <p:childTnLst>
                              <p:par>
                                <p:cTn id="34" presetID="7" presetClass="emph" presetSubtype="2" fill="hold" nodeType="afterEffect">
                                  <p:stCondLst>
                                    <p:cond delay="0"/>
                                  </p:stCondLst>
                                  <p:childTnLst>
                                    <p:animClr clrSpc="rgb" dir="cw">
                                      <p:cBhvr>
                                        <p:cTn id="35" dur="1000" fill="hold"/>
                                        <p:tgtEl>
                                          <p:spTgt spid="11"/>
                                        </p:tgtEl>
                                        <p:attrNameLst>
                                          <p:attrName>stroke.color</p:attrName>
                                        </p:attrNameLst>
                                      </p:cBhvr>
                                      <p:to>
                                        <a:schemeClr val="accent2"/>
                                      </p:to>
                                    </p:animClr>
                                    <p:set>
                                      <p:cBhvr>
                                        <p:cTn id="36" dur="1000" fill="hold"/>
                                        <p:tgtEl>
                                          <p:spTgt spid="11"/>
                                        </p:tgtEl>
                                        <p:attrNameLst>
                                          <p:attrName>stroke.on</p:attrName>
                                        </p:attrNameLst>
                                      </p:cBhvr>
                                      <p:to>
                                        <p:strVal val="true"/>
                                      </p:to>
                                    </p:set>
                                  </p:childTnLst>
                                </p:cTn>
                              </p:par>
                            </p:childTnLst>
                          </p:cTn>
                        </p:par>
                        <p:par>
                          <p:cTn id="37" fill="hold">
                            <p:stCondLst>
                              <p:cond delay="6000"/>
                            </p:stCondLst>
                            <p:childTnLst>
                              <p:par>
                                <p:cTn id="38" presetID="7" presetClass="emph" presetSubtype="2" fill="hold" nodeType="afterEffect">
                                  <p:stCondLst>
                                    <p:cond delay="0"/>
                                  </p:stCondLst>
                                  <p:childTnLst>
                                    <p:animClr clrSpc="rgb" dir="cw">
                                      <p:cBhvr>
                                        <p:cTn id="39" dur="1000" fill="hold"/>
                                        <p:tgtEl>
                                          <p:spTgt spid="16"/>
                                        </p:tgtEl>
                                        <p:attrNameLst>
                                          <p:attrName>stroke.color</p:attrName>
                                        </p:attrNameLst>
                                      </p:cBhvr>
                                      <p:to>
                                        <a:schemeClr val="accent2"/>
                                      </p:to>
                                    </p:animClr>
                                    <p:set>
                                      <p:cBhvr>
                                        <p:cTn id="40" dur="1000" fill="hold"/>
                                        <p:tgtEl>
                                          <p:spTgt spid="16"/>
                                        </p:tgtEl>
                                        <p:attrNameLst>
                                          <p:attrName>stroke.on</p:attrName>
                                        </p:attrNameLst>
                                      </p:cBhvr>
                                      <p:to>
                                        <p:strVal val="true"/>
                                      </p:to>
                                    </p:set>
                                  </p:childTnLst>
                                </p:cTn>
                              </p:par>
                            </p:childTnLst>
                          </p:cTn>
                        </p:par>
                        <p:par>
                          <p:cTn id="41" fill="hold">
                            <p:stCondLst>
                              <p:cond delay="7000"/>
                            </p:stCondLst>
                            <p:childTnLst>
                              <p:par>
                                <p:cTn id="42" presetID="1" presetClass="entr" presetSubtype="0"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bwMode="auto">
          <a:xfrm>
            <a:off x="3592632" y="2276872"/>
            <a:ext cx="720080" cy="720080"/>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Ellipse 6"/>
          <p:cNvSpPr/>
          <p:nvPr/>
        </p:nvSpPr>
        <p:spPr bwMode="auto">
          <a:xfrm>
            <a:off x="4600744" y="2276872"/>
            <a:ext cx="720080" cy="720080"/>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Ellipse 7"/>
          <p:cNvSpPr/>
          <p:nvPr/>
        </p:nvSpPr>
        <p:spPr bwMode="auto">
          <a:xfrm>
            <a:off x="4096688" y="3573016"/>
            <a:ext cx="720080" cy="720080"/>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0" name="Gerade Verbindung mit Pfeil 9"/>
          <p:cNvCxnSpPr>
            <a:stCxn id="7" idx="4"/>
            <a:endCxn id="8" idx="7"/>
          </p:cNvCxnSpPr>
          <p:nvPr/>
        </p:nvCxnSpPr>
        <p:spPr>
          <a:xfrm flipH="1">
            <a:off x="4711315" y="299695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4067944" y="4725144"/>
            <a:ext cx="792088" cy="79208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2" name="Gerade Verbindung mit Pfeil 11"/>
          <p:cNvCxnSpPr>
            <a:stCxn id="8" idx="4"/>
            <a:endCxn id="11" idx="0"/>
          </p:cNvCxnSpPr>
          <p:nvPr/>
        </p:nvCxnSpPr>
        <p:spPr>
          <a:xfrm>
            <a:off x="4456728" y="4293096"/>
            <a:ext cx="7260" cy="43204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a:off x="4456728" y="5622685"/>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3952672" y="1844824"/>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4960784" y="1844824"/>
            <a:ext cx="0" cy="32659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Gleichschenkliges Dreieck 17"/>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feld 16"/>
          <p:cNvSpPr txBox="1"/>
          <p:nvPr/>
        </p:nvSpPr>
        <p:spPr>
          <a:xfrm>
            <a:off x="3648427" y="1484784"/>
            <a:ext cx="1787669" cy="400110"/>
          </a:xfrm>
          <a:prstGeom prst="rect">
            <a:avLst/>
          </a:prstGeom>
          <a:noFill/>
        </p:spPr>
        <p:txBody>
          <a:bodyPr wrap="none" rtlCol="0">
            <a:spAutoFit/>
          </a:bodyPr>
          <a:lstStyle/>
          <a:p>
            <a:r>
              <a:rPr lang="en-GB" sz="2000" b="1" dirty="0" smtClean="0">
                <a:latin typeface="Times New Roman" panose="02020603050405020304" pitchFamily="18" charset="0"/>
                <a:cs typeface="Times New Roman" panose="02020603050405020304" pitchFamily="18" charset="0"/>
              </a:rPr>
              <a:t>0.38          0.93 </a:t>
            </a:r>
            <a:endParaRPr lang="en-GB" sz="2000" b="1" dirty="0">
              <a:latin typeface="Times New Roman" panose="02020603050405020304" pitchFamily="18" charset="0"/>
              <a:cs typeface="Times New Roman" panose="02020603050405020304" pitchFamily="18" charset="0"/>
            </a:endParaRPr>
          </a:p>
        </p:txBody>
      </p:sp>
      <p:cxnSp>
        <p:nvCxnSpPr>
          <p:cNvPr id="9" name="Gerade Verbindung mit Pfeil 8"/>
          <p:cNvCxnSpPr>
            <a:stCxn id="6" idx="4"/>
            <a:endCxn id="8" idx="1"/>
          </p:cNvCxnSpPr>
          <p:nvPr/>
        </p:nvCxnSpPr>
        <p:spPr>
          <a:xfrm>
            <a:off x="3952672" y="2996952"/>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3611170" y="2424338"/>
            <a:ext cx="1787669" cy="400110"/>
          </a:xfrm>
          <a:prstGeom prst="rect">
            <a:avLst/>
          </a:prstGeom>
          <a:noFill/>
        </p:spPr>
        <p:txBody>
          <a:bodyPr wrap="none" rtlCol="0">
            <a:spAutoFit/>
          </a:bodyPr>
          <a:lstStyle/>
          <a:p>
            <a:r>
              <a:rPr lang="en-GB" sz="2000" b="1" dirty="0" smtClean="0">
                <a:solidFill>
                  <a:schemeClr val="accent1"/>
                </a:solidFill>
                <a:latin typeface="Times New Roman" panose="02020603050405020304" pitchFamily="18" charset="0"/>
                <a:cs typeface="Times New Roman" panose="02020603050405020304" pitchFamily="18" charset="0"/>
              </a:rPr>
              <a:t>0.38          0.93 </a:t>
            </a:r>
            <a:endParaRPr lang="en-GB" sz="2000" b="1" dirty="0">
              <a:solidFill>
                <a:schemeClr val="accent1"/>
              </a:solidFill>
              <a:latin typeface="Times New Roman" panose="02020603050405020304" pitchFamily="18" charset="0"/>
              <a:cs typeface="Times New Roman" panose="02020603050405020304" pitchFamily="18" charset="0"/>
            </a:endParaRPr>
          </a:p>
        </p:txBody>
      </p:sp>
      <p:sp>
        <p:nvSpPr>
          <p:cNvPr id="23" name="Textfeld 22"/>
          <p:cNvSpPr txBox="1"/>
          <p:nvPr/>
        </p:nvSpPr>
        <p:spPr>
          <a:xfrm>
            <a:off x="4117583" y="3732431"/>
            <a:ext cx="718466" cy="400110"/>
          </a:xfrm>
          <a:prstGeom prst="rect">
            <a:avLst/>
          </a:prstGeom>
          <a:noFill/>
        </p:spPr>
        <p:txBody>
          <a:bodyPr wrap="none" rtlCol="0">
            <a:spAutoFit/>
          </a:bodyPr>
          <a:lstStyle/>
          <a:p>
            <a:r>
              <a:rPr lang="en-GB" sz="2000" b="1" dirty="0" smtClean="0">
                <a:solidFill>
                  <a:schemeClr val="accent2"/>
                </a:solidFill>
                <a:latin typeface="Times New Roman" panose="02020603050405020304" pitchFamily="18" charset="0"/>
                <a:cs typeface="Times New Roman" panose="02020603050405020304" pitchFamily="18" charset="0"/>
              </a:rPr>
              <a:t>-0.96</a:t>
            </a:r>
            <a:endParaRPr lang="en-GB" sz="2000" b="1" dirty="0">
              <a:solidFill>
                <a:schemeClr val="accent2"/>
              </a:solidFill>
              <a:latin typeface="Times New Roman" panose="02020603050405020304" pitchFamily="18" charset="0"/>
              <a:cs typeface="Times New Roman" panose="02020603050405020304" pitchFamily="18" charset="0"/>
            </a:endParaRPr>
          </a:p>
        </p:txBody>
      </p:sp>
      <p:sp>
        <p:nvSpPr>
          <p:cNvPr id="26" name="Textfeld 25"/>
          <p:cNvSpPr txBox="1"/>
          <p:nvPr/>
        </p:nvSpPr>
        <p:spPr>
          <a:xfrm>
            <a:off x="4117583" y="4885699"/>
            <a:ext cx="718466" cy="400110"/>
          </a:xfrm>
          <a:prstGeom prst="rect">
            <a:avLst/>
          </a:prstGeom>
          <a:noFill/>
        </p:spPr>
        <p:txBody>
          <a:bodyPr wrap="none" rtlCol="0">
            <a:spAutoFit/>
          </a:bodyPr>
          <a:lstStyle/>
          <a:p>
            <a:r>
              <a:rPr lang="en-GB" sz="2000" b="1" dirty="0" smtClean="0">
                <a:solidFill>
                  <a:schemeClr val="accent2"/>
                </a:solidFill>
                <a:latin typeface="Times New Roman" panose="02020603050405020304" pitchFamily="18" charset="0"/>
                <a:cs typeface="Times New Roman" panose="02020603050405020304" pitchFamily="18" charset="0"/>
              </a:rPr>
              <a:t>-0.99</a:t>
            </a:r>
            <a:endParaRPr lang="en-GB" sz="2000" b="1" dirty="0">
              <a:solidFill>
                <a:schemeClr val="accent2"/>
              </a:solidFill>
              <a:latin typeface="Times New Roman" panose="02020603050405020304" pitchFamily="18" charset="0"/>
              <a:cs typeface="Times New Roman" panose="02020603050405020304" pitchFamily="18" charset="0"/>
            </a:endParaRPr>
          </a:p>
        </p:txBody>
      </p:sp>
      <p:pic>
        <p:nvPicPr>
          <p:cNvPr id="19" name="Grafik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6782" y="5981218"/>
            <a:ext cx="865965" cy="600927"/>
          </a:xfrm>
          <a:prstGeom prst="rect">
            <a:avLst/>
          </a:prstGeom>
        </p:spPr>
      </p:pic>
      <p:sp>
        <p:nvSpPr>
          <p:cNvPr id="20" name="Textfeld 19"/>
          <p:cNvSpPr txBox="1"/>
          <p:nvPr/>
        </p:nvSpPr>
        <p:spPr>
          <a:xfrm>
            <a:off x="97051" y="1423229"/>
            <a:ext cx="2808782" cy="2308324"/>
          </a:xfrm>
          <a:prstGeom prst="rect">
            <a:avLst/>
          </a:prstGeom>
          <a:noFill/>
        </p:spPr>
        <p:txBody>
          <a:bodyPr wrap="none" rtlCol="0">
            <a:spAutoFit/>
          </a:bodyPr>
          <a:lstStyle/>
          <a:p>
            <a:r>
              <a:rPr lang="en-GB" dirty="0" smtClean="0"/>
              <a:t>Die </a:t>
            </a:r>
            <a:r>
              <a:rPr lang="en-GB" dirty="0" err="1" smtClean="0"/>
              <a:t>Aktivierung</a:t>
            </a:r>
            <a:r>
              <a:rPr lang="en-GB" dirty="0" smtClean="0"/>
              <a:t> </a:t>
            </a:r>
            <a:r>
              <a:rPr lang="en-GB" dirty="0" err="1" smtClean="0"/>
              <a:t>eines</a:t>
            </a:r>
            <a:r>
              <a:rPr lang="en-GB" dirty="0" smtClean="0"/>
              <a:t> Neurons </a:t>
            </a:r>
          </a:p>
          <a:p>
            <a:r>
              <a:rPr lang="en-GB" dirty="0" err="1" smtClean="0"/>
              <a:t>wird</a:t>
            </a:r>
            <a:r>
              <a:rPr lang="en-GB" dirty="0" smtClean="0"/>
              <a:t> </a:t>
            </a:r>
            <a:r>
              <a:rPr lang="en-GB" dirty="0" err="1" smtClean="0"/>
              <a:t>als</a:t>
            </a:r>
            <a:r>
              <a:rPr lang="en-GB" dirty="0" smtClean="0"/>
              <a:t> </a:t>
            </a:r>
            <a:r>
              <a:rPr lang="en-GB" dirty="0" err="1" smtClean="0"/>
              <a:t>Zahlenwert</a:t>
            </a:r>
            <a:r>
              <a:rPr lang="en-GB" dirty="0" smtClean="0"/>
              <a:t> </a:t>
            </a:r>
            <a:r>
              <a:rPr lang="en-GB" dirty="0" err="1" smtClean="0"/>
              <a:t>zwischen</a:t>
            </a:r>
            <a:r>
              <a:rPr lang="en-GB" dirty="0" smtClean="0"/>
              <a:t> </a:t>
            </a:r>
          </a:p>
          <a:p>
            <a:r>
              <a:rPr lang="en-GB" b="1" dirty="0" smtClean="0">
                <a:solidFill>
                  <a:schemeClr val="accent2"/>
                </a:solidFill>
              </a:rPr>
              <a:t>-1</a:t>
            </a:r>
            <a:r>
              <a:rPr lang="en-GB" b="1" dirty="0" smtClean="0">
                <a:solidFill>
                  <a:srgbClr val="00B0F0"/>
                </a:solidFill>
              </a:rPr>
              <a:t> </a:t>
            </a:r>
            <a:r>
              <a:rPr lang="en-GB" dirty="0" smtClean="0"/>
              <a:t>und </a:t>
            </a:r>
            <a:r>
              <a:rPr lang="en-GB" b="1" dirty="0" smtClean="0">
                <a:solidFill>
                  <a:srgbClr val="00B0F0"/>
                </a:solidFill>
              </a:rPr>
              <a:t>1</a:t>
            </a:r>
            <a:r>
              <a:rPr lang="en-GB" dirty="0" smtClean="0"/>
              <a:t> </a:t>
            </a:r>
            <a:r>
              <a:rPr lang="en-GB" dirty="0" err="1" smtClean="0"/>
              <a:t>dargestellt</a:t>
            </a:r>
            <a:endParaRPr lang="en-GB" dirty="0" smtClean="0"/>
          </a:p>
          <a:p>
            <a:endParaRPr lang="en-GB" dirty="0"/>
          </a:p>
          <a:p>
            <a:r>
              <a:rPr lang="en-GB" dirty="0" err="1" smtClean="0"/>
              <a:t>Alle</a:t>
            </a:r>
            <a:r>
              <a:rPr lang="en-GB" dirty="0" smtClean="0"/>
              <a:t> </a:t>
            </a:r>
            <a:r>
              <a:rPr lang="en-GB" dirty="0" err="1" smtClean="0"/>
              <a:t>Werte</a:t>
            </a:r>
            <a:r>
              <a:rPr lang="en-GB" dirty="0" smtClean="0"/>
              <a:t> </a:t>
            </a:r>
            <a:r>
              <a:rPr lang="en-GB" dirty="0" err="1" smtClean="0"/>
              <a:t>größer</a:t>
            </a:r>
            <a:r>
              <a:rPr lang="en-GB" dirty="0" smtClean="0"/>
              <a:t> </a:t>
            </a:r>
            <a:r>
              <a:rPr lang="en-GB" dirty="0" err="1" smtClean="0"/>
              <a:t>oder</a:t>
            </a:r>
            <a:r>
              <a:rPr lang="en-GB" dirty="0" smtClean="0"/>
              <a:t> </a:t>
            </a:r>
            <a:r>
              <a:rPr lang="en-GB" dirty="0" err="1" smtClean="0"/>
              <a:t>gleich</a:t>
            </a:r>
            <a:r>
              <a:rPr lang="en-GB" dirty="0" smtClean="0"/>
              <a:t> 0</a:t>
            </a:r>
          </a:p>
          <a:p>
            <a:r>
              <a:rPr lang="en-GB" dirty="0" err="1" smtClean="0"/>
              <a:t>Bedeuten</a:t>
            </a:r>
            <a:r>
              <a:rPr lang="en-GB" dirty="0" smtClean="0"/>
              <a:t> </a:t>
            </a:r>
            <a:r>
              <a:rPr lang="en-GB" dirty="0" err="1" smtClean="0"/>
              <a:t>aktiviert</a:t>
            </a:r>
            <a:r>
              <a:rPr lang="en-GB" dirty="0" smtClean="0"/>
              <a:t> </a:t>
            </a:r>
          </a:p>
          <a:p>
            <a:endParaRPr lang="en-GB" dirty="0"/>
          </a:p>
          <a:p>
            <a:endParaRPr lang="en-GB" dirty="0"/>
          </a:p>
        </p:txBody>
      </p:sp>
    </p:spTree>
    <p:extLst>
      <p:ext uri="{BB962C8B-B14F-4D97-AF65-F5344CB8AC3E}">
        <p14:creationId xmlns:p14="http://schemas.microsoft.com/office/powerpoint/2010/main" val="332627338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00" fill="hold"/>
                                        <p:tgtEl>
                                          <p:spTgt spid="24"/>
                                        </p:tgtEl>
                                        <p:attrNameLst>
                                          <p:attrName>stroke.color</p:attrName>
                                        </p:attrNameLst>
                                      </p:cBhvr>
                                      <p:to>
                                        <a:schemeClr val="accent1"/>
                                      </p:to>
                                    </p:animClr>
                                    <p:set>
                                      <p:cBhvr>
                                        <p:cTn id="7" dur="1000" fill="hold"/>
                                        <p:tgtEl>
                                          <p:spTgt spid="24"/>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1000" fill="hold"/>
                                        <p:tgtEl>
                                          <p:spTgt spid="25"/>
                                        </p:tgtEl>
                                        <p:attrNameLst>
                                          <p:attrName>stroke.color</p:attrName>
                                        </p:attrNameLst>
                                      </p:cBhvr>
                                      <p:to>
                                        <a:schemeClr val="accent1"/>
                                      </p:to>
                                    </p:animClr>
                                    <p:set>
                                      <p:cBhvr>
                                        <p:cTn id="10" dur="1000" fill="hold"/>
                                        <p:tgtEl>
                                          <p:spTgt spid="25"/>
                                        </p:tgtEl>
                                        <p:attrNameLst>
                                          <p:attrName>stroke.on</p:attrName>
                                        </p:attrNameLst>
                                      </p:cBhvr>
                                      <p:to>
                                        <p:strVal val="true"/>
                                      </p:to>
                                    </p:set>
                                  </p:childTnLst>
                                </p:cTn>
                              </p:par>
                            </p:childTnLst>
                          </p:cTn>
                        </p:par>
                        <p:par>
                          <p:cTn id="11" fill="hold">
                            <p:stCondLst>
                              <p:cond delay="1000"/>
                            </p:stCondLst>
                            <p:childTnLst>
                              <p:par>
                                <p:cTn id="12" presetID="7" presetClass="emph" presetSubtype="2" fill="hold" nodeType="afterEffect">
                                  <p:stCondLst>
                                    <p:cond delay="0"/>
                                  </p:stCondLst>
                                  <p:childTnLst>
                                    <p:animClr clrSpc="rgb" dir="cw">
                                      <p:cBhvr>
                                        <p:cTn id="13" dur="1000" fill="hold"/>
                                        <p:tgtEl>
                                          <p:spTgt spid="7"/>
                                        </p:tgtEl>
                                        <p:attrNameLst>
                                          <p:attrName>stroke.color</p:attrName>
                                        </p:attrNameLst>
                                      </p:cBhvr>
                                      <p:to>
                                        <a:schemeClr val="accent1"/>
                                      </p:to>
                                    </p:animClr>
                                    <p:set>
                                      <p:cBhvr>
                                        <p:cTn id="14" dur="1000" fill="hold"/>
                                        <p:tgtEl>
                                          <p:spTgt spid="7"/>
                                        </p:tgtEl>
                                        <p:attrNameLst>
                                          <p:attrName>stroke.on</p:attrName>
                                        </p:attrNameLst>
                                      </p:cBhvr>
                                      <p:to>
                                        <p:strVal val="true"/>
                                      </p:to>
                                    </p:set>
                                  </p:childTnLst>
                                </p:cTn>
                              </p:par>
                              <p:par>
                                <p:cTn id="15" presetID="7" presetClass="emph" presetSubtype="2" fill="hold" nodeType="withEffect">
                                  <p:stCondLst>
                                    <p:cond delay="0"/>
                                  </p:stCondLst>
                                  <p:childTnLst>
                                    <p:animClr clrSpc="rgb" dir="cw">
                                      <p:cBhvr>
                                        <p:cTn id="16" dur="1000" fill="hold"/>
                                        <p:tgtEl>
                                          <p:spTgt spid="6"/>
                                        </p:tgtEl>
                                        <p:attrNameLst>
                                          <p:attrName>stroke.color</p:attrName>
                                        </p:attrNameLst>
                                      </p:cBhvr>
                                      <p:to>
                                        <a:schemeClr val="accent1"/>
                                      </p:to>
                                    </p:animClr>
                                    <p:set>
                                      <p:cBhvr>
                                        <p:cTn id="17" dur="1000" fill="hold"/>
                                        <p:tgtEl>
                                          <p:spTgt spid="6"/>
                                        </p:tgtEl>
                                        <p:attrNameLst>
                                          <p:attrName>stroke.on</p:attrName>
                                        </p:attrNameLst>
                                      </p:cBhvr>
                                      <p:to>
                                        <p:strVal val="true"/>
                                      </p:to>
                                    </p:se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7" presetClass="emph" presetSubtype="2" fill="hold" nodeType="clickEffect">
                                  <p:stCondLst>
                                    <p:cond delay="0"/>
                                  </p:stCondLst>
                                  <p:childTnLst>
                                    <p:animClr clrSpc="rgb" dir="cw">
                                      <p:cBhvr>
                                        <p:cTn id="24" dur="1000" fill="hold"/>
                                        <p:tgtEl>
                                          <p:spTgt spid="9"/>
                                        </p:tgtEl>
                                        <p:attrNameLst>
                                          <p:attrName>stroke.color</p:attrName>
                                        </p:attrNameLst>
                                      </p:cBhvr>
                                      <p:to>
                                        <a:schemeClr val="accent1"/>
                                      </p:to>
                                    </p:animClr>
                                    <p:set>
                                      <p:cBhvr>
                                        <p:cTn id="25" dur="1000" fill="hold"/>
                                        <p:tgtEl>
                                          <p:spTgt spid="9"/>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1000" fill="hold"/>
                                        <p:tgtEl>
                                          <p:spTgt spid="10"/>
                                        </p:tgtEl>
                                        <p:attrNameLst>
                                          <p:attrName>stroke.color</p:attrName>
                                        </p:attrNameLst>
                                      </p:cBhvr>
                                      <p:to>
                                        <a:schemeClr val="accent2"/>
                                      </p:to>
                                    </p:animClr>
                                    <p:set>
                                      <p:cBhvr>
                                        <p:cTn id="28" dur="1000" fill="hold"/>
                                        <p:tgtEl>
                                          <p:spTgt spid="10"/>
                                        </p:tgtEl>
                                        <p:attrNameLst>
                                          <p:attrName>stroke.on</p:attrName>
                                        </p:attrNameLst>
                                      </p:cBhvr>
                                      <p:to>
                                        <p:strVal val="true"/>
                                      </p:to>
                                    </p:set>
                                  </p:childTnLst>
                                </p:cTn>
                              </p:par>
                            </p:childTnLst>
                          </p:cTn>
                        </p:par>
                        <p:par>
                          <p:cTn id="29" fill="hold">
                            <p:stCondLst>
                              <p:cond delay="1000"/>
                            </p:stCondLst>
                            <p:childTnLst>
                              <p:par>
                                <p:cTn id="30" presetID="7" presetClass="emph" presetSubtype="2" fill="hold" nodeType="afterEffect">
                                  <p:stCondLst>
                                    <p:cond delay="0"/>
                                  </p:stCondLst>
                                  <p:childTnLst>
                                    <p:animClr clrSpc="rgb" dir="cw">
                                      <p:cBhvr>
                                        <p:cTn id="31" dur="1000" fill="hold"/>
                                        <p:tgtEl>
                                          <p:spTgt spid="8"/>
                                        </p:tgtEl>
                                        <p:attrNameLst>
                                          <p:attrName>stroke.color</p:attrName>
                                        </p:attrNameLst>
                                      </p:cBhvr>
                                      <p:to>
                                        <a:schemeClr val="accent2"/>
                                      </p:to>
                                    </p:animClr>
                                    <p:set>
                                      <p:cBhvr>
                                        <p:cTn id="32" dur="1000" fill="hold"/>
                                        <p:tgtEl>
                                          <p:spTgt spid="8"/>
                                        </p:tgtEl>
                                        <p:attrNameLst>
                                          <p:attrName>stroke.on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7" presetClass="emph" presetSubtype="2" fill="hold" nodeType="clickEffect">
                                  <p:stCondLst>
                                    <p:cond delay="0"/>
                                  </p:stCondLst>
                                  <p:childTnLst>
                                    <p:animClr clrSpc="rgb" dir="cw">
                                      <p:cBhvr>
                                        <p:cTn id="40" dur="1000" fill="hold"/>
                                        <p:tgtEl>
                                          <p:spTgt spid="12"/>
                                        </p:tgtEl>
                                        <p:attrNameLst>
                                          <p:attrName>stroke.color</p:attrName>
                                        </p:attrNameLst>
                                      </p:cBhvr>
                                      <p:to>
                                        <a:schemeClr val="accent2"/>
                                      </p:to>
                                    </p:animClr>
                                    <p:set>
                                      <p:cBhvr>
                                        <p:cTn id="41" dur="1000" fill="hold"/>
                                        <p:tgtEl>
                                          <p:spTgt spid="12"/>
                                        </p:tgtEl>
                                        <p:attrNameLst>
                                          <p:attrName>stroke.on</p:attrName>
                                        </p:attrNameLst>
                                      </p:cBhvr>
                                      <p:to>
                                        <p:strVal val="true"/>
                                      </p:to>
                                    </p:set>
                                  </p:childTnLst>
                                </p:cTn>
                              </p:par>
                            </p:childTnLst>
                          </p:cTn>
                        </p:par>
                        <p:par>
                          <p:cTn id="42" fill="hold">
                            <p:stCondLst>
                              <p:cond delay="1000"/>
                            </p:stCondLst>
                            <p:childTnLst>
                              <p:par>
                                <p:cTn id="43" presetID="7" presetClass="emph" presetSubtype="2" fill="hold" nodeType="afterEffect">
                                  <p:stCondLst>
                                    <p:cond delay="0"/>
                                  </p:stCondLst>
                                  <p:childTnLst>
                                    <p:animClr clrSpc="rgb" dir="cw">
                                      <p:cBhvr>
                                        <p:cTn id="44" dur="1000" fill="hold"/>
                                        <p:tgtEl>
                                          <p:spTgt spid="11"/>
                                        </p:tgtEl>
                                        <p:attrNameLst>
                                          <p:attrName>stroke.color</p:attrName>
                                        </p:attrNameLst>
                                      </p:cBhvr>
                                      <p:to>
                                        <a:schemeClr val="accent2"/>
                                      </p:to>
                                    </p:animClr>
                                    <p:set>
                                      <p:cBhvr>
                                        <p:cTn id="45" dur="1000" fill="hold"/>
                                        <p:tgtEl>
                                          <p:spTgt spid="11"/>
                                        </p:tgtEl>
                                        <p:attrNameLst>
                                          <p:attrName>stroke.on</p:attrName>
                                        </p:attrNameLst>
                                      </p:cBhvr>
                                      <p:to>
                                        <p:strVal val="true"/>
                                      </p:to>
                                    </p:set>
                                  </p:childTnLst>
                                </p:cTn>
                              </p:par>
                            </p:childTnLst>
                          </p:cTn>
                        </p:par>
                        <p:par>
                          <p:cTn id="46" fill="hold">
                            <p:stCondLst>
                              <p:cond delay="2000"/>
                            </p:stCondLst>
                            <p:childTnLst>
                              <p:par>
                                <p:cTn id="47" presetID="1" presetClass="entr" presetSubtype="0"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2000"/>
                            </p:stCondLst>
                            <p:childTnLst>
                              <p:par>
                                <p:cTn id="50" presetID="7" presetClass="emph" presetSubtype="2" fill="hold" nodeType="afterEffect">
                                  <p:stCondLst>
                                    <p:cond delay="0"/>
                                  </p:stCondLst>
                                  <p:childTnLst>
                                    <p:animClr clrSpc="rgb" dir="cw">
                                      <p:cBhvr>
                                        <p:cTn id="51" dur="1000" fill="hold"/>
                                        <p:tgtEl>
                                          <p:spTgt spid="16"/>
                                        </p:tgtEl>
                                        <p:attrNameLst>
                                          <p:attrName>stroke.color</p:attrName>
                                        </p:attrNameLst>
                                      </p:cBhvr>
                                      <p:to>
                                        <a:schemeClr val="accent2"/>
                                      </p:to>
                                    </p:animClr>
                                    <p:set>
                                      <p:cBhvr>
                                        <p:cTn id="52" dur="1000" fill="hold"/>
                                        <p:tgtEl>
                                          <p:spTgt spid="16"/>
                                        </p:tgtEl>
                                        <p:attrNameLst>
                                          <p:attrName>stroke.on</p:attrName>
                                        </p:attrNameLst>
                                      </p:cBhvr>
                                      <p:to>
                                        <p:strVal val="true"/>
                                      </p:to>
                                    </p:set>
                                  </p:childTnLst>
                                </p:cTn>
                              </p:par>
                            </p:childTnLst>
                          </p:cTn>
                        </p:par>
                        <p:par>
                          <p:cTn id="53" fill="hold">
                            <p:stCondLst>
                              <p:cond delay="3000"/>
                            </p:stCondLst>
                            <p:childTnLst>
                              <p:par>
                                <p:cTn id="54" presetID="1" presetClass="entr" presetSubtype="0" fill="hold"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bwMode="auto">
          <a:xfrm>
            <a:off x="3592632" y="2276872"/>
            <a:ext cx="720080" cy="72008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Ellipse 6"/>
          <p:cNvSpPr/>
          <p:nvPr/>
        </p:nvSpPr>
        <p:spPr bwMode="auto">
          <a:xfrm>
            <a:off x="4600744" y="2276872"/>
            <a:ext cx="720080" cy="72008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Ellipse 7"/>
          <p:cNvSpPr/>
          <p:nvPr/>
        </p:nvSpPr>
        <p:spPr bwMode="auto">
          <a:xfrm>
            <a:off x="4096688" y="3573016"/>
            <a:ext cx="720080" cy="72008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0" name="Gerade Verbindung mit Pfeil 9"/>
          <p:cNvCxnSpPr>
            <a:stCxn id="7" idx="4"/>
            <a:endCxn id="8" idx="7"/>
          </p:cNvCxnSpPr>
          <p:nvPr/>
        </p:nvCxnSpPr>
        <p:spPr>
          <a:xfrm flipH="1">
            <a:off x="4711315" y="2996952"/>
            <a:ext cx="249469" cy="68151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4067944" y="4725144"/>
            <a:ext cx="792088" cy="79208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2" name="Gerade Verbindung mit Pfeil 11"/>
          <p:cNvCxnSpPr>
            <a:stCxn id="8" idx="4"/>
            <a:endCxn id="11" idx="0"/>
          </p:cNvCxnSpPr>
          <p:nvPr/>
        </p:nvCxnSpPr>
        <p:spPr>
          <a:xfrm>
            <a:off x="4456728" y="4293096"/>
            <a:ext cx="7260" cy="43204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a:off x="4456728" y="5622685"/>
            <a:ext cx="0" cy="32659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3952672" y="1844824"/>
            <a:ext cx="0" cy="32659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4960784" y="1844824"/>
            <a:ext cx="0" cy="32659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Gleichschenkliges Dreieck 17"/>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feld 16"/>
          <p:cNvSpPr txBox="1"/>
          <p:nvPr/>
        </p:nvSpPr>
        <p:spPr>
          <a:xfrm>
            <a:off x="3648427" y="1484784"/>
            <a:ext cx="1787669" cy="400110"/>
          </a:xfrm>
          <a:prstGeom prst="rect">
            <a:avLst/>
          </a:prstGeom>
          <a:noFill/>
        </p:spPr>
        <p:txBody>
          <a:bodyPr wrap="none" rtlCol="0">
            <a:spAutoFit/>
          </a:bodyPr>
          <a:lstStyle/>
          <a:p>
            <a:r>
              <a:rPr lang="en-GB" sz="2000" b="1" dirty="0" smtClean="0">
                <a:latin typeface="Times New Roman" panose="02020603050405020304" pitchFamily="18" charset="0"/>
                <a:cs typeface="Times New Roman" panose="02020603050405020304" pitchFamily="18" charset="0"/>
              </a:rPr>
              <a:t>0.38          0.93 </a:t>
            </a:r>
            <a:endParaRPr lang="en-GB" sz="2000" b="1" dirty="0">
              <a:latin typeface="Times New Roman" panose="02020603050405020304" pitchFamily="18" charset="0"/>
              <a:cs typeface="Times New Roman" panose="02020603050405020304" pitchFamily="18" charset="0"/>
            </a:endParaRPr>
          </a:p>
        </p:txBody>
      </p:sp>
      <p:cxnSp>
        <p:nvCxnSpPr>
          <p:cNvPr id="9" name="Gerade Verbindung mit Pfeil 8"/>
          <p:cNvCxnSpPr>
            <a:stCxn id="6" idx="4"/>
            <a:endCxn id="8" idx="1"/>
          </p:cNvCxnSpPr>
          <p:nvPr/>
        </p:nvCxnSpPr>
        <p:spPr>
          <a:xfrm>
            <a:off x="3952672" y="2996952"/>
            <a:ext cx="249469" cy="6815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3611170" y="2424338"/>
            <a:ext cx="1787669" cy="400110"/>
          </a:xfrm>
          <a:prstGeom prst="rect">
            <a:avLst/>
          </a:prstGeom>
          <a:noFill/>
        </p:spPr>
        <p:txBody>
          <a:bodyPr wrap="none" rtlCol="0">
            <a:spAutoFit/>
          </a:bodyPr>
          <a:lstStyle/>
          <a:p>
            <a:r>
              <a:rPr lang="en-GB" sz="2000" b="1" dirty="0" smtClean="0">
                <a:solidFill>
                  <a:schemeClr val="accent1"/>
                </a:solidFill>
                <a:latin typeface="Times New Roman" panose="02020603050405020304" pitchFamily="18" charset="0"/>
                <a:cs typeface="Times New Roman" panose="02020603050405020304" pitchFamily="18" charset="0"/>
              </a:rPr>
              <a:t>0.38          0.93 </a:t>
            </a:r>
            <a:endParaRPr lang="en-GB" sz="2000" b="1" dirty="0">
              <a:solidFill>
                <a:schemeClr val="accent1"/>
              </a:solidFill>
              <a:latin typeface="Times New Roman" panose="02020603050405020304" pitchFamily="18" charset="0"/>
              <a:cs typeface="Times New Roman" panose="02020603050405020304" pitchFamily="18" charset="0"/>
            </a:endParaRPr>
          </a:p>
        </p:txBody>
      </p:sp>
      <p:sp>
        <p:nvSpPr>
          <p:cNvPr id="23" name="Textfeld 22"/>
          <p:cNvSpPr txBox="1"/>
          <p:nvPr/>
        </p:nvSpPr>
        <p:spPr>
          <a:xfrm>
            <a:off x="4117583" y="3732431"/>
            <a:ext cx="718466" cy="400110"/>
          </a:xfrm>
          <a:prstGeom prst="rect">
            <a:avLst/>
          </a:prstGeom>
          <a:noFill/>
        </p:spPr>
        <p:txBody>
          <a:bodyPr wrap="none" rtlCol="0">
            <a:spAutoFit/>
          </a:bodyPr>
          <a:lstStyle/>
          <a:p>
            <a:r>
              <a:rPr lang="en-GB" sz="2000" b="1" dirty="0" smtClean="0">
                <a:solidFill>
                  <a:schemeClr val="accent2"/>
                </a:solidFill>
                <a:latin typeface="Times New Roman" panose="02020603050405020304" pitchFamily="18" charset="0"/>
                <a:cs typeface="Times New Roman" panose="02020603050405020304" pitchFamily="18" charset="0"/>
              </a:rPr>
              <a:t>-0.96</a:t>
            </a:r>
            <a:endParaRPr lang="en-GB" sz="2000" b="1" dirty="0">
              <a:solidFill>
                <a:schemeClr val="accent2"/>
              </a:solidFill>
              <a:latin typeface="Times New Roman" panose="02020603050405020304" pitchFamily="18" charset="0"/>
              <a:cs typeface="Times New Roman" panose="02020603050405020304" pitchFamily="18" charset="0"/>
            </a:endParaRPr>
          </a:p>
        </p:txBody>
      </p:sp>
      <p:sp>
        <p:nvSpPr>
          <p:cNvPr id="26" name="Textfeld 25"/>
          <p:cNvSpPr txBox="1"/>
          <p:nvPr/>
        </p:nvSpPr>
        <p:spPr>
          <a:xfrm>
            <a:off x="4117583" y="4885699"/>
            <a:ext cx="718466" cy="400110"/>
          </a:xfrm>
          <a:prstGeom prst="rect">
            <a:avLst/>
          </a:prstGeom>
          <a:noFill/>
        </p:spPr>
        <p:txBody>
          <a:bodyPr wrap="none" rtlCol="0">
            <a:spAutoFit/>
          </a:bodyPr>
          <a:lstStyle/>
          <a:p>
            <a:r>
              <a:rPr lang="en-GB" sz="2000" b="1" dirty="0" smtClean="0">
                <a:solidFill>
                  <a:schemeClr val="accent2"/>
                </a:solidFill>
                <a:latin typeface="Times New Roman" panose="02020603050405020304" pitchFamily="18" charset="0"/>
                <a:cs typeface="Times New Roman" panose="02020603050405020304" pitchFamily="18" charset="0"/>
              </a:rPr>
              <a:t>-0.99</a:t>
            </a:r>
            <a:endParaRPr lang="en-GB" sz="2000" b="1" dirty="0">
              <a:solidFill>
                <a:schemeClr val="accent2"/>
              </a:solidFill>
              <a:latin typeface="Times New Roman" panose="02020603050405020304" pitchFamily="18" charset="0"/>
              <a:cs typeface="Times New Roman" panose="02020603050405020304" pitchFamily="18" charset="0"/>
            </a:endParaRPr>
          </a:p>
        </p:txBody>
      </p:sp>
      <p:pic>
        <p:nvPicPr>
          <p:cNvPr id="19" name="Grafik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6782" y="5981218"/>
            <a:ext cx="865965" cy="600927"/>
          </a:xfrm>
          <a:prstGeom prst="rect">
            <a:avLst/>
          </a:prstGeom>
        </p:spPr>
      </p:pic>
      <p:pic>
        <p:nvPicPr>
          <p:cNvPr id="2" name="Grafik 1"/>
          <p:cNvPicPr>
            <a:picLocks noChangeAspect="1"/>
          </p:cNvPicPr>
          <p:nvPr/>
        </p:nvPicPr>
        <p:blipFill>
          <a:blip r:embed="rId3"/>
          <a:stretch>
            <a:fillRect/>
          </a:stretch>
        </p:blipFill>
        <p:spPr>
          <a:xfrm>
            <a:off x="3552504" y="2244934"/>
            <a:ext cx="1905000" cy="2057400"/>
          </a:xfrm>
          <a:prstGeom prst="rect">
            <a:avLst/>
          </a:prstGeom>
        </p:spPr>
      </p:pic>
      <p:sp>
        <p:nvSpPr>
          <p:cNvPr id="3" name="Rechteck 2"/>
          <p:cNvSpPr/>
          <p:nvPr/>
        </p:nvSpPr>
        <p:spPr>
          <a:xfrm>
            <a:off x="179512" y="1723572"/>
            <a:ext cx="4572000" cy="646331"/>
          </a:xfrm>
          <a:prstGeom prst="rect">
            <a:avLst/>
          </a:prstGeom>
        </p:spPr>
        <p:txBody>
          <a:bodyPr>
            <a:spAutoFit/>
          </a:bodyPr>
          <a:lstStyle/>
          <a:p>
            <a:r>
              <a:rPr lang="en-GB" dirty="0" err="1" smtClean="0"/>
              <a:t>Wie</a:t>
            </a:r>
            <a:r>
              <a:rPr lang="en-GB" dirty="0" smtClean="0"/>
              <a:t> </a:t>
            </a:r>
            <a:r>
              <a:rPr lang="en-GB" dirty="0" err="1" smtClean="0"/>
              <a:t>kommt</a:t>
            </a:r>
            <a:r>
              <a:rPr lang="en-GB" dirty="0" smtClean="0"/>
              <a:t> die </a:t>
            </a:r>
            <a:r>
              <a:rPr lang="en-GB" dirty="0" err="1" smtClean="0"/>
              <a:t>Aktivierung</a:t>
            </a:r>
            <a:r>
              <a:rPr lang="en-GB" dirty="0" smtClean="0"/>
              <a:t> </a:t>
            </a:r>
          </a:p>
          <a:p>
            <a:r>
              <a:rPr lang="en-GB" dirty="0" smtClean="0"/>
              <a:t>der </a:t>
            </a:r>
            <a:r>
              <a:rPr lang="en-GB" dirty="0" err="1" smtClean="0"/>
              <a:t>Neuronen</a:t>
            </a:r>
            <a:r>
              <a:rPr lang="en-GB" dirty="0" smtClean="0"/>
              <a:t> </a:t>
            </a:r>
            <a:r>
              <a:rPr lang="en-GB" dirty="0" err="1" smtClean="0"/>
              <a:t>Zustande</a:t>
            </a:r>
            <a:r>
              <a:rPr lang="en-GB" dirty="0" smtClean="0"/>
              <a:t>?</a:t>
            </a:r>
            <a:endParaRPr lang="en-GB" dirty="0"/>
          </a:p>
        </p:txBody>
      </p:sp>
    </p:spTree>
    <p:extLst>
      <p:ext uri="{BB962C8B-B14F-4D97-AF65-F5344CB8AC3E}">
        <p14:creationId xmlns:p14="http://schemas.microsoft.com/office/powerpoint/2010/main" val="178921183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4"/>
                                        </p:tgtEl>
                                      </p:cBhvr>
                                    </p:animEffect>
                                    <p:set>
                                      <p:cBhvr>
                                        <p:cTn id="19" dur="1" fill="hold">
                                          <p:stCondLst>
                                            <p:cond delay="499"/>
                                          </p:stCondLst>
                                        </p:cTn>
                                        <p:tgtEl>
                                          <p:spTgt spid="2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6" presetClass="emph" presetSubtype="0" fill="hold" nodeType="clickEffect">
                                  <p:stCondLst>
                                    <p:cond delay="0"/>
                                  </p:stCondLst>
                                  <p:childTnLst>
                                    <p:animScale>
                                      <p:cBhvr>
                                        <p:cTn id="32"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P spid="26"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bwMode="auto">
          <a:xfrm>
            <a:off x="3592632" y="2276872"/>
            <a:ext cx="720080" cy="72008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Ellipse 6"/>
          <p:cNvSpPr/>
          <p:nvPr/>
        </p:nvSpPr>
        <p:spPr bwMode="auto">
          <a:xfrm>
            <a:off x="4600744" y="2276872"/>
            <a:ext cx="720080" cy="72008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Ellipse 7"/>
          <p:cNvSpPr/>
          <p:nvPr/>
        </p:nvSpPr>
        <p:spPr bwMode="auto">
          <a:xfrm>
            <a:off x="4096688" y="3573016"/>
            <a:ext cx="720080" cy="72008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0" name="Gerade Verbindung mit Pfeil 9"/>
          <p:cNvCxnSpPr>
            <a:stCxn id="7" idx="4"/>
            <a:endCxn id="8" idx="7"/>
          </p:cNvCxnSpPr>
          <p:nvPr/>
        </p:nvCxnSpPr>
        <p:spPr>
          <a:xfrm flipH="1">
            <a:off x="4711315" y="2996952"/>
            <a:ext cx="249469" cy="68151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4067944" y="4725144"/>
            <a:ext cx="792088" cy="79208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2" name="Gerade Verbindung mit Pfeil 11"/>
          <p:cNvCxnSpPr>
            <a:stCxn id="8" idx="4"/>
            <a:endCxn id="11" idx="0"/>
          </p:cNvCxnSpPr>
          <p:nvPr/>
        </p:nvCxnSpPr>
        <p:spPr>
          <a:xfrm>
            <a:off x="4456728" y="4293096"/>
            <a:ext cx="7260" cy="43204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a:off x="4456728" y="5622685"/>
            <a:ext cx="0" cy="3265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3952672" y="1844824"/>
            <a:ext cx="0" cy="32659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4960784" y="1844824"/>
            <a:ext cx="0" cy="32659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Gleichschenkliges Dreieck 17"/>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feld 16"/>
          <p:cNvSpPr txBox="1"/>
          <p:nvPr/>
        </p:nvSpPr>
        <p:spPr>
          <a:xfrm>
            <a:off x="3648427" y="1484784"/>
            <a:ext cx="1787669" cy="400110"/>
          </a:xfrm>
          <a:prstGeom prst="rect">
            <a:avLst/>
          </a:prstGeom>
          <a:noFill/>
        </p:spPr>
        <p:txBody>
          <a:bodyPr wrap="none" rtlCol="0">
            <a:spAutoFit/>
          </a:bodyPr>
          <a:lstStyle/>
          <a:p>
            <a:r>
              <a:rPr lang="en-GB" sz="2000" b="1" dirty="0" smtClean="0">
                <a:latin typeface="Times New Roman" panose="02020603050405020304" pitchFamily="18" charset="0"/>
                <a:cs typeface="Times New Roman" panose="02020603050405020304" pitchFamily="18" charset="0"/>
              </a:rPr>
              <a:t>0.38          0.93 </a:t>
            </a:r>
            <a:endParaRPr lang="en-GB" sz="2000" b="1" dirty="0">
              <a:latin typeface="Times New Roman" panose="02020603050405020304" pitchFamily="18" charset="0"/>
              <a:cs typeface="Times New Roman" panose="02020603050405020304" pitchFamily="18" charset="0"/>
            </a:endParaRPr>
          </a:p>
        </p:txBody>
      </p:sp>
      <p:cxnSp>
        <p:nvCxnSpPr>
          <p:cNvPr id="9" name="Gerade Verbindung mit Pfeil 8"/>
          <p:cNvCxnSpPr>
            <a:stCxn id="6" idx="4"/>
            <a:endCxn id="8" idx="1"/>
          </p:cNvCxnSpPr>
          <p:nvPr/>
        </p:nvCxnSpPr>
        <p:spPr>
          <a:xfrm>
            <a:off x="3952672" y="2996952"/>
            <a:ext cx="249469" cy="6815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3611170" y="2424338"/>
            <a:ext cx="1787669" cy="400110"/>
          </a:xfrm>
          <a:prstGeom prst="rect">
            <a:avLst/>
          </a:prstGeom>
          <a:noFill/>
        </p:spPr>
        <p:txBody>
          <a:bodyPr wrap="none" rtlCol="0">
            <a:spAutoFit/>
          </a:bodyPr>
          <a:lstStyle/>
          <a:p>
            <a:r>
              <a:rPr lang="en-GB" sz="2000" b="1" dirty="0" smtClean="0">
                <a:solidFill>
                  <a:schemeClr val="accent1"/>
                </a:solidFill>
                <a:latin typeface="Times New Roman" panose="02020603050405020304" pitchFamily="18" charset="0"/>
                <a:cs typeface="Times New Roman" panose="02020603050405020304" pitchFamily="18" charset="0"/>
              </a:rPr>
              <a:t>0.38          0.93 </a:t>
            </a:r>
            <a:endParaRPr lang="en-GB" sz="2000" b="1" dirty="0">
              <a:solidFill>
                <a:schemeClr val="accent1"/>
              </a:solidFill>
              <a:latin typeface="Times New Roman" panose="02020603050405020304" pitchFamily="18" charset="0"/>
              <a:cs typeface="Times New Roman" panose="02020603050405020304" pitchFamily="18" charset="0"/>
            </a:endParaRPr>
          </a:p>
        </p:txBody>
      </p:sp>
      <p:sp>
        <p:nvSpPr>
          <p:cNvPr id="23" name="Textfeld 22"/>
          <p:cNvSpPr txBox="1"/>
          <p:nvPr/>
        </p:nvSpPr>
        <p:spPr>
          <a:xfrm>
            <a:off x="4199172" y="3745520"/>
            <a:ext cx="633507" cy="400110"/>
          </a:xfrm>
          <a:prstGeom prst="rect">
            <a:avLst/>
          </a:prstGeom>
          <a:noFill/>
        </p:spPr>
        <p:txBody>
          <a:bodyPr wrap="none" rtlCol="0">
            <a:spAutoFit/>
          </a:bodyPr>
          <a:lstStyle/>
          <a:p>
            <a:r>
              <a:rPr lang="en-GB" sz="2000" b="1" dirty="0" smtClean="0">
                <a:solidFill>
                  <a:srgbClr val="00B0F0"/>
                </a:solidFill>
                <a:latin typeface="Times New Roman" panose="02020603050405020304" pitchFamily="18" charset="0"/>
                <a:cs typeface="Times New Roman" panose="02020603050405020304" pitchFamily="18" charset="0"/>
              </a:rPr>
              <a:t>0.43</a:t>
            </a:r>
            <a:endParaRPr lang="en-GB" sz="2000" b="1" dirty="0">
              <a:solidFill>
                <a:srgbClr val="00B0F0"/>
              </a:solidFill>
              <a:latin typeface="Times New Roman" panose="02020603050405020304" pitchFamily="18" charset="0"/>
              <a:cs typeface="Times New Roman" panose="02020603050405020304" pitchFamily="18" charset="0"/>
            </a:endParaRPr>
          </a:p>
        </p:txBody>
      </p:sp>
      <p:sp>
        <p:nvSpPr>
          <p:cNvPr id="26" name="Textfeld 25"/>
          <p:cNvSpPr txBox="1"/>
          <p:nvPr/>
        </p:nvSpPr>
        <p:spPr>
          <a:xfrm>
            <a:off x="4177130" y="4911525"/>
            <a:ext cx="633507" cy="400110"/>
          </a:xfrm>
          <a:prstGeom prst="rect">
            <a:avLst/>
          </a:prstGeom>
          <a:noFill/>
        </p:spPr>
        <p:txBody>
          <a:bodyPr wrap="none" rtlCol="0">
            <a:spAutoFit/>
          </a:bodyPr>
          <a:lstStyle/>
          <a:p>
            <a:r>
              <a:rPr lang="en-GB" sz="2000" b="1" dirty="0" smtClean="0">
                <a:solidFill>
                  <a:srgbClr val="00B0F0"/>
                </a:solidFill>
                <a:latin typeface="Times New Roman" panose="02020603050405020304" pitchFamily="18" charset="0"/>
                <a:cs typeface="Times New Roman" panose="02020603050405020304" pitchFamily="18" charset="0"/>
              </a:rPr>
              <a:t>0.41</a:t>
            </a:r>
            <a:endParaRPr lang="en-GB" sz="2000" b="1" dirty="0">
              <a:solidFill>
                <a:srgbClr val="00B0F0"/>
              </a:solidFill>
              <a:latin typeface="Times New Roman" panose="02020603050405020304" pitchFamily="18" charset="0"/>
              <a:cs typeface="Times New Roman" panose="02020603050405020304" pitchFamily="18" charset="0"/>
            </a:endParaRPr>
          </a:p>
        </p:txBody>
      </p:sp>
      <p:sp>
        <p:nvSpPr>
          <p:cNvPr id="20" name="Textfeld 19"/>
          <p:cNvSpPr txBox="1"/>
          <p:nvPr/>
        </p:nvSpPr>
        <p:spPr>
          <a:xfrm>
            <a:off x="4038808" y="3109030"/>
            <a:ext cx="473206" cy="369332"/>
          </a:xfrm>
          <a:prstGeom prst="rect">
            <a:avLst/>
          </a:prstGeom>
          <a:noFill/>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1.5</a:t>
            </a:r>
            <a:endParaRPr lang="en-GB"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21" name="Textfeld 20"/>
          <p:cNvSpPr txBox="1"/>
          <p:nvPr/>
        </p:nvSpPr>
        <p:spPr>
          <a:xfrm>
            <a:off x="4858041" y="3109030"/>
            <a:ext cx="473206" cy="369332"/>
          </a:xfrm>
          <a:prstGeom prst="rect">
            <a:avLst/>
          </a:prstGeom>
          <a:noFill/>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0.3</a:t>
            </a:r>
            <a:endParaRPr lang="en-GB"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27" name="Textfeld 26"/>
          <p:cNvSpPr txBox="1"/>
          <p:nvPr/>
        </p:nvSpPr>
        <p:spPr>
          <a:xfrm>
            <a:off x="4580165" y="4297462"/>
            <a:ext cx="473206" cy="369332"/>
          </a:xfrm>
          <a:prstGeom prst="rect">
            <a:avLst/>
          </a:prstGeom>
          <a:noFill/>
          <a:ln>
            <a:solidFill>
              <a:schemeClr val="bg1"/>
            </a:solidFill>
          </a:ln>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1.0</a:t>
            </a:r>
            <a:endParaRPr lang="en-GB" b="1"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28" name="Grafik 27"/>
          <p:cNvPicPr>
            <a:picLocks noChangeAspect="1"/>
          </p:cNvPicPr>
          <p:nvPr/>
        </p:nvPicPr>
        <p:blipFill>
          <a:blip r:embed="rId2"/>
          <a:stretch>
            <a:fillRect/>
          </a:stretch>
        </p:blipFill>
        <p:spPr>
          <a:xfrm>
            <a:off x="6948264" y="304360"/>
            <a:ext cx="2304256" cy="2692592"/>
          </a:xfrm>
          <a:prstGeom prst="rect">
            <a:avLst/>
          </a:prstGeom>
        </p:spPr>
      </p:pic>
      <p:pic>
        <p:nvPicPr>
          <p:cNvPr id="29" name="Grafik 28"/>
          <p:cNvPicPr>
            <a:picLocks noChangeAspect="1"/>
          </p:cNvPicPr>
          <p:nvPr/>
        </p:nvPicPr>
        <p:blipFill>
          <a:blip r:embed="rId3"/>
          <a:stretch>
            <a:fillRect/>
          </a:stretch>
        </p:blipFill>
        <p:spPr>
          <a:xfrm>
            <a:off x="4081869" y="6021288"/>
            <a:ext cx="776172" cy="666424"/>
          </a:xfrm>
          <a:prstGeom prst="rect">
            <a:avLst/>
          </a:prstGeom>
        </p:spPr>
      </p:pic>
      <p:sp>
        <p:nvSpPr>
          <p:cNvPr id="30" name="Rechteck 29"/>
          <p:cNvSpPr/>
          <p:nvPr/>
        </p:nvSpPr>
        <p:spPr>
          <a:xfrm>
            <a:off x="67513" y="1337533"/>
            <a:ext cx="3514520" cy="369332"/>
          </a:xfrm>
          <a:prstGeom prst="rect">
            <a:avLst/>
          </a:prstGeom>
        </p:spPr>
        <p:txBody>
          <a:bodyPr wrap="square">
            <a:spAutoFit/>
          </a:bodyPr>
          <a:lstStyle/>
          <a:p>
            <a:endParaRPr lang="en-GB" dirty="0"/>
          </a:p>
        </p:txBody>
      </p:sp>
      <p:sp>
        <p:nvSpPr>
          <p:cNvPr id="31" name="Rechteck 30"/>
          <p:cNvSpPr/>
          <p:nvPr/>
        </p:nvSpPr>
        <p:spPr>
          <a:xfrm>
            <a:off x="96650" y="1354311"/>
            <a:ext cx="3514520" cy="646331"/>
          </a:xfrm>
          <a:prstGeom prst="rect">
            <a:avLst/>
          </a:prstGeom>
        </p:spPr>
        <p:txBody>
          <a:bodyPr wrap="square">
            <a:spAutoFit/>
          </a:bodyPr>
          <a:lstStyle/>
          <a:p>
            <a:r>
              <a:rPr lang="en-GB" dirty="0" err="1" smtClean="0"/>
              <a:t>Wie</a:t>
            </a:r>
            <a:r>
              <a:rPr lang="en-GB" dirty="0" smtClean="0"/>
              <a:t> </a:t>
            </a:r>
            <a:r>
              <a:rPr lang="en-GB" dirty="0" err="1" smtClean="0"/>
              <a:t>lernt</a:t>
            </a:r>
            <a:r>
              <a:rPr lang="en-GB" dirty="0" smtClean="0"/>
              <a:t> </a:t>
            </a:r>
            <a:r>
              <a:rPr lang="en-GB" dirty="0" err="1" smtClean="0"/>
              <a:t>ein</a:t>
            </a:r>
            <a:r>
              <a:rPr lang="en-GB" dirty="0" smtClean="0"/>
              <a:t> </a:t>
            </a:r>
            <a:r>
              <a:rPr lang="en-GB" dirty="0" err="1" smtClean="0"/>
              <a:t>neuronales</a:t>
            </a:r>
            <a:r>
              <a:rPr lang="en-GB" dirty="0" smtClean="0"/>
              <a:t> </a:t>
            </a:r>
            <a:r>
              <a:rPr lang="en-GB" dirty="0" err="1" smtClean="0"/>
              <a:t>Netz</a:t>
            </a:r>
            <a:r>
              <a:rPr lang="en-GB" dirty="0" smtClean="0"/>
              <a:t>,</a:t>
            </a:r>
          </a:p>
          <a:p>
            <a:r>
              <a:rPr lang="en-GB" dirty="0" smtClean="0"/>
              <a:t>das </a:t>
            </a:r>
            <a:r>
              <a:rPr lang="en-GB" dirty="0" err="1" smtClean="0"/>
              <a:t>noch</a:t>
            </a:r>
            <a:r>
              <a:rPr lang="en-GB" dirty="0" smtClean="0"/>
              <a:t> </a:t>
            </a:r>
            <a:r>
              <a:rPr lang="en-GB" dirty="0" err="1" smtClean="0"/>
              <a:t>nicht</a:t>
            </a:r>
            <a:r>
              <a:rPr lang="en-GB" dirty="0" smtClean="0"/>
              <a:t> </a:t>
            </a:r>
            <a:r>
              <a:rPr lang="en-GB" dirty="0" err="1" smtClean="0"/>
              <a:t>funktioniert</a:t>
            </a:r>
            <a:r>
              <a:rPr lang="en-GB" dirty="0" smtClean="0"/>
              <a:t>?</a:t>
            </a:r>
            <a:endParaRPr lang="en-GB" dirty="0"/>
          </a:p>
        </p:txBody>
      </p:sp>
    </p:spTree>
    <p:extLst>
      <p:ext uri="{BB962C8B-B14F-4D97-AF65-F5344CB8AC3E}">
        <p14:creationId xmlns:p14="http://schemas.microsoft.com/office/powerpoint/2010/main" val="3538529503"/>
      </p:ext>
    </p:extLst>
  </p:cSld>
  <p:clrMapOvr>
    <a:masterClrMapping/>
  </p:clrMapOvr>
  <p:transition spd="slow"/>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bwMode="auto">
          <a:xfrm>
            <a:off x="3592632" y="2276872"/>
            <a:ext cx="720080" cy="72008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Ellipse 6"/>
          <p:cNvSpPr/>
          <p:nvPr/>
        </p:nvSpPr>
        <p:spPr bwMode="auto">
          <a:xfrm>
            <a:off x="4600744" y="2276872"/>
            <a:ext cx="720080" cy="72008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Ellipse 7"/>
          <p:cNvSpPr/>
          <p:nvPr/>
        </p:nvSpPr>
        <p:spPr bwMode="auto">
          <a:xfrm>
            <a:off x="4096688" y="3573016"/>
            <a:ext cx="720080" cy="72008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0" name="Gerade Verbindung mit Pfeil 9"/>
          <p:cNvCxnSpPr>
            <a:stCxn id="7" idx="4"/>
            <a:endCxn id="8" idx="7"/>
          </p:cNvCxnSpPr>
          <p:nvPr/>
        </p:nvCxnSpPr>
        <p:spPr>
          <a:xfrm flipH="1">
            <a:off x="4711315" y="2996952"/>
            <a:ext cx="249469" cy="68151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4067944" y="4725144"/>
            <a:ext cx="792088" cy="79208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2" name="Gerade Verbindung mit Pfeil 11"/>
          <p:cNvCxnSpPr>
            <a:stCxn id="8" idx="4"/>
            <a:endCxn id="11" idx="0"/>
          </p:cNvCxnSpPr>
          <p:nvPr/>
        </p:nvCxnSpPr>
        <p:spPr>
          <a:xfrm>
            <a:off x="4456728" y="4293096"/>
            <a:ext cx="7260" cy="43204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a:off x="4456728" y="5622685"/>
            <a:ext cx="0" cy="3265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3952672" y="1844824"/>
            <a:ext cx="0" cy="32659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4960784" y="1844824"/>
            <a:ext cx="0" cy="32659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Gleichschenkliges Dreieck 17"/>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feld 16"/>
          <p:cNvSpPr txBox="1"/>
          <p:nvPr/>
        </p:nvSpPr>
        <p:spPr>
          <a:xfrm>
            <a:off x="3648427" y="1484784"/>
            <a:ext cx="1787669" cy="400110"/>
          </a:xfrm>
          <a:prstGeom prst="rect">
            <a:avLst/>
          </a:prstGeom>
          <a:noFill/>
        </p:spPr>
        <p:txBody>
          <a:bodyPr wrap="none" rtlCol="0">
            <a:spAutoFit/>
          </a:bodyPr>
          <a:lstStyle/>
          <a:p>
            <a:r>
              <a:rPr lang="en-GB" sz="2000" b="1" dirty="0" smtClean="0">
                <a:latin typeface="Times New Roman" panose="02020603050405020304" pitchFamily="18" charset="0"/>
                <a:cs typeface="Times New Roman" panose="02020603050405020304" pitchFamily="18" charset="0"/>
              </a:rPr>
              <a:t>0.38          0.93 </a:t>
            </a:r>
            <a:endParaRPr lang="en-GB" sz="2000" b="1" dirty="0">
              <a:latin typeface="Times New Roman" panose="02020603050405020304" pitchFamily="18" charset="0"/>
              <a:cs typeface="Times New Roman" panose="02020603050405020304" pitchFamily="18" charset="0"/>
            </a:endParaRPr>
          </a:p>
        </p:txBody>
      </p:sp>
      <p:cxnSp>
        <p:nvCxnSpPr>
          <p:cNvPr id="9" name="Gerade Verbindung mit Pfeil 8"/>
          <p:cNvCxnSpPr>
            <a:stCxn id="6" idx="4"/>
            <a:endCxn id="8" idx="1"/>
          </p:cNvCxnSpPr>
          <p:nvPr/>
        </p:nvCxnSpPr>
        <p:spPr>
          <a:xfrm>
            <a:off x="3952672" y="2996952"/>
            <a:ext cx="249469" cy="6815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3611170" y="2424338"/>
            <a:ext cx="1787669" cy="400110"/>
          </a:xfrm>
          <a:prstGeom prst="rect">
            <a:avLst/>
          </a:prstGeom>
          <a:noFill/>
        </p:spPr>
        <p:txBody>
          <a:bodyPr wrap="none" rtlCol="0">
            <a:spAutoFit/>
          </a:bodyPr>
          <a:lstStyle/>
          <a:p>
            <a:r>
              <a:rPr lang="en-GB" sz="2000" b="1" dirty="0" smtClean="0">
                <a:solidFill>
                  <a:schemeClr val="accent1"/>
                </a:solidFill>
                <a:latin typeface="Times New Roman" panose="02020603050405020304" pitchFamily="18" charset="0"/>
                <a:cs typeface="Times New Roman" panose="02020603050405020304" pitchFamily="18" charset="0"/>
              </a:rPr>
              <a:t>0.38          0.93 </a:t>
            </a:r>
            <a:endParaRPr lang="en-GB" sz="2000" b="1" dirty="0">
              <a:solidFill>
                <a:schemeClr val="accent1"/>
              </a:solidFill>
              <a:latin typeface="Times New Roman" panose="02020603050405020304" pitchFamily="18" charset="0"/>
              <a:cs typeface="Times New Roman" panose="02020603050405020304" pitchFamily="18" charset="0"/>
            </a:endParaRPr>
          </a:p>
        </p:txBody>
      </p:sp>
      <p:sp>
        <p:nvSpPr>
          <p:cNvPr id="23" name="Textfeld 22"/>
          <p:cNvSpPr txBox="1"/>
          <p:nvPr/>
        </p:nvSpPr>
        <p:spPr>
          <a:xfrm>
            <a:off x="4199172" y="3745520"/>
            <a:ext cx="633507" cy="400110"/>
          </a:xfrm>
          <a:prstGeom prst="rect">
            <a:avLst/>
          </a:prstGeom>
          <a:noFill/>
        </p:spPr>
        <p:txBody>
          <a:bodyPr wrap="none" rtlCol="0">
            <a:spAutoFit/>
          </a:bodyPr>
          <a:lstStyle/>
          <a:p>
            <a:r>
              <a:rPr lang="en-GB" sz="2000" b="1" dirty="0" smtClean="0">
                <a:solidFill>
                  <a:srgbClr val="00B0F0"/>
                </a:solidFill>
                <a:latin typeface="Times New Roman" panose="02020603050405020304" pitchFamily="18" charset="0"/>
                <a:cs typeface="Times New Roman" panose="02020603050405020304" pitchFamily="18" charset="0"/>
              </a:rPr>
              <a:t>0.43</a:t>
            </a:r>
            <a:endParaRPr lang="en-GB" sz="2000" b="1" dirty="0">
              <a:solidFill>
                <a:srgbClr val="00B0F0"/>
              </a:solidFill>
              <a:latin typeface="Times New Roman" panose="02020603050405020304" pitchFamily="18" charset="0"/>
              <a:cs typeface="Times New Roman" panose="02020603050405020304" pitchFamily="18" charset="0"/>
            </a:endParaRPr>
          </a:p>
        </p:txBody>
      </p:sp>
      <p:sp>
        <p:nvSpPr>
          <p:cNvPr id="26" name="Textfeld 25"/>
          <p:cNvSpPr txBox="1"/>
          <p:nvPr/>
        </p:nvSpPr>
        <p:spPr>
          <a:xfrm>
            <a:off x="4177130" y="4911525"/>
            <a:ext cx="633507" cy="400110"/>
          </a:xfrm>
          <a:prstGeom prst="rect">
            <a:avLst/>
          </a:prstGeom>
          <a:noFill/>
        </p:spPr>
        <p:txBody>
          <a:bodyPr wrap="none" rtlCol="0">
            <a:spAutoFit/>
          </a:bodyPr>
          <a:lstStyle/>
          <a:p>
            <a:r>
              <a:rPr lang="en-GB" sz="2000" b="1" dirty="0" smtClean="0">
                <a:solidFill>
                  <a:srgbClr val="00B0F0"/>
                </a:solidFill>
                <a:latin typeface="Times New Roman" panose="02020603050405020304" pitchFamily="18" charset="0"/>
                <a:cs typeface="Times New Roman" panose="02020603050405020304" pitchFamily="18" charset="0"/>
              </a:rPr>
              <a:t>0.39</a:t>
            </a:r>
            <a:endParaRPr lang="en-GB" sz="2000" b="1" dirty="0">
              <a:solidFill>
                <a:srgbClr val="00B0F0"/>
              </a:solidFill>
              <a:latin typeface="Times New Roman" panose="02020603050405020304" pitchFamily="18" charset="0"/>
              <a:cs typeface="Times New Roman" panose="02020603050405020304" pitchFamily="18" charset="0"/>
            </a:endParaRPr>
          </a:p>
        </p:txBody>
      </p:sp>
      <p:sp>
        <p:nvSpPr>
          <p:cNvPr id="20" name="Textfeld 19"/>
          <p:cNvSpPr txBox="1"/>
          <p:nvPr/>
        </p:nvSpPr>
        <p:spPr>
          <a:xfrm>
            <a:off x="4038808" y="3109030"/>
            <a:ext cx="473206" cy="369332"/>
          </a:xfrm>
          <a:prstGeom prst="rect">
            <a:avLst/>
          </a:prstGeom>
          <a:noFill/>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1.5</a:t>
            </a:r>
            <a:endParaRPr lang="en-GB"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21" name="Textfeld 20"/>
          <p:cNvSpPr txBox="1"/>
          <p:nvPr/>
        </p:nvSpPr>
        <p:spPr>
          <a:xfrm>
            <a:off x="4858041" y="3109030"/>
            <a:ext cx="473206" cy="369332"/>
          </a:xfrm>
          <a:prstGeom prst="rect">
            <a:avLst/>
          </a:prstGeom>
          <a:noFill/>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0.3</a:t>
            </a:r>
            <a:endParaRPr lang="en-GB"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27" name="Textfeld 26"/>
          <p:cNvSpPr txBox="1"/>
          <p:nvPr/>
        </p:nvSpPr>
        <p:spPr>
          <a:xfrm>
            <a:off x="4580165" y="4297462"/>
            <a:ext cx="473206" cy="369332"/>
          </a:xfrm>
          <a:prstGeom prst="rect">
            <a:avLst/>
          </a:prstGeom>
          <a:noFill/>
          <a:ln>
            <a:solidFill>
              <a:schemeClr val="bg1"/>
            </a:solidFill>
          </a:ln>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0.9</a:t>
            </a:r>
            <a:endParaRPr lang="en-GB" b="1"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28" name="Grafik 27"/>
          <p:cNvPicPr>
            <a:picLocks noChangeAspect="1"/>
          </p:cNvPicPr>
          <p:nvPr/>
        </p:nvPicPr>
        <p:blipFill>
          <a:blip r:embed="rId2"/>
          <a:stretch>
            <a:fillRect/>
          </a:stretch>
        </p:blipFill>
        <p:spPr>
          <a:xfrm>
            <a:off x="6948264" y="304360"/>
            <a:ext cx="2304256" cy="2692592"/>
          </a:xfrm>
          <a:prstGeom prst="rect">
            <a:avLst/>
          </a:prstGeom>
        </p:spPr>
      </p:pic>
      <p:pic>
        <p:nvPicPr>
          <p:cNvPr id="29" name="Grafik 28"/>
          <p:cNvPicPr>
            <a:picLocks noChangeAspect="1"/>
          </p:cNvPicPr>
          <p:nvPr/>
        </p:nvPicPr>
        <p:blipFill>
          <a:blip r:embed="rId3"/>
          <a:stretch>
            <a:fillRect/>
          </a:stretch>
        </p:blipFill>
        <p:spPr>
          <a:xfrm>
            <a:off x="4081869" y="6021288"/>
            <a:ext cx="776172" cy="666424"/>
          </a:xfrm>
          <a:prstGeom prst="rect">
            <a:avLst/>
          </a:prstGeom>
        </p:spPr>
      </p:pic>
    </p:spTree>
    <p:extLst>
      <p:ext uri="{BB962C8B-B14F-4D97-AF65-F5344CB8AC3E}">
        <p14:creationId xmlns:p14="http://schemas.microsoft.com/office/powerpoint/2010/main" val="3436346449"/>
      </p:ext>
    </p:extLst>
  </p:cSld>
  <p:clrMapOvr>
    <a:masterClrMapping/>
  </p:clrMapOvr>
  <p:transition spd="slow"/>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bwMode="auto">
          <a:xfrm>
            <a:off x="3592632" y="2276872"/>
            <a:ext cx="720080" cy="72008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Ellipse 6"/>
          <p:cNvSpPr/>
          <p:nvPr/>
        </p:nvSpPr>
        <p:spPr bwMode="auto">
          <a:xfrm>
            <a:off x="4600744" y="2276872"/>
            <a:ext cx="720080" cy="72008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Ellipse 7"/>
          <p:cNvSpPr/>
          <p:nvPr/>
        </p:nvSpPr>
        <p:spPr bwMode="auto">
          <a:xfrm>
            <a:off x="4096688" y="3573016"/>
            <a:ext cx="720080" cy="72008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0" name="Gerade Verbindung mit Pfeil 9"/>
          <p:cNvCxnSpPr>
            <a:stCxn id="7" idx="4"/>
            <a:endCxn id="8" idx="7"/>
          </p:cNvCxnSpPr>
          <p:nvPr/>
        </p:nvCxnSpPr>
        <p:spPr>
          <a:xfrm flipH="1">
            <a:off x="4711315" y="2996952"/>
            <a:ext cx="249469" cy="68151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4067944" y="4725144"/>
            <a:ext cx="792088" cy="79208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2" name="Gerade Verbindung mit Pfeil 11"/>
          <p:cNvCxnSpPr>
            <a:stCxn id="8" idx="4"/>
            <a:endCxn id="11" idx="0"/>
          </p:cNvCxnSpPr>
          <p:nvPr/>
        </p:nvCxnSpPr>
        <p:spPr>
          <a:xfrm>
            <a:off x="4456728" y="4293096"/>
            <a:ext cx="7260" cy="43204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a:off x="4456728" y="5622685"/>
            <a:ext cx="0" cy="3265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3952672" y="1844824"/>
            <a:ext cx="0" cy="32659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4960784" y="1844824"/>
            <a:ext cx="0" cy="32659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Gleichschenkliges Dreieck 17"/>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feld 16"/>
          <p:cNvSpPr txBox="1"/>
          <p:nvPr/>
        </p:nvSpPr>
        <p:spPr>
          <a:xfrm>
            <a:off x="3648427" y="1484784"/>
            <a:ext cx="1787669" cy="400110"/>
          </a:xfrm>
          <a:prstGeom prst="rect">
            <a:avLst/>
          </a:prstGeom>
          <a:noFill/>
        </p:spPr>
        <p:txBody>
          <a:bodyPr wrap="none" rtlCol="0">
            <a:spAutoFit/>
          </a:bodyPr>
          <a:lstStyle/>
          <a:p>
            <a:r>
              <a:rPr lang="en-GB" sz="2000" b="1" dirty="0" smtClean="0">
                <a:latin typeface="Times New Roman" panose="02020603050405020304" pitchFamily="18" charset="0"/>
                <a:cs typeface="Times New Roman" panose="02020603050405020304" pitchFamily="18" charset="0"/>
              </a:rPr>
              <a:t>0.38          0.93 </a:t>
            </a:r>
            <a:endParaRPr lang="en-GB" sz="2000" b="1" dirty="0">
              <a:latin typeface="Times New Roman" panose="02020603050405020304" pitchFamily="18" charset="0"/>
              <a:cs typeface="Times New Roman" panose="02020603050405020304" pitchFamily="18" charset="0"/>
            </a:endParaRPr>
          </a:p>
        </p:txBody>
      </p:sp>
      <p:cxnSp>
        <p:nvCxnSpPr>
          <p:cNvPr id="9" name="Gerade Verbindung mit Pfeil 8"/>
          <p:cNvCxnSpPr>
            <a:stCxn id="6" idx="4"/>
            <a:endCxn id="8" idx="1"/>
          </p:cNvCxnSpPr>
          <p:nvPr/>
        </p:nvCxnSpPr>
        <p:spPr>
          <a:xfrm>
            <a:off x="3952672" y="2996952"/>
            <a:ext cx="249469" cy="6815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3611170" y="2424338"/>
            <a:ext cx="1787669" cy="400110"/>
          </a:xfrm>
          <a:prstGeom prst="rect">
            <a:avLst/>
          </a:prstGeom>
          <a:noFill/>
        </p:spPr>
        <p:txBody>
          <a:bodyPr wrap="none" rtlCol="0">
            <a:spAutoFit/>
          </a:bodyPr>
          <a:lstStyle/>
          <a:p>
            <a:r>
              <a:rPr lang="en-GB" sz="2000" b="1" dirty="0" smtClean="0">
                <a:solidFill>
                  <a:schemeClr val="accent1"/>
                </a:solidFill>
                <a:latin typeface="Times New Roman" panose="02020603050405020304" pitchFamily="18" charset="0"/>
                <a:cs typeface="Times New Roman" panose="02020603050405020304" pitchFamily="18" charset="0"/>
              </a:rPr>
              <a:t>0.38          0.93 </a:t>
            </a:r>
            <a:endParaRPr lang="en-GB" sz="2000" b="1" dirty="0">
              <a:solidFill>
                <a:schemeClr val="accent1"/>
              </a:solidFill>
              <a:latin typeface="Times New Roman" panose="02020603050405020304" pitchFamily="18" charset="0"/>
              <a:cs typeface="Times New Roman" panose="02020603050405020304" pitchFamily="18" charset="0"/>
            </a:endParaRPr>
          </a:p>
        </p:txBody>
      </p:sp>
      <p:sp>
        <p:nvSpPr>
          <p:cNvPr id="23" name="Textfeld 22"/>
          <p:cNvSpPr txBox="1"/>
          <p:nvPr/>
        </p:nvSpPr>
        <p:spPr>
          <a:xfrm>
            <a:off x="4199172" y="3745520"/>
            <a:ext cx="633507" cy="400110"/>
          </a:xfrm>
          <a:prstGeom prst="rect">
            <a:avLst/>
          </a:prstGeom>
          <a:noFill/>
        </p:spPr>
        <p:txBody>
          <a:bodyPr wrap="none" rtlCol="0">
            <a:spAutoFit/>
          </a:bodyPr>
          <a:lstStyle/>
          <a:p>
            <a:r>
              <a:rPr lang="en-GB" sz="2000" b="1" dirty="0" smtClean="0">
                <a:solidFill>
                  <a:srgbClr val="00B0F0"/>
                </a:solidFill>
                <a:latin typeface="Times New Roman" panose="02020603050405020304" pitchFamily="18" charset="0"/>
                <a:cs typeface="Times New Roman" panose="02020603050405020304" pitchFamily="18" charset="0"/>
              </a:rPr>
              <a:t>0.39</a:t>
            </a:r>
            <a:endParaRPr lang="en-GB" sz="2000" b="1" dirty="0">
              <a:solidFill>
                <a:srgbClr val="00B0F0"/>
              </a:solidFill>
              <a:latin typeface="Times New Roman" panose="02020603050405020304" pitchFamily="18" charset="0"/>
              <a:cs typeface="Times New Roman" panose="02020603050405020304" pitchFamily="18" charset="0"/>
            </a:endParaRPr>
          </a:p>
        </p:txBody>
      </p:sp>
      <p:sp>
        <p:nvSpPr>
          <p:cNvPr id="26" name="Textfeld 25"/>
          <p:cNvSpPr txBox="1"/>
          <p:nvPr/>
        </p:nvSpPr>
        <p:spPr>
          <a:xfrm>
            <a:off x="4177130" y="4911525"/>
            <a:ext cx="633507" cy="400110"/>
          </a:xfrm>
          <a:prstGeom prst="rect">
            <a:avLst/>
          </a:prstGeom>
          <a:noFill/>
        </p:spPr>
        <p:txBody>
          <a:bodyPr wrap="none" rtlCol="0">
            <a:spAutoFit/>
          </a:bodyPr>
          <a:lstStyle/>
          <a:p>
            <a:r>
              <a:rPr lang="en-GB" sz="2000" b="1" dirty="0" smtClean="0">
                <a:solidFill>
                  <a:srgbClr val="00B0F0"/>
                </a:solidFill>
                <a:latin typeface="Times New Roman" panose="02020603050405020304" pitchFamily="18" charset="0"/>
                <a:cs typeface="Times New Roman" panose="02020603050405020304" pitchFamily="18" charset="0"/>
              </a:rPr>
              <a:t>0.36</a:t>
            </a:r>
            <a:endParaRPr lang="en-GB" sz="2000" b="1" dirty="0">
              <a:solidFill>
                <a:srgbClr val="00B0F0"/>
              </a:solidFill>
              <a:latin typeface="Times New Roman" panose="02020603050405020304" pitchFamily="18" charset="0"/>
              <a:cs typeface="Times New Roman" panose="02020603050405020304" pitchFamily="18" charset="0"/>
            </a:endParaRPr>
          </a:p>
        </p:txBody>
      </p:sp>
      <p:sp>
        <p:nvSpPr>
          <p:cNvPr id="20" name="Textfeld 19"/>
          <p:cNvSpPr txBox="1"/>
          <p:nvPr/>
        </p:nvSpPr>
        <p:spPr>
          <a:xfrm>
            <a:off x="4038808" y="3109030"/>
            <a:ext cx="473206" cy="369332"/>
          </a:xfrm>
          <a:prstGeom prst="rect">
            <a:avLst/>
          </a:prstGeom>
          <a:noFill/>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1.5</a:t>
            </a:r>
            <a:endParaRPr lang="en-GB"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21" name="Textfeld 20"/>
          <p:cNvSpPr txBox="1"/>
          <p:nvPr/>
        </p:nvSpPr>
        <p:spPr>
          <a:xfrm>
            <a:off x="4858041" y="3109030"/>
            <a:ext cx="473206" cy="369332"/>
          </a:xfrm>
          <a:prstGeom prst="rect">
            <a:avLst/>
          </a:prstGeom>
          <a:noFill/>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0.2</a:t>
            </a:r>
            <a:endParaRPr lang="en-GB"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27" name="Textfeld 26"/>
          <p:cNvSpPr txBox="1"/>
          <p:nvPr/>
        </p:nvSpPr>
        <p:spPr>
          <a:xfrm>
            <a:off x="4580165" y="4297462"/>
            <a:ext cx="473206" cy="369332"/>
          </a:xfrm>
          <a:prstGeom prst="rect">
            <a:avLst/>
          </a:prstGeom>
          <a:noFill/>
          <a:ln>
            <a:solidFill>
              <a:schemeClr val="bg1"/>
            </a:solidFill>
          </a:ln>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0.9</a:t>
            </a:r>
            <a:endParaRPr lang="en-GB" b="1"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28" name="Grafik 27"/>
          <p:cNvPicPr>
            <a:picLocks noChangeAspect="1"/>
          </p:cNvPicPr>
          <p:nvPr/>
        </p:nvPicPr>
        <p:blipFill>
          <a:blip r:embed="rId2"/>
          <a:stretch>
            <a:fillRect/>
          </a:stretch>
        </p:blipFill>
        <p:spPr>
          <a:xfrm>
            <a:off x="6948264" y="304360"/>
            <a:ext cx="2304256" cy="2692592"/>
          </a:xfrm>
          <a:prstGeom prst="rect">
            <a:avLst/>
          </a:prstGeom>
        </p:spPr>
      </p:pic>
      <p:pic>
        <p:nvPicPr>
          <p:cNvPr id="29" name="Grafik 28"/>
          <p:cNvPicPr>
            <a:picLocks noChangeAspect="1"/>
          </p:cNvPicPr>
          <p:nvPr/>
        </p:nvPicPr>
        <p:blipFill>
          <a:blip r:embed="rId3"/>
          <a:stretch>
            <a:fillRect/>
          </a:stretch>
        </p:blipFill>
        <p:spPr>
          <a:xfrm>
            <a:off x="4081869" y="6021288"/>
            <a:ext cx="776172" cy="666424"/>
          </a:xfrm>
          <a:prstGeom prst="rect">
            <a:avLst/>
          </a:prstGeom>
        </p:spPr>
      </p:pic>
    </p:spTree>
    <p:extLst>
      <p:ext uri="{BB962C8B-B14F-4D97-AF65-F5344CB8AC3E}">
        <p14:creationId xmlns:p14="http://schemas.microsoft.com/office/powerpoint/2010/main" val="606124987"/>
      </p:ext>
    </p:extLst>
  </p:cSld>
  <p:clrMapOvr>
    <a:masterClrMapping/>
  </p:clrMapOvr>
  <p:transition spd="slow"/>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bwMode="auto">
          <a:xfrm>
            <a:off x="3592632" y="2276872"/>
            <a:ext cx="720080" cy="72008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Ellipse 6"/>
          <p:cNvSpPr/>
          <p:nvPr/>
        </p:nvSpPr>
        <p:spPr bwMode="auto">
          <a:xfrm>
            <a:off x="4600744" y="2276872"/>
            <a:ext cx="720080" cy="72008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Ellipse 7"/>
          <p:cNvSpPr/>
          <p:nvPr/>
        </p:nvSpPr>
        <p:spPr bwMode="auto">
          <a:xfrm>
            <a:off x="4096688" y="3573016"/>
            <a:ext cx="720080" cy="72008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0" name="Gerade Verbindung mit Pfeil 9"/>
          <p:cNvCxnSpPr>
            <a:stCxn id="7" idx="4"/>
            <a:endCxn id="8" idx="7"/>
          </p:cNvCxnSpPr>
          <p:nvPr/>
        </p:nvCxnSpPr>
        <p:spPr>
          <a:xfrm flipH="1">
            <a:off x="4711315" y="2996952"/>
            <a:ext cx="249469" cy="68151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4067944" y="4725144"/>
            <a:ext cx="792088" cy="79208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2" name="Gerade Verbindung mit Pfeil 11"/>
          <p:cNvCxnSpPr>
            <a:stCxn id="8" idx="4"/>
            <a:endCxn id="11" idx="0"/>
          </p:cNvCxnSpPr>
          <p:nvPr/>
        </p:nvCxnSpPr>
        <p:spPr>
          <a:xfrm>
            <a:off x="4456728" y="4293096"/>
            <a:ext cx="7260" cy="43204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a:off x="4456728" y="5622685"/>
            <a:ext cx="0" cy="3265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3952672" y="1844824"/>
            <a:ext cx="0" cy="32659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4960784" y="1844824"/>
            <a:ext cx="0" cy="32659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Gleichschenkliges Dreieck 17"/>
          <p:cNvSpPr/>
          <p:nvPr/>
        </p:nvSpPr>
        <p:spPr bwMode="auto">
          <a:xfrm rot="16658179">
            <a:off x="6947542" y="-666166"/>
            <a:ext cx="1080120" cy="25418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feld 16"/>
          <p:cNvSpPr txBox="1"/>
          <p:nvPr/>
        </p:nvSpPr>
        <p:spPr>
          <a:xfrm>
            <a:off x="3648427" y="1484784"/>
            <a:ext cx="1787669" cy="400110"/>
          </a:xfrm>
          <a:prstGeom prst="rect">
            <a:avLst/>
          </a:prstGeom>
          <a:noFill/>
        </p:spPr>
        <p:txBody>
          <a:bodyPr wrap="none" rtlCol="0">
            <a:spAutoFit/>
          </a:bodyPr>
          <a:lstStyle/>
          <a:p>
            <a:r>
              <a:rPr lang="en-GB" sz="2000" b="1" dirty="0" smtClean="0">
                <a:latin typeface="Times New Roman" panose="02020603050405020304" pitchFamily="18" charset="0"/>
                <a:cs typeface="Times New Roman" panose="02020603050405020304" pitchFamily="18" charset="0"/>
              </a:rPr>
              <a:t>0.38          0.93 </a:t>
            </a:r>
            <a:endParaRPr lang="en-GB" sz="2000" b="1" dirty="0">
              <a:latin typeface="Times New Roman" panose="02020603050405020304" pitchFamily="18" charset="0"/>
              <a:cs typeface="Times New Roman" panose="02020603050405020304" pitchFamily="18" charset="0"/>
            </a:endParaRPr>
          </a:p>
        </p:txBody>
      </p:sp>
      <p:cxnSp>
        <p:nvCxnSpPr>
          <p:cNvPr id="9" name="Gerade Verbindung mit Pfeil 8"/>
          <p:cNvCxnSpPr>
            <a:stCxn id="6" idx="4"/>
            <a:endCxn id="8" idx="1"/>
          </p:cNvCxnSpPr>
          <p:nvPr/>
        </p:nvCxnSpPr>
        <p:spPr>
          <a:xfrm>
            <a:off x="3952672" y="2996952"/>
            <a:ext cx="249469" cy="6815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3611170" y="2424338"/>
            <a:ext cx="1787669" cy="400110"/>
          </a:xfrm>
          <a:prstGeom prst="rect">
            <a:avLst/>
          </a:prstGeom>
          <a:noFill/>
        </p:spPr>
        <p:txBody>
          <a:bodyPr wrap="none" rtlCol="0">
            <a:spAutoFit/>
          </a:bodyPr>
          <a:lstStyle/>
          <a:p>
            <a:r>
              <a:rPr lang="en-GB" sz="2000" b="1" dirty="0" smtClean="0">
                <a:solidFill>
                  <a:schemeClr val="accent1"/>
                </a:solidFill>
                <a:latin typeface="Times New Roman" panose="02020603050405020304" pitchFamily="18" charset="0"/>
                <a:cs typeface="Times New Roman" panose="02020603050405020304" pitchFamily="18" charset="0"/>
              </a:rPr>
              <a:t>0.38          0.93 </a:t>
            </a:r>
            <a:endParaRPr lang="en-GB" sz="2000" b="1" dirty="0">
              <a:solidFill>
                <a:schemeClr val="accent1"/>
              </a:solidFill>
              <a:latin typeface="Times New Roman" panose="02020603050405020304" pitchFamily="18" charset="0"/>
              <a:cs typeface="Times New Roman" panose="02020603050405020304" pitchFamily="18" charset="0"/>
            </a:endParaRPr>
          </a:p>
        </p:txBody>
      </p:sp>
      <p:sp>
        <p:nvSpPr>
          <p:cNvPr id="23" name="Textfeld 22"/>
          <p:cNvSpPr txBox="1"/>
          <p:nvPr/>
        </p:nvSpPr>
        <p:spPr>
          <a:xfrm>
            <a:off x="4199172" y="3745520"/>
            <a:ext cx="633507" cy="400110"/>
          </a:xfrm>
          <a:prstGeom prst="rect">
            <a:avLst/>
          </a:prstGeom>
          <a:noFill/>
        </p:spPr>
        <p:txBody>
          <a:bodyPr wrap="none" rtlCol="0">
            <a:spAutoFit/>
          </a:bodyPr>
          <a:lstStyle/>
          <a:p>
            <a:r>
              <a:rPr lang="en-GB" sz="2000" b="1" dirty="0" smtClean="0">
                <a:solidFill>
                  <a:srgbClr val="00B0F0"/>
                </a:solidFill>
                <a:latin typeface="Times New Roman" panose="02020603050405020304" pitchFamily="18" charset="0"/>
                <a:cs typeface="Times New Roman" panose="02020603050405020304" pitchFamily="18" charset="0"/>
              </a:rPr>
              <a:t>0.38</a:t>
            </a:r>
            <a:endParaRPr lang="en-GB" sz="2000" b="1" dirty="0">
              <a:solidFill>
                <a:srgbClr val="00B0F0"/>
              </a:solidFill>
              <a:latin typeface="Times New Roman" panose="02020603050405020304" pitchFamily="18" charset="0"/>
              <a:cs typeface="Times New Roman" panose="02020603050405020304" pitchFamily="18" charset="0"/>
            </a:endParaRPr>
          </a:p>
        </p:txBody>
      </p:sp>
      <p:sp>
        <p:nvSpPr>
          <p:cNvPr id="26" name="Textfeld 25"/>
          <p:cNvSpPr txBox="1"/>
          <p:nvPr/>
        </p:nvSpPr>
        <p:spPr>
          <a:xfrm>
            <a:off x="4177130" y="4911525"/>
            <a:ext cx="633507" cy="400110"/>
          </a:xfrm>
          <a:prstGeom prst="rect">
            <a:avLst/>
          </a:prstGeom>
          <a:noFill/>
        </p:spPr>
        <p:txBody>
          <a:bodyPr wrap="none" rtlCol="0">
            <a:spAutoFit/>
          </a:bodyPr>
          <a:lstStyle/>
          <a:p>
            <a:r>
              <a:rPr lang="en-GB" sz="2000" b="1" dirty="0" smtClean="0">
                <a:solidFill>
                  <a:srgbClr val="00B0F0"/>
                </a:solidFill>
                <a:latin typeface="Times New Roman" panose="02020603050405020304" pitchFamily="18" charset="0"/>
                <a:cs typeface="Times New Roman" panose="02020603050405020304" pitchFamily="18" charset="0"/>
              </a:rPr>
              <a:t>0.35</a:t>
            </a:r>
            <a:endParaRPr lang="en-GB" sz="2000" b="1" dirty="0">
              <a:solidFill>
                <a:srgbClr val="00B0F0"/>
              </a:solidFill>
              <a:latin typeface="Times New Roman" panose="02020603050405020304" pitchFamily="18" charset="0"/>
              <a:cs typeface="Times New Roman" panose="02020603050405020304" pitchFamily="18" charset="0"/>
            </a:endParaRPr>
          </a:p>
        </p:txBody>
      </p:sp>
      <p:sp>
        <p:nvSpPr>
          <p:cNvPr id="20" name="Textfeld 19"/>
          <p:cNvSpPr txBox="1"/>
          <p:nvPr/>
        </p:nvSpPr>
        <p:spPr>
          <a:xfrm>
            <a:off x="4038808" y="3109030"/>
            <a:ext cx="473206" cy="369332"/>
          </a:xfrm>
          <a:prstGeom prst="rect">
            <a:avLst/>
          </a:prstGeom>
          <a:noFill/>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1.4</a:t>
            </a:r>
            <a:endParaRPr lang="en-GB"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21" name="Textfeld 20"/>
          <p:cNvSpPr txBox="1"/>
          <p:nvPr/>
        </p:nvSpPr>
        <p:spPr>
          <a:xfrm>
            <a:off x="4858041" y="3109030"/>
            <a:ext cx="473206" cy="369332"/>
          </a:xfrm>
          <a:prstGeom prst="rect">
            <a:avLst/>
          </a:prstGeom>
          <a:noFill/>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0.2</a:t>
            </a:r>
            <a:endParaRPr lang="en-GB"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27" name="Textfeld 26"/>
          <p:cNvSpPr txBox="1"/>
          <p:nvPr/>
        </p:nvSpPr>
        <p:spPr>
          <a:xfrm>
            <a:off x="4580165" y="4297462"/>
            <a:ext cx="473206" cy="369332"/>
          </a:xfrm>
          <a:prstGeom prst="rect">
            <a:avLst/>
          </a:prstGeom>
          <a:noFill/>
          <a:ln>
            <a:solidFill>
              <a:schemeClr val="bg1"/>
            </a:solidFill>
          </a:ln>
        </p:spPr>
        <p:txBody>
          <a:bodyPr wrap="none" rtlCol="0">
            <a:spAutoFit/>
          </a:bodyPr>
          <a:lstStyle/>
          <a:p>
            <a:r>
              <a:rPr lang="en-GB" b="1" dirty="0" smtClean="0">
                <a:solidFill>
                  <a:schemeClr val="tx1">
                    <a:lumMod val="50000"/>
                  </a:schemeClr>
                </a:solidFill>
                <a:latin typeface="Times New Roman" panose="02020603050405020304" pitchFamily="18" charset="0"/>
                <a:cs typeface="Times New Roman" panose="02020603050405020304" pitchFamily="18" charset="0"/>
              </a:rPr>
              <a:t>0.9</a:t>
            </a:r>
            <a:endParaRPr lang="en-GB" b="1"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28" name="Grafik 27"/>
          <p:cNvPicPr>
            <a:picLocks noChangeAspect="1"/>
          </p:cNvPicPr>
          <p:nvPr/>
        </p:nvPicPr>
        <p:blipFill>
          <a:blip r:embed="rId2"/>
          <a:stretch>
            <a:fillRect/>
          </a:stretch>
        </p:blipFill>
        <p:spPr>
          <a:xfrm>
            <a:off x="6948264" y="304360"/>
            <a:ext cx="2304256" cy="2692592"/>
          </a:xfrm>
          <a:prstGeom prst="rect">
            <a:avLst/>
          </a:prstGeom>
        </p:spPr>
      </p:pic>
      <p:pic>
        <p:nvPicPr>
          <p:cNvPr id="29" name="Grafik 28"/>
          <p:cNvPicPr>
            <a:picLocks noChangeAspect="1"/>
          </p:cNvPicPr>
          <p:nvPr/>
        </p:nvPicPr>
        <p:blipFill>
          <a:blip r:embed="rId3"/>
          <a:stretch>
            <a:fillRect/>
          </a:stretch>
        </p:blipFill>
        <p:spPr>
          <a:xfrm>
            <a:off x="4081869" y="6021288"/>
            <a:ext cx="776172" cy="666424"/>
          </a:xfrm>
          <a:prstGeom prst="rect">
            <a:avLst/>
          </a:prstGeom>
        </p:spPr>
      </p:pic>
    </p:spTree>
    <p:extLst>
      <p:ext uri="{BB962C8B-B14F-4D97-AF65-F5344CB8AC3E}">
        <p14:creationId xmlns:p14="http://schemas.microsoft.com/office/powerpoint/2010/main" val="2129860689"/>
      </p:ext>
    </p:extLst>
  </p:cSld>
  <p:clrMapOvr>
    <a:masterClrMapping/>
  </p:clrMapOvr>
  <p:transition spd="slow"/>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3177088"/>
            <a:ext cx="8243887" cy="1044000"/>
          </a:xfrm>
        </p:spPr>
        <p:txBody>
          <a:bodyPr/>
          <a:lstStyle/>
          <a:p>
            <a:pPr algn="ctr"/>
            <a:r>
              <a:rPr lang="en-GB" dirty="0" smtClean="0"/>
              <a:t>Demonstration </a:t>
            </a:r>
            <a:r>
              <a:rPr lang="en-GB" dirty="0" err="1" smtClean="0"/>
              <a:t>Jupyter</a:t>
            </a:r>
            <a:endParaRPr lang="en-GB"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188</a:t>
            </a:fld>
            <a:endParaRPr lang="de-DE" sz="1800"/>
          </a:p>
        </p:txBody>
      </p:sp>
    </p:spTree>
    <p:extLst>
      <p:ext uri="{BB962C8B-B14F-4D97-AF65-F5344CB8AC3E}">
        <p14:creationId xmlns:p14="http://schemas.microsoft.com/office/powerpoint/2010/main" val="198026234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Lernprozess</a:t>
            </a:r>
            <a:endParaRPr lang="en-GB"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189</a:t>
            </a:fld>
            <a:endParaRPr lang="de-DE" sz="1800"/>
          </a:p>
        </p:txBody>
      </p:sp>
      <p:sp>
        <p:nvSpPr>
          <p:cNvPr id="5" name="Vertikaler Textplatzhalter 4"/>
          <p:cNvSpPr>
            <a:spLocks noGrp="1"/>
          </p:cNvSpPr>
          <p:nvPr>
            <p:ph type="body" orient="vert" idx="1"/>
          </p:nvPr>
        </p:nvSpPr>
        <p:spPr/>
        <p:txBody>
          <a:bodyPr numCol="1"/>
          <a:lstStyle/>
          <a:p>
            <a:pPr marL="457200" indent="-457200">
              <a:buFont typeface="+mj-lt"/>
              <a:buAutoNum type="arabicPeriod"/>
            </a:pPr>
            <a:r>
              <a:rPr lang="en-GB" dirty="0" err="1" smtClean="0"/>
              <a:t>Ein</a:t>
            </a:r>
            <a:r>
              <a:rPr lang="en-GB" dirty="0" smtClean="0"/>
              <a:t> </a:t>
            </a:r>
            <a:r>
              <a:rPr lang="en-GB" dirty="0" err="1" smtClean="0"/>
              <a:t>neuronales</a:t>
            </a:r>
            <a:r>
              <a:rPr lang="en-GB" dirty="0" smtClean="0"/>
              <a:t> </a:t>
            </a:r>
            <a:r>
              <a:rPr lang="en-GB" dirty="0" err="1" smtClean="0"/>
              <a:t>Netz</a:t>
            </a:r>
            <a:r>
              <a:rPr lang="en-GB" dirty="0" smtClean="0"/>
              <a:t> </a:t>
            </a:r>
            <a:r>
              <a:rPr lang="en-GB" dirty="0" err="1" smtClean="0"/>
              <a:t>wird</a:t>
            </a:r>
            <a:r>
              <a:rPr lang="en-GB" dirty="0" smtClean="0"/>
              <a:t> </a:t>
            </a:r>
            <a:r>
              <a:rPr lang="en-GB" dirty="0" err="1" smtClean="0"/>
              <a:t>mit</a:t>
            </a:r>
            <a:r>
              <a:rPr lang="en-GB" dirty="0" smtClean="0"/>
              <a:t> </a:t>
            </a:r>
            <a:r>
              <a:rPr lang="en-GB" dirty="0" err="1" smtClean="0"/>
              <a:t>zufälligen</a:t>
            </a:r>
            <a:r>
              <a:rPr lang="en-GB" dirty="0" smtClean="0"/>
              <a:t> </a:t>
            </a:r>
            <a:r>
              <a:rPr lang="en-GB" dirty="0" err="1" smtClean="0"/>
              <a:t>Kantengewichten</a:t>
            </a:r>
            <a:r>
              <a:rPr lang="en-GB" dirty="0" smtClean="0"/>
              <a:t> </a:t>
            </a:r>
            <a:r>
              <a:rPr lang="en-GB" dirty="0" err="1" smtClean="0"/>
              <a:t>initialisiert</a:t>
            </a:r>
            <a:endParaRPr lang="en-GB" dirty="0" smtClean="0"/>
          </a:p>
          <a:p>
            <a:pPr marL="457200" indent="-457200">
              <a:buFont typeface="+mj-lt"/>
              <a:buAutoNum type="arabicPeriod"/>
            </a:pPr>
            <a:endParaRPr lang="en-GB" dirty="0" smtClean="0"/>
          </a:p>
          <a:p>
            <a:pPr marL="457200" indent="-457200">
              <a:buFont typeface="+mj-lt"/>
              <a:buAutoNum type="arabicPeriod"/>
            </a:pPr>
            <a:endParaRPr lang="en-GB" dirty="0"/>
          </a:p>
          <a:p>
            <a:pPr marL="457200" indent="-457200">
              <a:buFont typeface="+mj-lt"/>
              <a:buAutoNum type="arabicPeriod"/>
            </a:pPr>
            <a:r>
              <a:rPr lang="en-GB" dirty="0" smtClean="0"/>
              <a:t>Die </a:t>
            </a:r>
            <a:r>
              <a:rPr lang="en-GB" dirty="0" err="1" smtClean="0"/>
              <a:t>Kantengewichte</a:t>
            </a:r>
            <a:r>
              <a:rPr lang="en-GB" dirty="0" smtClean="0"/>
              <a:t> </a:t>
            </a:r>
            <a:r>
              <a:rPr lang="en-GB" dirty="0" err="1" smtClean="0"/>
              <a:t>werden</a:t>
            </a:r>
            <a:r>
              <a:rPr lang="en-GB" dirty="0" smtClean="0"/>
              <a:t> </a:t>
            </a:r>
            <a:r>
              <a:rPr lang="en-GB" dirty="0" err="1" smtClean="0"/>
              <a:t>nach</a:t>
            </a:r>
            <a:r>
              <a:rPr lang="en-GB" dirty="0" smtClean="0"/>
              <a:t> und </a:t>
            </a:r>
            <a:r>
              <a:rPr lang="en-GB" dirty="0" err="1" smtClean="0"/>
              <a:t>nach</a:t>
            </a:r>
            <a:r>
              <a:rPr lang="en-GB" dirty="0" smtClean="0"/>
              <a:t> </a:t>
            </a:r>
            <a:r>
              <a:rPr lang="en-GB" dirty="0" err="1" smtClean="0"/>
              <a:t>ganz</a:t>
            </a:r>
            <a:r>
              <a:rPr lang="en-GB" dirty="0" smtClean="0"/>
              <a:t> </a:t>
            </a:r>
            <a:r>
              <a:rPr lang="en-GB" dirty="0" err="1" smtClean="0"/>
              <a:t>leicht</a:t>
            </a:r>
            <a:r>
              <a:rPr lang="en-GB" dirty="0" smtClean="0"/>
              <a:t> </a:t>
            </a:r>
            <a:r>
              <a:rPr lang="en-GB" dirty="0" err="1" smtClean="0"/>
              <a:t>angepasst</a:t>
            </a:r>
            <a:r>
              <a:rPr lang="en-GB" dirty="0" smtClean="0"/>
              <a:t>, um den </a:t>
            </a:r>
            <a:r>
              <a:rPr lang="en-GB" dirty="0" err="1" smtClean="0"/>
              <a:t>Fehler</a:t>
            </a:r>
            <a:r>
              <a:rPr lang="en-GB" dirty="0" smtClean="0"/>
              <a:t> </a:t>
            </a:r>
            <a:r>
              <a:rPr lang="en-GB" dirty="0" err="1" smtClean="0"/>
              <a:t>bezüglich</a:t>
            </a:r>
            <a:r>
              <a:rPr lang="en-GB" dirty="0" smtClean="0"/>
              <a:t> </a:t>
            </a:r>
            <a:r>
              <a:rPr lang="en-GB" dirty="0" err="1" smtClean="0"/>
              <a:t>einzelner</a:t>
            </a:r>
            <a:r>
              <a:rPr lang="en-GB" dirty="0" smtClean="0"/>
              <a:t> </a:t>
            </a:r>
            <a:r>
              <a:rPr lang="en-GB" dirty="0" err="1" smtClean="0"/>
              <a:t>Beispiele</a:t>
            </a:r>
            <a:r>
              <a:rPr lang="en-GB" dirty="0" smtClean="0"/>
              <a:t> </a:t>
            </a:r>
            <a:r>
              <a:rPr lang="en-GB" dirty="0" err="1" smtClean="0"/>
              <a:t>kleiner</a:t>
            </a:r>
            <a:r>
              <a:rPr lang="en-GB" dirty="0" smtClean="0"/>
              <a:t> </a:t>
            </a:r>
            <a:r>
              <a:rPr lang="en-GB" dirty="0" err="1" smtClean="0"/>
              <a:t>zu</a:t>
            </a:r>
            <a:r>
              <a:rPr lang="en-GB" dirty="0" smtClean="0"/>
              <a:t> </a:t>
            </a:r>
            <a:r>
              <a:rPr lang="en-GB" dirty="0" err="1" smtClean="0"/>
              <a:t>machen</a:t>
            </a:r>
            <a:r>
              <a:rPr lang="en-GB" dirty="0" smtClean="0"/>
              <a:t> </a:t>
            </a:r>
            <a:endParaRPr lang="en-GB" dirty="0"/>
          </a:p>
        </p:txBody>
      </p:sp>
    </p:spTree>
    <p:extLst>
      <p:ext uri="{BB962C8B-B14F-4D97-AF65-F5344CB8AC3E}">
        <p14:creationId xmlns:p14="http://schemas.microsoft.com/office/powerpoint/2010/main" val="16562558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Grundidee</a:t>
            </a:r>
            <a:r>
              <a:rPr lang="en-GB" dirty="0" smtClean="0"/>
              <a:t> Regression</a:t>
            </a:r>
            <a:endParaRPr lang="en-GB" dirty="0"/>
          </a:p>
        </p:txBody>
      </p:sp>
      <p:sp>
        <p:nvSpPr>
          <p:cNvPr id="3" name="Inhaltsplatzhalter 2"/>
          <p:cNvSpPr>
            <a:spLocks noGrp="1"/>
          </p:cNvSpPr>
          <p:nvPr>
            <p:ph idx="1"/>
          </p:nvPr>
        </p:nvSpPr>
        <p:spPr>
          <a:xfrm>
            <a:off x="467544" y="2060848"/>
            <a:ext cx="8243888" cy="3621087"/>
          </a:xfrm>
        </p:spPr>
        <p:txBody>
          <a:bodyPr/>
          <a:lstStyle/>
          <a:p>
            <a:r>
              <a:rPr lang="en-GB" dirty="0" err="1" smtClean="0"/>
              <a:t>Regressionsproblem</a:t>
            </a:r>
            <a:r>
              <a:rPr lang="en-GB" dirty="0" smtClean="0"/>
              <a:t>: </a:t>
            </a:r>
            <a:r>
              <a:rPr lang="en-GB" b="0" dirty="0" err="1" smtClean="0"/>
              <a:t>Wir</a:t>
            </a:r>
            <a:r>
              <a:rPr lang="en-GB" b="0" dirty="0" smtClean="0"/>
              <a:t> </a:t>
            </a:r>
            <a:r>
              <a:rPr lang="en-GB" b="0" dirty="0" err="1" smtClean="0"/>
              <a:t>haben</a:t>
            </a:r>
            <a:r>
              <a:rPr lang="en-GB" b="0" dirty="0" smtClean="0"/>
              <a:t> </a:t>
            </a:r>
            <a:r>
              <a:rPr lang="en-GB" b="0" dirty="0" err="1" smtClean="0"/>
              <a:t>eine</a:t>
            </a:r>
            <a:r>
              <a:rPr lang="en-GB" b="0" dirty="0" smtClean="0"/>
              <a:t> </a:t>
            </a:r>
            <a:r>
              <a:rPr lang="en-GB" b="0" dirty="0" err="1" smtClean="0"/>
              <a:t>Datengrundlage</a:t>
            </a:r>
            <a:r>
              <a:rPr lang="en-GB" b="0" dirty="0" smtClean="0"/>
              <a:t>, die </a:t>
            </a:r>
            <a:r>
              <a:rPr lang="en-GB" b="0" dirty="0" err="1" smtClean="0"/>
              <a:t>einen</a:t>
            </a:r>
            <a:r>
              <a:rPr lang="en-GB" b="0" dirty="0" smtClean="0"/>
              <a:t> </a:t>
            </a:r>
            <a:r>
              <a:rPr lang="en-GB" b="0" dirty="0" err="1" smtClean="0"/>
              <a:t>Zusammenhang</a:t>
            </a:r>
            <a:r>
              <a:rPr lang="en-GB" b="0" dirty="0" smtClean="0"/>
              <a:t> </a:t>
            </a:r>
            <a:r>
              <a:rPr lang="en-GB" b="0" dirty="0" err="1" smtClean="0"/>
              <a:t>beschreibt</a:t>
            </a:r>
            <a:r>
              <a:rPr lang="en-GB" b="0" dirty="0" smtClean="0"/>
              <a:t>. </a:t>
            </a:r>
            <a:r>
              <a:rPr lang="en-GB" b="0" dirty="0" err="1" smtClean="0"/>
              <a:t>Mindestens</a:t>
            </a:r>
            <a:r>
              <a:rPr lang="en-GB" b="0" dirty="0" smtClean="0"/>
              <a:t> </a:t>
            </a:r>
            <a:r>
              <a:rPr lang="en-GB" b="0" dirty="0" err="1" smtClean="0"/>
              <a:t>ein</a:t>
            </a:r>
            <a:r>
              <a:rPr lang="en-GB" b="0" dirty="0" smtClean="0"/>
              <a:t> </a:t>
            </a:r>
            <a:r>
              <a:rPr lang="en-GB" b="0" dirty="0" err="1" smtClean="0"/>
              <a:t>unabhängige</a:t>
            </a:r>
            <a:r>
              <a:rPr lang="en-GB" b="0" dirty="0" smtClean="0"/>
              <a:t> Prädiktorvariable und </a:t>
            </a:r>
            <a:r>
              <a:rPr lang="en-GB" b="0" dirty="0" err="1" smtClean="0"/>
              <a:t>genau</a:t>
            </a:r>
            <a:r>
              <a:rPr lang="en-GB" b="0" dirty="0" smtClean="0"/>
              <a:t> </a:t>
            </a:r>
            <a:r>
              <a:rPr lang="en-GB" b="0" dirty="0" err="1" smtClean="0"/>
              <a:t>eine</a:t>
            </a:r>
            <a:r>
              <a:rPr lang="en-GB" b="0" dirty="0" smtClean="0"/>
              <a:t> </a:t>
            </a:r>
            <a:r>
              <a:rPr lang="en-GB" b="0" dirty="0" err="1" smtClean="0"/>
              <a:t>abhängige</a:t>
            </a:r>
            <a:r>
              <a:rPr lang="en-GB" b="0" dirty="0" smtClean="0"/>
              <a:t> </a:t>
            </a:r>
            <a:r>
              <a:rPr lang="en-GB" b="0" dirty="0" err="1" smtClean="0"/>
              <a:t>Zielvariable</a:t>
            </a:r>
            <a:r>
              <a:rPr lang="en-GB" b="0" dirty="0" smtClean="0"/>
              <a:t>.</a:t>
            </a:r>
          </a:p>
          <a:p>
            <a:endParaRPr lang="en-GB" dirty="0"/>
          </a:p>
          <a:p>
            <a:r>
              <a:rPr lang="en-GB" dirty="0" err="1" smtClean="0"/>
              <a:t>Gesucht</a:t>
            </a:r>
            <a:r>
              <a:rPr lang="en-GB" dirty="0"/>
              <a:t>:</a:t>
            </a:r>
            <a:r>
              <a:rPr lang="en-GB" dirty="0" smtClean="0"/>
              <a:t> </a:t>
            </a:r>
            <a:r>
              <a:rPr lang="en-GB" b="0" dirty="0" err="1"/>
              <a:t>E</a:t>
            </a:r>
            <a:r>
              <a:rPr lang="en-GB" b="0" dirty="0" err="1" smtClean="0"/>
              <a:t>ine</a:t>
            </a:r>
            <a:r>
              <a:rPr lang="en-GB" b="0" dirty="0" smtClean="0"/>
              <a:t> </a:t>
            </a:r>
            <a:r>
              <a:rPr lang="en-GB" b="0" dirty="0" err="1" smtClean="0"/>
              <a:t>mathematische</a:t>
            </a:r>
            <a:r>
              <a:rPr lang="en-GB" b="0" dirty="0" smtClean="0"/>
              <a:t> </a:t>
            </a:r>
            <a:r>
              <a:rPr lang="en-GB" b="0" dirty="0" err="1" smtClean="0"/>
              <a:t>Funktion</a:t>
            </a:r>
            <a:r>
              <a:rPr lang="en-GB" b="0" dirty="0" smtClean="0"/>
              <a:t>, die den </a:t>
            </a:r>
            <a:r>
              <a:rPr lang="en-GB" b="0" dirty="0" err="1" smtClean="0"/>
              <a:t>Zusammenhang</a:t>
            </a:r>
            <a:r>
              <a:rPr lang="en-GB" b="0" dirty="0" smtClean="0"/>
              <a:t> in der </a:t>
            </a:r>
            <a:r>
              <a:rPr lang="en-GB" b="0" dirty="0" err="1" smtClean="0"/>
              <a:t>Datengrundlage</a:t>
            </a:r>
            <a:r>
              <a:rPr lang="en-GB" b="0" dirty="0" smtClean="0"/>
              <a:t> </a:t>
            </a:r>
            <a:r>
              <a:rPr lang="en-GB" b="0" dirty="0" err="1" smtClean="0"/>
              <a:t>möglichst</a:t>
            </a:r>
            <a:r>
              <a:rPr lang="en-GB" b="0" dirty="0" smtClean="0"/>
              <a:t> gut </a:t>
            </a:r>
            <a:r>
              <a:rPr lang="en-GB" b="0" dirty="0" err="1" smtClean="0"/>
              <a:t>bechreibt</a:t>
            </a:r>
            <a:r>
              <a:rPr lang="en-GB" b="0" dirty="0" smtClean="0"/>
              <a:t>. D. h. die </a:t>
            </a:r>
            <a:r>
              <a:rPr lang="en-GB" b="0" dirty="0" err="1" smtClean="0"/>
              <a:t>Summe</a:t>
            </a:r>
            <a:r>
              <a:rPr lang="en-GB" b="0" dirty="0" smtClean="0"/>
              <a:t> </a:t>
            </a:r>
            <a:r>
              <a:rPr lang="en-GB" b="0" dirty="0" err="1" smtClean="0"/>
              <a:t>aller</a:t>
            </a:r>
            <a:r>
              <a:rPr lang="en-GB" b="0" dirty="0" smtClean="0"/>
              <a:t> </a:t>
            </a:r>
            <a:r>
              <a:rPr lang="en-GB" b="0" dirty="0" err="1" smtClean="0"/>
              <a:t>Abweichungen</a:t>
            </a:r>
            <a:r>
              <a:rPr lang="en-GB" b="0" dirty="0" smtClean="0"/>
              <a:t> </a:t>
            </a:r>
            <a:r>
              <a:rPr lang="en-GB" b="0" dirty="0" err="1" smtClean="0"/>
              <a:t>soll</a:t>
            </a:r>
            <a:r>
              <a:rPr lang="en-GB" b="0" dirty="0" smtClean="0"/>
              <a:t> </a:t>
            </a:r>
            <a:r>
              <a:rPr lang="en-GB" b="0" dirty="0" err="1" smtClean="0"/>
              <a:t>möglichst</a:t>
            </a:r>
            <a:r>
              <a:rPr lang="en-GB" b="0" dirty="0" smtClean="0"/>
              <a:t> </a:t>
            </a:r>
            <a:r>
              <a:rPr lang="en-GB" b="0" dirty="0" err="1" smtClean="0"/>
              <a:t>klein</a:t>
            </a:r>
            <a:r>
              <a:rPr lang="en-GB" b="0" dirty="0" smtClean="0"/>
              <a:t> sein.</a:t>
            </a:r>
          </a:p>
          <a:p>
            <a:endParaRPr lang="en-GB" dirty="0" smtClean="0"/>
          </a:p>
          <a:p>
            <a:r>
              <a:rPr lang="en-GB" dirty="0" err="1" smtClean="0"/>
              <a:t>Mögliche</a:t>
            </a:r>
            <a:r>
              <a:rPr lang="en-GB" dirty="0" smtClean="0"/>
              <a:t> </a:t>
            </a:r>
            <a:r>
              <a:rPr lang="en-GB" dirty="0" err="1" smtClean="0"/>
              <a:t>Kandidaten</a:t>
            </a:r>
            <a:r>
              <a:rPr lang="en-GB" dirty="0" smtClean="0"/>
              <a:t>:</a:t>
            </a:r>
            <a:endParaRPr lang="en-GB" dirty="0"/>
          </a:p>
          <a:p>
            <a:endParaRPr lang="en-GB" dirty="0" smtClean="0"/>
          </a:p>
          <a:p>
            <a:r>
              <a:rPr lang="en-GB" b="0" dirty="0" err="1" smtClean="0"/>
              <a:t>Proportionale</a:t>
            </a:r>
            <a:r>
              <a:rPr lang="en-GB" b="0" dirty="0" smtClean="0"/>
              <a:t> </a:t>
            </a:r>
            <a:r>
              <a:rPr lang="en-GB" b="0" dirty="0" err="1" smtClean="0"/>
              <a:t>Funktion</a:t>
            </a:r>
            <a:r>
              <a:rPr lang="en-GB" b="0" dirty="0" smtClean="0"/>
              <a:t>:  </a:t>
            </a:r>
            <a:r>
              <a:rPr lang="en-GB" dirty="0" smtClean="0"/>
              <a:t>	</a:t>
            </a:r>
            <a:r>
              <a:rPr lang="en-GB" dirty="0" smtClean="0">
                <a:solidFill>
                  <a:schemeClr val="accent1">
                    <a:lumMod val="75000"/>
                  </a:schemeClr>
                </a:solidFill>
              </a:rPr>
              <a:t>f(</a:t>
            </a:r>
            <a:r>
              <a:rPr lang="en-GB" dirty="0" smtClean="0">
                <a:solidFill>
                  <a:srgbClr val="FFC000"/>
                </a:solidFill>
              </a:rPr>
              <a:t>x</a:t>
            </a:r>
            <a:r>
              <a:rPr lang="en-GB" dirty="0" smtClean="0">
                <a:solidFill>
                  <a:schemeClr val="accent1">
                    <a:lumMod val="75000"/>
                  </a:schemeClr>
                </a:solidFill>
              </a:rPr>
              <a:t>) = m * </a:t>
            </a:r>
            <a:r>
              <a:rPr lang="en-GB" dirty="0" smtClean="0">
                <a:solidFill>
                  <a:srgbClr val="FFC000"/>
                </a:solidFill>
              </a:rPr>
              <a:t>x</a:t>
            </a:r>
            <a:endParaRPr lang="en-GB" dirty="0">
              <a:solidFill>
                <a:schemeClr val="accent1">
                  <a:lumMod val="75000"/>
                </a:schemeClr>
              </a:solidFill>
            </a:endParaRPr>
          </a:p>
          <a:p>
            <a:endParaRPr lang="en-GB" dirty="0"/>
          </a:p>
          <a:p>
            <a:r>
              <a:rPr lang="en-GB" b="0" dirty="0" err="1" smtClean="0"/>
              <a:t>Lineare</a:t>
            </a:r>
            <a:r>
              <a:rPr lang="en-GB" b="0" dirty="0" smtClean="0"/>
              <a:t> </a:t>
            </a:r>
            <a:r>
              <a:rPr lang="en-GB" b="0" dirty="0" err="1" smtClean="0"/>
              <a:t>Funktion</a:t>
            </a:r>
            <a:r>
              <a:rPr lang="en-GB" b="0" dirty="0" smtClean="0"/>
              <a:t>:  </a:t>
            </a:r>
            <a:r>
              <a:rPr lang="en-GB" dirty="0" smtClean="0"/>
              <a:t>		</a:t>
            </a:r>
            <a:r>
              <a:rPr lang="en-GB" dirty="0">
                <a:solidFill>
                  <a:schemeClr val="accent1">
                    <a:lumMod val="75000"/>
                  </a:schemeClr>
                </a:solidFill>
              </a:rPr>
              <a:t>f(</a:t>
            </a:r>
            <a:r>
              <a:rPr lang="en-GB" dirty="0">
                <a:solidFill>
                  <a:srgbClr val="FFC000"/>
                </a:solidFill>
              </a:rPr>
              <a:t>x</a:t>
            </a:r>
            <a:r>
              <a:rPr lang="en-GB" dirty="0">
                <a:solidFill>
                  <a:schemeClr val="accent1">
                    <a:lumMod val="75000"/>
                  </a:schemeClr>
                </a:solidFill>
              </a:rPr>
              <a:t>) = </a:t>
            </a:r>
            <a:r>
              <a:rPr lang="en-GB" dirty="0" smtClean="0">
                <a:solidFill>
                  <a:schemeClr val="accent1">
                    <a:lumMod val="75000"/>
                  </a:schemeClr>
                </a:solidFill>
              </a:rPr>
              <a:t>m * </a:t>
            </a:r>
            <a:r>
              <a:rPr lang="en-GB" dirty="0" smtClean="0">
                <a:solidFill>
                  <a:srgbClr val="FFC000"/>
                </a:solidFill>
              </a:rPr>
              <a:t>x </a:t>
            </a:r>
            <a:r>
              <a:rPr lang="en-GB" dirty="0" smtClean="0">
                <a:solidFill>
                  <a:schemeClr val="accent1">
                    <a:lumMod val="75000"/>
                  </a:schemeClr>
                </a:solidFill>
              </a:rPr>
              <a:t>+ n</a:t>
            </a:r>
            <a:endParaRPr lang="en-GB" dirty="0">
              <a:solidFill>
                <a:schemeClr val="accent1">
                  <a:lumMod val="75000"/>
                </a:schemeClr>
              </a:solidFill>
            </a:endParaRPr>
          </a:p>
          <a:p>
            <a:endParaRPr lang="en-GB" dirty="0" smtClean="0"/>
          </a:p>
          <a:p>
            <a:endParaRPr lang="en-GB" dirty="0"/>
          </a:p>
          <a:p>
            <a:r>
              <a:rPr lang="en-GB" dirty="0" err="1" smtClean="0"/>
              <a:t>Können</a:t>
            </a:r>
            <a:r>
              <a:rPr lang="en-GB" dirty="0" smtClean="0"/>
              <a:t> </a:t>
            </a:r>
            <a:r>
              <a:rPr lang="en-GB" dirty="0" err="1" smtClean="0"/>
              <a:t>wir</a:t>
            </a:r>
            <a:r>
              <a:rPr lang="en-GB" dirty="0" smtClean="0"/>
              <a:t> </a:t>
            </a:r>
            <a:r>
              <a:rPr lang="en-GB" dirty="0" err="1" smtClean="0"/>
              <a:t>eine</a:t>
            </a:r>
            <a:r>
              <a:rPr lang="en-GB" dirty="0" smtClean="0"/>
              <a:t> </a:t>
            </a:r>
            <a:r>
              <a:rPr lang="en-GB" dirty="0" err="1" smtClean="0"/>
              <a:t>Funktion</a:t>
            </a:r>
            <a:r>
              <a:rPr lang="en-GB" dirty="0" smtClean="0"/>
              <a:t> </a:t>
            </a:r>
            <a:r>
              <a:rPr lang="en-GB" dirty="0" err="1" smtClean="0"/>
              <a:t>anhand</a:t>
            </a:r>
            <a:r>
              <a:rPr lang="en-GB" dirty="0" smtClean="0"/>
              <a:t> </a:t>
            </a:r>
            <a:r>
              <a:rPr lang="en-GB" dirty="0" err="1" smtClean="0"/>
              <a:t>unserer</a:t>
            </a:r>
            <a:r>
              <a:rPr lang="en-GB" dirty="0" smtClean="0"/>
              <a:t> </a:t>
            </a:r>
            <a:r>
              <a:rPr lang="en-GB" dirty="0" err="1" smtClean="0"/>
              <a:t>Daten</a:t>
            </a:r>
            <a:r>
              <a:rPr lang="en-GB" dirty="0" smtClean="0"/>
              <a:t> </a:t>
            </a:r>
            <a:r>
              <a:rPr lang="en-GB" dirty="0" err="1" smtClean="0"/>
              <a:t>trainieren</a:t>
            </a:r>
            <a:r>
              <a:rPr lang="en-GB" dirty="0" smtClean="0"/>
              <a:t>?</a:t>
            </a:r>
            <a:endParaRPr lang="en-GB" dirty="0"/>
          </a:p>
        </p:txBody>
      </p:sp>
      <p:sp>
        <p:nvSpPr>
          <p:cNvPr id="5" name="Foliennummernplatzhalter 4"/>
          <p:cNvSpPr>
            <a:spLocks noGrp="1"/>
          </p:cNvSpPr>
          <p:nvPr>
            <p:ph type="sldNum" sz="quarter" idx="11"/>
          </p:nvPr>
        </p:nvSpPr>
        <p:spPr/>
        <p:txBody>
          <a:bodyPr/>
          <a:lstStyle/>
          <a:p>
            <a:pPr>
              <a:defRPr/>
            </a:pPr>
            <a:fld id="{C0BC624C-2554-4659-A1D8-66347873820C}" type="slidenum">
              <a:rPr lang="de-DE" smtClean="0"/>
              <a:t>19</a:t>
            </a:fld>
            <a:endParaRPr lang="de-DE" sz="1800"/>
          </a:p>
        </p:txBody>
      </p:sp>
    </p:spTree>
    <p:extLst>
      <p:ext uri="{BB962C8B-B14F-4D97-AF65-F5344CB8AC3E}">
        <p14:creationId xmlns:p14="http://schemas.microsoft.com/office/powerpoint/2010/main" val="245717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GB"/>
          </a:p>
        </p:txBody>
      </p:sp>
      <p:sp>
        <p:nvSpPr>
          <p:cNvPr id="3" name="Fußzeilenplatzhalter 2"/>
          <p:cNvSpPr>
            <a:spLocks noGrp="1"/>
          </p:cNvSpPr>
          <p:nvPr>
            <p:ph type="ftr" sz="quarter" idx="10"/>
          </p:nvPr>
        </p:nvSpPr>
        <p:spPr/>
        <p:txBody>
          <a:bodyPr/>
          <a:lstStyle/>
          <a:p>
            <a:pPr>
              <a:defRPr/>
            </a:pPr>
            <a:r>
              <a:rPr lang="de-DE" smtClean="0"/>
              <a:t>Name Referent*in</a:t>
            </a:r>
            <a:endParaRPr lang="de-DE"/>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190</a:t>
            </a:fld>
            <a:endParaRPr lang="de-DE" sz="1800"/>
          </a:p>
        </p:txBody>
      </p:sp>
      <p:sp>
        <p:nvSpPr>
          <p:cNvPr id="5" name="Vertikaler Textplatzhalter 4"/>
          <p:cNvSpPr>
            <a:spLocks noGrp="1"/>
          </p:cNvSpPr>
          <p:nvPr>
            <p:ph type="body" orient="vert" idx="1"/>
          </p:nvPr>
        </p:nvSpPr>
        <p:spPr/>
        <p:txBody>
          <a:bodyPr/>
          <a:lstStyle/>
          <a:p>
            <a:endParaRPr lang="en-GB"/>
          </a:p>
        </p:txBody>
      </p:sp>
    </p:spTree>
    <p:extLst>
      <p:ext uri="{BB962C8B-B14F-4D97-AF65-F5344CB8AC3E}">
        <p14:creationId xmlns:p14="http://schemas.microsoft.com/office/powerpoint/2010/main" val="2845288506"/>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191</a:t>
            </a:fld>
            <a:endParaRPr lang="de-DE" sz="1800"/>
          </a:p>
        </p:txBody>
      </p:sp>
      <p:pic>
        <p:nvPicPr>
          <p:cNvPr id="6" name="Grafik 5"/>
          <p:cNvPicPr>
            <a:picLocks noChangeAspect="1"/>
          </p:cNvPicPr>
          <p:nvPr/>
        </p:nvPicPr>
        <p:blipFill>
          <a:blip r:embed="rId2"/>
          <a:stretch>
            <a:fillRect/>
          </a:stretch>
        </p:blipFill>
        <p:spPr>
          <a:xfrm>
            <a:off x="1259632" y="1669594"/>
            <a:ext cx="5040560" cy="4665373"/>
          </a:xfrm>
          <a:prstGeom prst="rect">
            <a:avLst/>
          </a:prstGeom>
        </p:spPr>
      </p:pic>
      <p:cxnSp>
        <p:nvCxnSpPr>
          <p:cNvPr id="8" name="Gerader Verbinder 7"/>
          <p:cNvCxnSpPr/>
          <p:nvPr/>
        </p:nvCxnSpPr>
        <p:spPr>
          <a:xfrm flipV="1">
            <a:off x="1763688" y="1885618"/>
            <a:ext cx="4176464"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a:xfrm flipV="1">
            <a:off x="2926696" y="3486026"/>
            <a:ext cx="0" cy="129614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103497" y="1124744"/>
            <a:ext cx="2329484" cy="3139321"/>
          </a:xfrm>
          <a:prstGeom prst="rect">
            <a:avLst/>
          </a:prstGeom>
          <a:noFill/>
        </p:spPr>
        <p:txBody>
          <a:bodyPr wrap="none" rtlCol="0">
            <a:spAutoFit/>
          </a:bodyPr>
          <a:lstStyle/>
          <a:p>
            <a:r>
              <a:rPr lang="en-GB" dirty="0" err="1" smtClean="0"/>
              <a:t>Funktionstyp</a:t>
            </a:r>
            <a:r>
              <a:rPr lang="en-GB" dirty="0" smtClean="0"/>
              <a:t>: </a:t>
            </a:r>
            <a:r>
              <a:rPr lang="en-GB" dirty="0">
                <a:solidFill>
                  <a:schemeClr val="tx1">
                    <a:lumMod val="50000"/>
                  </a:schemeClr>
                </a:solidFill>
              </a:rPr>
              <a:t>f(x</a:t>
            </a:r>
            <a:r>
              <a:rPr lang="en-GB" dirty="0">
                <a:solidFill>
                  <a:schemeClr val="tx1">
                    <a:lumMod val="50000"/>
                  </a:schemeClr>
                </a:solidFill>
              </a:rPr>
              <a:t>) = </a:t>
            </a:r>
            <a:r>
              <a:rPr lang="en-GB" dirty="0">
                <a:solidFill>
                  <a:schemeClr val="accent1">
                    <a:lumMod val="75000"/>
                  </a:schemeClr>
                </a:solidFill>
              </a:rPr>
              <a:t>m</a:t>
            </a:r>
            <a:r>
              <a:rPr lang="en-GB" dirty="0">
                <a:solidFill>
                  <a:schemeClr val="tx1">
                    <a:lumMod val="50000"/>
                  </a:schemeClr>
                </a:solidFill>
              </a:rPr>
              <a:t> * </a:t>
            </a:r>
            <a:r>
              <a:rPr lang="en-GB" dirty="0">
                <a:solidFill>
                  <a:schemeClr val="tx1">
                    <a:lumMod val="50000"/>
                  </a:schemeClr>
                </a:solidFill>
              </a:rPr>
              <a:t>x</a:t>
            </a:r>
            <a:endParaRPr lang="en-GB" dirty="0">
              <a:solidFill>
                <a:schemeClr val="tx1">
                  <a:lumMod val="50000"/>
                </a:schemeClr>
              </a:solidFill>
            </a:endParaRPr>
          </a:p>
          <a:p>
            <a:endParaRPr lang="en-GB" dirty="0"/>
          </a:p>
          <a:p>
            <a:r>
              <a:rPr lang="en-GB" dirty="0" smtClean="0"/>
              <a:t>	</a:t>
            </a:r>
            <a:endParaRPr lang="en-GB" dirty="0" smtClean="0"/>
          </a:p>
          <a:p>
            <a:endParaRPr lang="en-GB" dirty="0" smtClean="0">
              <a:solidFill>
                <a:schemeClr val="accent1">
                  <a:lumMod val="75000"/>
                </a:schemeClr>
              </a:solidFill>
            </a:endParaRPr>
          </a:p>
          <a:p>
            <a:endParaRPr lang="en-GB" dirty="0">
              <a:solidFill>
                <a:schemeClr val="accent1">
                  <a:lumMod val="75000"/>
                </a:schemeClr>
              </a:solidFill>
            </a:endParaRPr>
          </a:p>
          <a:p>
            <a:endParaRPr lang="en-GB" dirty="0" smtClean="0">
              <a:solidFill>
                <a:schemeClr val="accent1">
                  <a:lumMod val="75000"/>
                </a:schemeClr>
              </a:solidFill>
            </a:endParaRPr>
          </a:p>
          <a:p>
            <a:endParaRPr lang="en-GB" dirty="0" smtClean="0">
              <a:solidFill>
                <a:schemeClr val="accent1">
                  <a:lumMod val="75000"/>
                </a:schemeClr>
              </a:solidFill>
            </a:endParaRPr>
          </a:p>
          <a:p>
            <a:endParaRPr lang="en-GB" dirty="0" smtClean="0">
              <a:solidFill>
                <a:schemeClr val="accent1">
                  <a:lumMod val="75000"/>
                </a:schemeClr>
              </a:solidFill>
            </a:endParaRPr>
          </a:p>
          <a:p>
            <a:endParaRPr lang="en-GB" dirty="0">
              <a:solidFill>
                <a:schemeClr val="accent1">
                  <a:lumMod val="75000"/>
                </a:schemeClr>
              </a:solidFill>
            </a:endParaRPr>
          </a:p>
          <a:p>
            <a:r>
              <a:rPr lang="en-GB" dirty="0">
                <a:solidFill>
                  <a:schemeClr val="tx1">
                    <a:lumMod val="50000"/>
                  </a:schemeClr>
                </a:solidFill>
              </a:rPr>
              <a:t>f(x) = </a:t>
            </a:r>
            <a:r>
              <a:rPr lang="en-GB" dirty="0">
                <a:solidFill>
                  <a:schemeClr val="accent1">
                    <a:lumMod val="75000"/>
                  </a:schemeClr>
                </a:solidFill>
              </a:rPr>
              <a:t>1</a:t>
            </a:r>
            <a:r>
              <a:rPr lang="en-GB" dirty="0">
                <a:solidFill>
                  <a:schemeClr val="tx1">
                    <a:lumMod val="50000"/>
                  </a:schemeClr>
                </a:solidFill>
              </a:rPr>
              <a:t> * x</a:t>
            </a:r>
          </a:p>
          <a:p>
            <a:endParaRPr lang="en-GB" dirty="0" smtClean="0"/>
          </a:p>
        </p:txBody>
      </p:sp>
      <p:sp>
        <p:nvSpPr>
          <p:cNvPr id="2" name="Textfeld 1"/>
          <p:cNvSpPr txBox="1"/>
          <p:nvPr/>
        </p:nvSpPr>
        <p:spPr>
          <a:xfrm>
            <a:off x="2893756" y="3861048"/>
            <a:ext cx="583814" cy="369332"/>
          </a:xfrm>
          <a:prstGeom prst="rect">
            <a:avLst/>
          </a:prstGeom>
          <a:noFill/>
        </p:spPr>
        <p:txBody>
          <a:bodyPr wrap="none" rtlCol="0">
            <a:spAutoFit/>
          </a:bodyPr>
          <a:lstStyle/>
          <a:p>
            <a:r>
              <a:rPr lang="en-GB" dirty="0" smtClean="0"/>
              <a:t>error</a:t>
            </a:r>
            <a:endParaRPr lang="en-GB" dirty="0"/>
          </a:p>
        </p:txBody>
      </p:sp>
      <p:pic>
        <p:nvPicPr>
          <p:cNvPr id="3" name="Grafik 2"/>
          <p:cNvPicPr>
            <a:picLocks noChangeAspect="1"/>
          </p:cNvPicPr>
          <p:nvPr/>
        </p:nvPicPr>
        <p:blipFill>
          <a:blip r:embed="rId3"/>
          <a:stretch>
            <a:fillRect/>
          </a:stretch>
        </p:blipFill>
        <p:spPr>
          <a:xfrm>
            <a:off x="6084168" y="2996952"/>
            <a:ext cx="2857726" cy="1882289"/>
          </a:xfrm>
          <a:prstGeom prst="rect">
            <a:avLst/>
          </a:prstGeom>
          <a:ln>
            <a:solidFill>
              <a:schemeClr val="tx1"/>
            </a:solidFill>
          </a:ln>
        </p:spPr>
      </p:pic>
      <p:pic>
        <p:nvPicPr>
          <p:cNvPr id="4" name="Grafik 3"/>
          <p:cNvPicPr>
            <a:picLocks noChangeAspect="1"/>
          </p:cNvPicPr>
          <p:nvPr/>
        </p:nvPicPr>
        <p:blipFill>
          <a:blip r:embed="rId4"/>
          <a:stretch>
            <a:fillRect/>
          </a:stretch>
        </p:blipFill>
        <p:spPr>
          <a:xfrm>
            <a:off x="6084169" y="2991945"/>
            <a:ext cx="2857726" cy="1882289"/>
          </a:xfrm>
          <a:prstGeom prst="rect">
            <a:avLst/>
          </a:prstGeom>
        </p:spPr>
      </p:pic>
      <p:pic>
        <p:nvPicPr>
          <p:cNvPr id="11" name="Grafik 10"/>
          <p:cNvPicPr>
            <a:picLocks noChangeAspect="1"/>
          </p:cNvPicPr>
          <p:nvPr/>
        </p:nvPicPr>
        <p:blipFill>
          <a:blip r:embed="rId5"/>
          <a:stretch>
            <a:fillRect/>
          </a:stretch>
        </p:blipFill>
        <p:spPr>
          <a:xfrm>
            <a:off x="4429125" y="3400425"/>
            <a:ext cx="285750" cy="57150"/>
          </a:xfrm>
          <a:prstGeom prst="rect">
            <a:avLst/>
          </a:prstGeom>
        </p:spPr>
      </p:pic>
      <p:pic>
        <p:nvPicPr>
          <p:cNvPr id="13" name="Grafik 12"/>
          <p:cNvPicPr>
            <a:picLocks noChangeAspect="1"/>
          </p:cNvPicPr>
          <p:nvPr/>
        </p:nvPicPr>
        <p:blipFill>
          <a:blip r:embed="rId6"/>
          <a:stretch>
            <a:fillRect/>
          </a:stretch>
        </p:blipFill>
        <p:spPr>
          <a:xfrm>
            <a:off x="6084167" y="2996952"/>
            <a:ext cx="2857727" cy="1903885"/>
          </a:xfrm>
          <a:prstGeom prst="rect">
            <a:avLst/>
          </a:prstGeom>
        </p:spPr>
      </p:pic>
      <p:pic>
        <p:nvPicPr>
          <p:cNvPr id="14" name="Grafik 13"/>
          <p:cNvPicPr>
            <a:picLocks noChangeAspect="1"/>
          </p:cNvPicPr>
          <p:nvPr/>
        </p:nvPicPr>
        <p:blipFill>
          <a:blip r:embed="rId7"/>
          <a:stretch>
            <a:fillRect/>
          </a:stretch>
        </p:blipFill>
        <p:spPr>
          <a:xfrm>
            <a:off x="6084168" y="2996952"/>
            <a:ext cx="2857726" cy="1903884"/>
          </a:xfrm>
          <a:prstGeom prst="rect">
            <a:avLst/>
          </a:prstGeom>
        </p:spPr>
      </p:pic>
      <p:pic>
        <p:nvPicPr>
          <p:cNvPr id="15" name="Grafik 14"/>
          <p:cNvPicPr>
            <a:picLocks noChangeAspect="1"/>
          </p:cNvPicPr>
          <p:nvPr/>
        </p:nvPicPr>
        <p:blipFill>
          <a:blip r:embed="rId8"/>
          <a:stretch>
            <a:fillRect/>
          </a:stretch>
        </p:blipFill>
        <p:spPr>
          <a:xfrm>
            <a:off x="6084166" y="2996951"/>
            <a:ext cx="2825367" cy="1877283"/>
          </a:xfrm>
          <a:prstGeom prst="rect">
            <a:avLst/>
          </a:prstGeom>
        </p:spPr>
      </p:pic>
      <p:pic>
        <p:nvPicPr>
          <p:cNvPr id="16" name="Grafik 15"/>
          <p:cNvPicPr>
            <a:picLocks noChangeAspect="1"/>
          </p:cNvPicPr>
          <p:nvPr/>
        </p:nvPicPr>
        <p:blipFill>
          <a:blip r:embed="rId9"/>
          <a:stretch>
            <a:fillRect/>
          </a:stretch>
        </p:blipFill>
        <p:spPr>
          <a:xfrm>
            <a:off x="6086205" y="2988565"/>
            <a:ext cx="2866498" cy="1912271"/>
          </a:xfrm>
          <a:prstGeom prst="rect">
            <a:avLst/>
          </a:prstGeom>
        </p:spPr>
      </p:pic>
    </p:spTree>
    <p:extLst>
      <p:ext uri="{BB962C8B-B14F-4D97-AF65-F5344CB8AC3E}">
        <p14:creationId xmlns:p14="http://schemas.microsoft.com/office/powerpoint/2010/main" val="315418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192</a:t>
            </a:fld>
            <a:endParaRPr lang="de-DE" sz="1800"/>
          </a:p>
        </p:txBody>
      </p:sp>
      <p:pic>
        <p:nvPicPr>
          <p:cNvPr id="6" name="Grafik 5"/>
          <p:cNvPicPr>
            <a:picLocks noChangeAspect="1"/>
          </p:cNvPicPr>
          <p:nvPr/>
        </p:nvPicPr>
        <p:blipFill>
          <a:blip r:embed="rId2"/>
          <a:stretch>
            <a:fillRect/>
          </a:stretch>
        </p:blipFill>
        <p:spPr>
          <a:xfrm>
            <a:off x="1259632" y="1669594"/>
            <a:ext cx="5040560" cy="4665373"/>
          </a:xfrm>
          <a:prstGeom prst="rect">
            <a:avLst/>
          </a:prstGeom>
        </p:spPr>
      </p:pic>
      <p:cxnSp>
        <p:nvCxnSpPr>
          <p:cNvPr id="8" name="Gerader Verbinder 7"/>
          <p:cNvCxnSpPr/>
          <p:nvPr/>
        </p:nvCxnSpPr>
        <p:spPr>
          <a:xfrm flipV="1">
            <a:off x="1763688" y="1844824"/>
            <a:ext cx="2808312" cy="40732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a:xfrm flipV="1">
            <a:off x="2926696" y="3486026"/>
            <a:ext cx="0" cy="778039"/>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103497" y="1124744"/>
            <a:ext cx="2329484" cy="3139321"/>
          </a:xfrm>
          <a:prstGeom prst="rect">
            <a:avLst/>
          </a:prstGeom>
          <a:noFill/>
        </p:spPr>
        <p:txBody>
          <a:bodyPr wrap="none" rtlCol="0">
            <a:spAutoFit/>
          </a:bodyPr>
          <a:lstStyle/>
          <a:p>
            <a:r>
              <a:rPr lang="en-GB" dirty="0" err="1" smtClean="0"/>
              <a:t>Funktionstyp</a:t>
            </a:r>
            <a:r>
              <a:rPr lang="en-GB" dirty="0" smtClean="0"/>
              <a:t>: </a:t>
            </a:r>
            <a:r>
              <a:rPr lang="en-GB" dirty="0">
                <a:solidFill>
                  <a:schemeClr val="tx1">
                    <a:lumMod val="50000"/>
                  </a:schemeClr>
                </a:solidFill>
              </a:rPr>
              <a:t>f(x</a:t>
            </a:r>
            <a:r>
              <a:rPr lang="en-GB" dirty="0">
                <a:solidFill>
                  <a:schemeClr val="tx1">
                    <a:lumMod val="50000"/>
                  </a:schemeClr>
                </a:solidFill>
              </a:rPr>
              <a:t>) = </a:t>
            </a:r>
            <a:r>
              <a:rPr lang="en-GB" dirty="0">
                <a:solidFill>
                  <a:schemeClr val="accent1">
                    <a:lumMod val="75000"/>
                  </a:schemeClr>
                </a:solidFill>
              </a:rPr>
              <a:t>m</a:t>
            </a:r>
            <a:r>
              <a:rPr lang="en-GB" dirty="0">
                <a:solidFill>
                  <a:schemeClr val="tx1">
                    <a:lumMod val="50000"/>
                  </a:schemeClr>
                </a:solidFill>
              </a:rPr>
              <a:t> * </a:t>
            </a:r>
            <a:r>
              <a:rPr lang="en-GB" dirty="0">
                <a:solidFill>
                  <a:schemeClr val="tx1">
                    <a:lumMod val="50000"/>
                  </a:schemeClr>
                </a:solidFill>
              </a:rPr>
              <a:t>x</a:t>
            </a:r>
            <a:endParaRPr lang="en-GB" dirty="0">
              <a:solidFill>
                <a:schemeClr val="tx1">
                  <a:lumMod val="50000"/>
                </a:schemeClr>
              </a:solidFill>
            </a:endParaRPr>
          </a:p>
          <a:p>
            <a:endParaRPr lang="en-GB" dirty="0"/>
          </a:p>
          <a:p>
            <a:r>
              <a:rPr lang="en-GB" dirty="0" smtClean="0"/>
              <a:t>	</a:t>
            </a:r>
            <a:endParaRPr lang="en-GB" dirty="0" smtClean="0"/>
          </a:p>
          <a:p>
            <a:endParaRPr lang="en-GB" dirty="0" smtClean="0">
              <a:solidFill>
                <a:schemeClr val="accent1">
                  <a:lumMod val="75000"/>
                </a:schemeClr>
              </a:solidFill>
            </a:endParaRPr>
          </a:p>
          <a:p>
            <a:endParaRPr lang="en-GB" dirty="0">
              <a:solidFill>
                <a:schemeClr val="accent1">
                  <a:lumMod val="75000"/>
                </a:schemeClr>
              </a:solidFill>
            </a:endParaRPr>
          </a:p>
          <a:p>
            <a:endParaRPr lang="en-GB" dirty="0" smtClean="0">
              <a:solidFill>
                <a:schemeClr val="accent1">
                  <a:lumMod val="75000"/>
                </a:schemeClr>
              </a:solidFill>
            </a:endParaRPr>
          </a:p>
          <a:p>
            <a:endParaRPr lang="en-GB" dirty="0" smtClean="0">
              <a:solidFill>
                <a:schemeClr val="accent1">
                  <a:lumMod val="75000"/>
                </a:schemeClr>
              </a:solidFill>
            </a:endParaRPr>
          </a:p>
          <a:p>
            <a:endParaRPr lang="en-GB" dirty="0" smtClean="0">
              <a:solidFill>
                <a:schemeClr val="accent1">
                  <a:lumMod val="75000"/>
                </a:schemeClr>
              </a:solidFill>
            </a:endParaRPr>
          </a:p>
          <a:p>
            <a:endParaRPr lang="en-GB" dirty="0">
              <a:solidFill>
                <a:schemeClr val="accent1">
                  <a:lumMod val="75000"/>
                </a:schemeClr>
              </a:solidFill>
            </a:endParaRPr>
          </a:p>
          <a:p>
            <a:r>
              <a:rPr lang="en-GB" dirty="0">
                <a:solidFill>
                  <a:schemeClr val="tx1">
                    <a:lumMod val="50000"/>
                  </a:schemeClr>
                </a:solidFill>
              </a:rPr>
              <a:t>f(x) = </a:t>
            </a:r>
            <a:r>
              <a:rPr lang="en-GB" dirty="0" smtClean="0">
                <a:solidFill>
                  <a:schemeClr val="accent1">
                    <a:lumMod val="75000"/>
                  </a:schemeClr>
                </a:solidFill>
              </a:rPr>
              <a:t>1,5</a:t>
            </a:r>
            <a:r>
              <a:rPr lang="en-GB" dirty="0" smtClean="0">
                <a:solidFill>
                  <a:schemeClr val="tx1">
                    <a:lumMod val="50000"/>
                  </a:schemeClr>
                </a:solidFill>
              </a:rPr>
              <a:t>* </a:t>
            </a:r>
            <a:r>
              <a:rPr lang="en-GB" dirty="0">
                <a:solidFill>
                  <a:schemeClr val="tx1">
                    <a:lumMod val="50000"/>
                  </a:schemeClr>
                </a:solidFill>
              </a:rPr>
              <a:t>x</a:t>
            </a:r>
          </a:p>
          <a:p>
            <a:endParaRPr lang="en-GB" dirty="0" smtClean="0"/>
          </a:p>
        </p:txBody>
      </p:sp>
      <p:sp>
        <p:nvSpPr>
          <p:cNvPr id="2" name="Textfeld 1"/>
          <p:cNvSpPr txBox="1"/>
          <p:nvPr/>
        </p:nvSpPr>
        <p:spPr>
          <a:xfrm>
            <a:off x="2926696" y="3597310"/>
            <a:ext cx="583814" cy="369332"/>
          </a:xfrm>
          <a:prstGeom prst="rect">
            <a:avLst/>
          </a:prstGeom>
          <a:noFill/>
        </p:spPr>
        <p:txBody>
          <a:bodyPr wrap="none" rtlCol="0">
            <a:spAutoFit/>
          </a:bodyPr>
          <a:lstStyle/>
          <a:p>
            <a:r>
              <a:rPr lang="en-GB" dirty="0" smtClean="0"/>
              <a:t>error</a:t>
            </a:r>
            <a:endParaRPr lang="en-GB" dirty="0"/>
          </a:p>
        </p:txBody>
      </p:sp>
    </p:spTree>
    <p:extLst>
      <p:ext uri="{BB962C8B-B14F-4D97-AF65-F5344CB8AC3E}">
        <p14:creationId xmlns:p14="http://schemas.microsoft.com/office/powerpoint/2010/main" val="168250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193</a:t>
            </a:fld>
            <a:endParaRPr lang="de-DE" sz="1800"/>
          </a:p>
        </p:txBody>
      </p:sp>
      <p:pic>
        <p:nvPicPr>
          <p:cNvPr id="6" name="Grafik 5"/>
          <p:cNvPicPr>
            <a:picLocks noChangeAspect="1"/>
          </p:cNvPicPr>
          <p:nvPr/>
        </p:nvPicPr>
        <p:blipFill>
          <a:blip r:embed="rId2"/>
          <a:stretch>
            <a:fillRect/>
          </a:stretch>
        </p:blipFill>
        <p:spPr>
          <a:xfrm>
            <a:off x="1259632" y="1669594"/>
            <a:ext cx="5040560" cy="4665373"/>
          </a:xfrm>
          <a:prstGeom prst="rect">
            <a:avLst/>
          </a:prstGeom>
        </p:spPr>
      </p:pic>
      <p:cxnSp>
        <p:nvCxnSpPr>
          <p:cNvPr id="8" name="Gerader Verbinder 7"/>
          <p:cNvCxnSpPr/>
          <p:nvPr/>
        </p:nvCxnSpPr>
        <p:spPr>
          <a:xfrm flipV="1">
            <a:off x="1763688" y="1844824"/>
            <a:ext cx="2160240" cy="40732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a:xfrm flipV="1">
            <a:off x="2915816" y="3486026"/>
            <a:ext cx="10880" cy="23100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103497" y="1124744"/>
            <a:ext cx="2329484" cy="3139321"/>
          </a:xfrm>
          <a:prstGeom prst="rect">
            <a:avLst/>
          </a:prstGeom>
          <a:noFill/>
        </p:spPr>
        <p:txBody>
          <a:bodyPr wrap="none" rtlCol="0">
            <a:spAutoFit/>
          </a:bodyPr>
          <a:lstStyle/>
          <a:p>
            <a:r>
              <a:rPr lang="en-GB" dirty="0" err="1" smtClean="0"/>
              <a:t>Funktionstyp</a:t>
            </a:r>
            <a:r>
              <a:rPr lang="en-GB" dirty="0" smtClean="0"/>
              <a:t>: </a:t>
            </a:r>
            <a:r>
              <a:rPr lang="en-GB" dirty="0">
                <a:solidFill>
                  <a:schemeClr val="tx1">
                    <a:lumMod val="50000"/>
                  </a:schemeClr>
                </a:solidFill>
              </a:rPr>
              <a:t>f(x</a:t>
            </a:r>
            <a:r>
              <a:rPr lang="en-GB" dirty="0">
                <a:solidFill>
                  <a:schemeClr val="tx1">
                    <a:lumMod val="50000"/>
                  </a:schemeClr>
                </a:solidFill>
              </a:rPr>
              <a:t>) = </a:t>
            </a:r>
            <a:r>
              <a:rPr lang="en-GB" dirty="0">
                <a:solidFill>
                  <a:schemeClr val="accent1">
                    <a:lumMod val="75000"/>
                  </a:schemeClr>
                </a:solidFill>
              </a:rPr>
              <a:t>m</a:t>
            </a:r>
            <a:r>
              <a:rPr lang="en-GB" dirty="0">
                <a:solidFill>
                  <a:schemeClr val="tx1">
                    <a:lumMod val="50000"/>
                  </a:schemeClr>
                </a:solidFill>
              </a:rPr>
              <a:t> * </a:t>
            </a:r>
            <a:r>
              <a:rPr lang="en-GB" dirty="0">
                <a:solidFill>
                  <a:schemeClr val="tx1">
                    <a:lumMod val="50000"/>
                  </a:schemeClr>
                </a:solidFill>
              </a:rPr>
              <a:t>x</a:t>
            </a:r>
            <a:endParaRPr lang="en-GB" dirty="0">
              <a:solidFill>
                <a:schemeClr val="tx1">
                  <a:lumMod val="50000"/>
                </a:schemeClr>
              </a:solidFill>
            </a:endParaRPr>
          </a:p>
          <a:p>
            <a:endParaRPr lang="en-GB" dirty="0"/>
          </a:p>
          <a:p>
            <a:r>
              <a:rPr lang="en-GB" dirty="0" smtClean="0"/>
              <a:t>	</a:t>
            </a:r>
            <a:endParaRPr lang="en-GB" dirty="0" smtClean="0"/>
          </a:p>
          <a:p>
            <a:endParaRPr lang="en-GB" dirty="0" smtClean="0">
              <a:solidFill>
                <a:schemeClr val="accent1">
                  <a:lumMod val="75000"/>
                </a:schemeClr>
              </a:solidFill>
            </a:endParaRPr>
          </a:p>
          <a:p>
            <a:endParaRPr lang="en-GB" dirty="0">
              <a:solidFill>
                <a:schemeClr val="accent1">
                  <a:lumMod val="75000"/>
                </a:schemeClr>
              </a:solidFill>
            </a:endParaRPr>
          </a:p>
          <a:p>
            <a:endParaRPr lang="en-GB" dirty="0" smtClean="0">
              <a:solidFill>
                <a:schemeClr val="accent1">
                  <a:lumMod val="75000"/>
                </a:schemeClr>
              </a:solidFill>
            </a:endParaRPr>
          </a:p>
          <a:p>
            <a:endParaRPr lang="en-GB" dirty="0" smtClean="0">
              <a:solidFill>
                <a:schemeClr val="accent1">
                  <a:lumMod val="75000"/>
                </a:schemeClr>
              </a:solidFill>
            </a:endParaRPr>
          </a:p>
          <a:p>
            <a:endParaRPr lang="en-GB" dirty="0" smtClean="0">
              <a:solidFill>
                <a:schemeClr val="accent1">
                  <a:lumMod val="75000"/>
                </a:schemeClr>
              </a:solidFill>
            </a:endParaRPr>
          </a:p>
          <a:p>
            <a:endParaRPr lang="en-GB" dirty="0">
              <a:solidFill>
                <a:schemeClr val="accent1">
                  <a:lumMod val="75000"/>
                </a:schemeClr>
              </a:solidFill>
            </a:endParaRPr>
          </a:p>
          <a:p>
            <a:r>
              <a:rPr lang="en-GB" dirty="0">
                <a:solidFill>
                  <a:schemeClr val="tx1">
                    <a:lumMod val="50000"/>
                  </a:schemeClr>
                </a:solidFill>
              </a:rPr>
              <a:t>f(x) = </a:t>
            </a:r>
            <a:r>
              <a:rPr lang="en-GB" dirty="0">
                <a:solidFill>
                  <a:schemeClr val="accent1">
                    <a:lumMod val="75000"/>
                  </a:schemeClr>
                </a:solidFill>
              </a:rPr>
              <a:t>2</a:t>
            </a:r>
            <a:r>
              <a:rPr lang="en-GB" dirty="0" smtClean="0">
                <a:solidFill>
                  <a:schemeClr val="tx1">
                    <a:lumMod val="50000"/>
                  </a:schemeClr>
                </a:solidFill>
              </a:rPr>
              <a:t> </a:t>
            </a:r>
            <a:r>
              <a:rPr lang="en-GB" dirty="0">
                <a:solidFill>
                  <a:schemeClr val="tx1">
                    <a:lumMod val="50000"/>
                  </a:schemeClr>
                </a:solidFill>
              </a:rPr>
              <a:t>* x</a:t>
            </a:r>
          </a:p>
          <a:p>
            <a:endParaRPr lang="en-GB" dirty="0" smtClean="0"/>
          </a:p>
        </p:txBody>
      </p:sp>
      <p:sp>
        <p:nvSpPr>
          <p:cNvPr id="2" name="Textfeld 1"/>
          <p:cNvSpPr txBox="1"/>
          <p:nvPr/>
        </p:nvSpPr>
        <p:spPr>
          <a:xfrm>
            <a:off x="2382492" y="3401751"/>
            <a:ext cx="583814" cy="369332"/>
          </a:xfrm>
          <a:prstGeom prst="rect">
            <a:avLst/>
          </a:prstGeom>
          <a:noFill/>
        </p:spPr>
        <p:txBody>
          <a:bodyPr wrap="none" rtlCol="0">
            <a:spAutoFit/>
          </a:bodyPr>
          <a:lstStyle/>
          <a:p>
            <a:r>
              <a:rPr lang="en-GB" dirty="0" smtClean="0"/>
              <a:t>error</a:t>
            </a:r>
            <a:endParaRPr lang="en-GB" dirty="0"/>
          </a:p>
        </p:txBody>
      </p:sp>
    </p:spTree>
    <p:extLst>
      <p:ext uri="{BB962C8B-B14F-4D97-AF65-F5344CB8AC3E}">
        <p14:creationId xmlns:p14="http://schemas.microsoft.com/office/powerpoint/2010/main" val="87883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194</a:t>
            </a:fld>
            <a:endParaRPr lang="de-DE" sz="1800"/>
          </a:p>
        </p:txBody>
      </p:sp>
      <p:pic>
        <p:nvPicPr>
          <p:cNvPr id="6" name="Grafik 5"/>
          <p:cNvPicPr>
            <a:picLocks noChangeAspect="1"/>
          </p:cNvPicPr>
          <p:nvPr/>
        </p:nvPicPr>
        <p:blipFill>
          <a:blip r:embed="rId2"/>
          <a:stretch>
            <a:fillRect/>
          </a:stretch>
        </p:blipFill>
        <p:spPr>
          <a:xfrm>
            <a:off x="1259632" y="1669594"/>
            <a:ext cx="5040560" cy="4665373"/>
          </a:xfrm>
          <a:prstGeom prst="rect">
            <a:avLst/>
          </a:prstGeom>
        </p:spPr>
      </p:pic>
      <p:cxnSp>
        <p:nvCxnSpPr>
          <p:cNvPr id="8" name="Gerader Verbinder 7"/>
          <p:cNvCxnSpPr/>
          <p:nvPr/>
        </p:nvCxnSpPr>
        <p:spPr>
          <a:xfrm flipV="1">
            <a:off x="1763688" y="1844824"/>
            <a:ext cx="1944216" cy="40732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103497" y="1124744"/>
            <a:ext cx="2329484" cy="3139321"/>
          </a:xfrm>
          <a:prstGeom prst="rect">
            <a:avLst/>
          </a:prstGeom>
          <a:noFill/>
        </p:spPr>
        <p:txBody>
          <a:bodyPr wrap="none" rtlCol="0">
            <a:spAutoFit/>
          </a:bodyPr>
          <a:lstStyle/>
          <a:p>
            <a:r>
              <a:rPr lang="en-GB" dirty="0" err="1" smtClean="0"/>
              <a:t>Funktionstyp</a:t>
            </a:r>
            <a:r>
              <a:rPr lang="en-GB" dirty="0" smtClean="0"/>
              <a:t>: </a:t>
            </a:r>
            <a:r>
              <a:rPr lang="en-GB" dirty="0">
                <a:solidFill>
                  <a:schemeClr val="tx1">
                    <a:lumMod val="50000"/>
                  </a:schemeClr>
                </a:solidFill>
              </a:rPr>
              <a:t>f(x</a:t>
            </a:r>
            <a:r>
              <a:rPr lang="en-GB" dirty="0">
                <a:solidFill>
                  <a:schemeClr val="tx1">
                    <a:lumMod val="50000"/>
                  </a:schemeClr>
                </a:solidFill>
              </a:rPr>
              <a:t>) = </a:t>
            </a:r>
            <a:r>
              <a:rPr lang="en-GB" dirty="0">
                <a:solidFill>
                  <a:schemeClr val="accent1">
                    <a:lumMod val="75000"/>
                  </a:schemeClr>
                </a:solidFill>
              </a:rPr>
              <a:t>m</a:t>
            </a:r>
            <a:r>
              <a:rPr lang="en-GB" dirty="0">
                <a:solidFill>
                  <a:schemeClr val="tx1">
                    <a:lumMod val="50000"/>
                  </a:schemeClr>
                </a:solidFill>
              </a:rPr>
              <a:t> * </a:t>
            </a:r>
            <a:r>
              <a:rPr lang="en-GB" dirty="0">
                <a:solidFill>
                  <a:schemeClr val="tx1">
                    <a:lumMod val="50000"/>
                  </a:schemeClr>
                </a:solidFill>
              </a:rPr>
              <a:t>x</a:t>
            </a:r>
            <a:endParaRPr lang="en-GB" dirty="0">
              <a:solidFill>
                <a:schemeClr val="tx1">
                  <a:lumMod val="50000"/>
                </a:schemeClr>
              </a:solidFill>
            </a:endParaRPr>
          </a:p>
          <a:p>
            <a:endParaRPr lang="en-GB" dirty="0"/>
          </a:p>
          <a:p>
            <a:r>
              <a:rPr lang="en-GB" dirty="0" smtClean="0"/>
              <a:t>	</a:t>
            </a:r>
            <a:endParaRPr lang="en-GB" dirty="0" smtClean="0"/>
          </a:p>
          <a:p>
            <a:endParaRPr lang="en-GB" dirty="0" smtClean="0">
              <a:solidFill>
                <a:schemeClr val="accent1">
                  <a:lumMod val="75000"/>
                </a:schemeClr>
              </a:solidFill>
            </a:endParaRPr>
          </a:p>
          <a:p>
            <a:endParaRPr lang="en-GB" dirty="0">
              <a:solidFill>
                <a:schemeClr val="accent1">
                  <a:lumMod val="75000"/>
                </a:schemeClr>
              </a:solidFill>
            </a:endParaRPr>
          </a:p>
          <a:p>
            <a:endParaRPr lang="en-GB" dirty="0" smtClean="0">
              <a:solidFill>
                <a:schemeClr val="accent1">
                  <a:lumMod val="75000"/>
                </a:schemeClr>
              </a:solidFill>
            </a:endParaRPr>
          </a:p>
          <a:p>
            <a:endParaRPr lang="en-GB" dirty="0" smtClean="0">
              <a:solidFill>
                <a:schemeClr val="accent1">
                  <a:lumMod val="75000"/>
                </a:schemeClr>
              </a:solidFill>
            </a:endParaRPr>
          </a:p>
          <a:p>
            <a:endParaRPr lang="en-GB" dirty="0" smtClean="0">
              <a:solidFill>
                <a:schemeClr val="accent1">
                  <a:lumMod val="75000"/>
                </a:schemeClr>
              </a:solidFill>
            </a:endParaRPr>
          </a:p>
          <a:p>
            <a:endParaRPr lang="en-GB" dirty="0">
              <a:solidFill>
                <a:schemeClr val="accent1">
                  <a:lumMod val="75000"/>
                </a:schemeClr>
              </a:solidFill>
            </a:endParaRPr>
          </a:p>
          <a:p>
            <a:r>
              <a:rPr lang="en-GB" dirty="0">
                <a:solidFill>
                  <a:schemeClr val="tx1">
                    <a:lumMod val="50000"/>
                  </a:schemeClr>
                </a:solidFill>
              </a:rPr>
              <a:t>f(x) = </a:t>
            </a:r>
            <a:r>
              <a:rPr lang="en-GB" dirty="0" smtClean="0">
                <a:solidFill>
                  <a:schemeClr val="accent1">
                    <a:lumMod val="75000"/>
                  </a:schemeClr>
                </a:solidFill>
              </a:rPr>
              <a:t>2,2</a:t>
            </a:r>
            <a:r>
              <a:rPr lang="en-GB" dirty="0" smtClean="0">
                <a:solidFill>
                  <a:schemeClr val="tx1">
                    <a:lumMod val="50000"/>
                  </a:schemeClr>
                </a:solidFill>
              </a:rPr>
              <a:t>* </a:t>
            </a:r>
            <a:r>
              <a:rPr lang="en-GB" dirty="0">
                <a:solidFill>
                  <a:schemeClr val="tx1">
                    <a:lumMod val="50000"/>
                  </a:schemeClr>
                </a:solidFill>
              </a:rPr>
              <a:t>x</a:t>
            </a:r>
          </a:p>
          <a:p>
            <a:endParaRPr lang="en-GB" dirty="0" smtClean="0"/>
          </a:p>
        </p:txBody>
      </p:sp>
      <p:sp>
        <p:nvSpPr>
          <p:cNvPr id="2" name="Textfeld 1"/>
          <p:cNvSpPr txBox="1"/>
          <p:nvPr/>
        </p:nvSpPr>
        <p:spPr>
          <a:xfrm>
            <a:off x="2370658" y="3284984"/>
            <a:ext cx="583814" cy="369332"/>
          </a:xfrm>
          <a:prstGeom prst="rect">
            <a:avLst/>
          </a:prstGeom>
          <a:noFill/>
        </p:spPr>
        <p:txBody>
          <a:bodyPr wrap="none" rtlCol="0">
            <a:spAutoFit/>
          </a:bodyPr>
          <a:lstStyle/>
          <a:p>
            <a:r>
              <a:rPr lang="en-GB" dirty="0" smtClean="0"/>
              <a:t>error</a:t>
            </a:r>
            <a:endParaRPr lang="en-GB" dirty="0"/>
          </a:p>
        </p:txBody>
      </p:sp>
    </p:spTree>
    <p:extLst>
      <p:ext uri="{BB962C8B-B14F-4D97-AF65-F5344CB8AC3E}">
        <p14:creationId xmlns:p14="http://schemas.microsoft.com/office/powerpoint/2010/main" val="384527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195</a:t>
            </a:fld>
            <a:endParaRPr lang="de-DE" sz="1800"/>
          </a:p>
        </p:txBody>
      </p:sp>
      <p:pic>
        <p:nvPicPr>
          <p:cNvPr id="6" name="Grafik 5"/>
          <p:cNvPicPr>
            <a:picLocks noChangeAspect="1"/>
          </p:cNvPicPr>
          <p:nvPr/>
        </p:nvPicPr>
        <p:blipFill>
          <a:blip r:embed="rId2"/>
          <a:stretch>
            <a:fillRect/>
          </a:stretch>
        </p:blipFill>
        <p:spPr>
          <a:xfrm>
            <a:off x="1259632" y="1669594"/>
            <a:ext cx="5040560" cy="4665373"/>
          </a:xfrm>
          <a:prstGeom prst="rect">
            <a:avLst/>
          </a:prstGeom>
        </p:spPr>
      </p:pic>
      <p:cxnSp>
        <p:nvCxnSpPr>
          <p:cNvPr id="8" name="Gerader Verbinder 7"/>
          <p:cNvCxnSpPr/>
          <p:nvPr/>
        </p:nvCxnSpPr>
        <p:spPr>
          <a:xfrm flipV="1">
            <a:off x="1763688" y="1844824"/>
            <a:ext cx="1800200" cy="40732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a:xfrm flipH="1">
            <a:off x="2926697" y="3284984"/>
            <a:ext cx="10340" cy="201042"/>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103497" y="1124744"/>
            <a:ext cx="2329484" cy="3139321"/>
          </a:xfrm>
          <a:prstGeom prst="rect">
            <a:avLst/>
          </a:prstGeom>
          <a:noFill/>
        </p:spPr>
        <p:txBody>
          <a:bodyPr wrap="none" rtlCol="0">
            <a:spAutoFit/>
          </a:bodyPr>
          <a:lstStyle/>
          <a:p>
            <a:r>
              <a:rPr lang="en-GB" dirty="0" err="1" smtClean="0"/>
              <a:t>Funktionstyp</a:t>
            </a:r>
            <a:r>
              <a:rPr lang="en-GB" dirty="0" smtClean="0"/>
              <a:t>: </a:t>
            </a:r>
            <a:r>
              <a:rPr lang="en-GB" dirty="0">
                <a:solidFill>
                  <a:schemeClr val="tx1">
                    <a:lumMod val="50000"/>
                  </a:schemeClr>
                </a:solidFill>
              </a:rPr>
              <a:t>f(x</a:t>
            </a:r>
            <a:r>
              <a:rPr lang="en-GB" dirty="0">
                <a:solidFill>
                  <a:schemeClr val="tx1">
                    <a:lumMod val="50000"/>
                  </a:schemeClr>
                </a:solidFill>
              </a:rPr>
              <a:t>) = </a:t>
            </a:r>
            <a:r>
              <a:rPr lang="en-GB" dirty="0">
                <a:solidFill>
                  <a:schemeClr val="accent1">
                    <a:lumMod val="75000"/>
                  </a:schemeClr>
                </a:solidFill>
              </a:rPr>
              <a:t>m</a:t>
            </a:r>
            <a:r>
              <a:rPr lang="en-GB" dirty="0">
                <a:solidFill>
                  <a:schemeClr val="tx1">
                    <a:lumMod val="50000"/>
                  </a:schemeClr>
                </a:solidFill>
              </a:rPr>
              <a:t> * </a:t>
            </a:r>
            <a:r>
              <a:rPr lang="en-GB" dirty="0">
                <a:solidFill>
                  <a:schemeClr val="tx1">
                    <a:lumMod val="50000"/>
                  </a:schemeClr>
                </a:solidFill>
              </a:rPr>
              <a:t>x</a:t>
            </a:r>
            <a:endParaRPr lang="en-GB" dirty="0">
              <a:solidFill>
                <a:schemeClr val="tx1">
                  <a:lumMod val="50000"/>
                </a:schemeClr>
              </a:solidFill>
            </a:endParaRPr>
          </a:p>
          <a:p>
            <a:endParaRPr lang="en-GB" dirty="0"/>
          </a:p>
          <a:p>
            <a:r>
              <a:rPr lang="en-GB" dirty="0" smtClean="0"/>
              <a:t>	</a:t>
            </a:r>
            <a:endParaRPr lang="en-GB" dirty="0" smtClean="0"/>
          </a:p>
          <a:p>
            <a:endParaRPr lang="en-GB" dirty="0" smtClean="0">
              <a:solidFill>
                <a:schemeClr val="accent1">
                  <a:lumMod val="75000"/>
                </a:schemeClr>
              </a:solidFill>
            </a:endParaRPr>
          </a:p>
          <a:p>
            <a:endParaRPr lang="en-GB" dirty="0">
              <a:solidFill>
                <a:schemeClr val="accent1">
                  <a:lumMod val="75000"/>
                </a:schemeClr>
              </a:solidFill>
            </a:endParaRPr>
          </a:p>
          <a:p>
            <a:endParaRPr lang="en-GB" dirty="0" smtClean="0">
              <a:solidFill>
                <a:schemeClr val="accent1">
                  <a:lumMod val="75000"/>
                </a:schemeClr>
              </a:solidFill>
            </a:endParaRPr>
          </a:p>
          <a:p>
            <a:endParaRPr lang="en-GB" dirty="0" smtClean="0">
              <a:solidFill>
                <a:schemeClr val="accent1">
                  <a:lumMod val="75000"/>
                </a:schemeClr>
              </a:solidFill>
            </a:endParaRPr>
          </a:p>
          <a:p>
            <a:endParaRPr lang="en-GB" dirty="0" smtClean="0">
              <a:solidFill>
                <a:schemeClr val="accent1">
                  <a:lumMod val="75000"/>
                </a:schemeClr>
              </a:solidFill>
            </a:endParaRPr>
          </a:p>
          <a:p>
            <a:endParaRPr lang="en-GB" dirty="0">
              <a:solidFill>
                <a:schemeClr val="accent1">
                  <a:lumMod val="75000"/>
                </a:schemeClr>
              </a:solidFill>
            </a:endParaRPr>
          </a:p>
          <a:p>
            <a:r>
              <a:rPr lang="en-GB" dirty="0">
                <a:solidFill>
                  <a:schemeClr val="tx1">
                    <a:lumMod val="50000"/>
                  </a:schemeClr>
                </a:solidFill>
              </a:rPr>
              <a:t>f(x) = </a:t>
            </a:r>
            <a:r>
              <a:rPr lang="en-GB" dirty="0" smtClean="0">
                <a:solidFill>
                  <a:schemeClr val="accent1">
                    <a:lumMod val="75000"/>
                  </a:schemeClr>
                </a:solidFill>
              </a:rPr>
              <a:t>2,5</a:t>
            </a:r>
            <a:r>
              <a:rPr lang="en-GB" dirty="0" smtClean="0">
                <a:solidFill>
                  <a:schemeClr val="tx1">
                    <a:lumMod val="50000"/>
                  </a:schemeClr>
                </a:solidFill>
              </a:rPr>
              <a:t>* </a:t>
            </a:r>
            <a:r>
              <a:rPr lang="en-GB" dirty="0">
                <a:solidFill>
                  <a:schemeClr val="tx1">
                    <a:lumMod val="50000"/>
                  </a:schemeClr>
                </a:solidFill>
              </a:rPr>
              <a:t>x</a:t>
            </a:r>
          </a:p>
          <a:p>
            <a:endParaRPr lang="en-GB" dirty="0" smtClean="0"/>
          </a:p>
        </p:txBody>
      </p:sp>
      <p:sp>
        <p:nvSpPr>
          <p:cNvPr id="2" name="Textfeld 1"/>
          <p:cNvSpPr txBox="1"/>
          <p:nvPr/>
        </p:nvSpPr>
        <p:spPr>
          <a:xfrm>
            <a:off x="2970377" y="3169481"/>
            <a:ext cx="583814" cy="369332"/>
          </a:xfrm>
          <a:prstGeom prst="rect">
            <a:avLst/>
          </a:prstGeom>
          <a:noFill/>
        </p:spPr>
        <p:txBody>
          <a:bodyPr wrap="none" rtlCol="0">
            <a:spAutoFit/>
          </a:bodyPr>
          <a:lstStyle/>
          <a:p>
            <a:r>
              <a:rPr lang="en-GB" dirty="0" smtClean="0"/>
              <a:t>error</a:t>
            </a:r>
            <a:endParaRPr lang="en-GB" dirty="0"/>
          </a:p>
        </p:txBody>
      </p:sp>
    </p:spTree>
    <p:extLst>
      <p:ext uri="{BB962C8B-B14F-4D97-AF65-F5344CB8AC3E}">
        <p14:creationId xmlns:p14="http://schemas.microsoft.com/office/powerpoint/2010/main" val="79453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196</a:t>
            </a:fld>
            <a:endParaRPr lang="de-DE" sz="1800"/>
          </a:p>
        </p:txBody>
      </p:sp>
      <p:pic>
        <p:nvPicPr>
          <p:cNvPr id="6" name="Grafik 5"/>
          <p:cNvPicPr>
            <a:picLocks noChangeAspect="1"/>
          </p:cNvPicPr>
          <p:nvPr/>
        </p:nvPicPr>
        <p:blipFill>
          <a:blip r:embed="rId2"/>
          <a:stretch>
            <a:fillRect/>
          </a:stretch>
        </p:blipFill>
        <p:spPr>
          <a:xfrm>
            <a:off x="1259632" y="1669594"/>
            <a:ext cx="5040560" cy="4665373"/>
          </a:xfrm>
          <a:prstGeom prst="rect">
            <a:avLst/>
          </a:prstGeom>
        </p:spPr>
      </p:pic>
      <p:cxnSp>
        <p:nvCxnSpPr>
          <p:cNvPr id="8" name="Gerader Verbinder 7"/>
          <p:cNvCxnSpPr/>
          <p:nvPr/>
        </p:nvCxnSpPr>
        <p:spPr>
          <a:xfrm flipV="1">
            <a:off x="1763688" y="1844824"/>
            <a:ext cx="1440160" cy="40732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a:xfrm flipH="1">
            <a:off x="2926697" y="2564904"/>
            <a:ext cx="10340" cy="921122"/>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103497" y="1124744"/>
            <a:ext cx="2329484" cy="3139321"/>
          </a:xfrm>
          <a:prstGeom prst="rect">
            <a:avLst/>
          </a:prstGeom>
          <a:noFill/>
        </p:spPr>
        <p:txBody>
          <a:bodyPr wrap="none" rtlCol="0">
            <a:spAutoFit/>
          </a:bodyPr>
          <a:lstStyle/>
          <a:p>
            <a:r>
              <a:rPr lang="en-GB" dirty="0" err="1" smtClean="0"/>
              <a:t>Funktionstyp</a:t>
            </a:r>
            <a:r>
              <a:rPr lang="en-GB" dirty="0" smtClean="0"/>
              <a:t>: </a:t>
            </a:r>
            <a:r>
              <a:rPr lang="en-GB" dirty="0">
                <a:solidFill>
                  <a:schemeClr val="tx1">
                    <a:lumMod val="50000"/>
                  </a:schemeClr>
                </a:solidFill>
              </a:rPr>
              <a:t>f(x</a:t>
            </a:r>
            <a:r>
              <a:rPr lang="en-GB" dirty="0">
                <a:solidFill>
                  <a:schemeClr val="tx1">
                    <a:lumMod val="50000"/>
                  </a:schemeClr>
                </a:solidFill>
              </a:rPr>
              <a:t>) = </a:t>
            </a:r>
            <a:r>
              <a:rPr lang="en-GB" dirty="0">
                <a:solidFill>
                  <a:schemeClr val="accent1">
                    <a:lumMod val="75000"/>
                  </a:schemeClr>
                </a:solidFill>
              </a:rPr>
              <a:t>m</a:t>
            </a:r>
            <a:r>
              <a:rPr lang="en-GB" dirty="0">
                <a:solidFill>
                  <a:schemeClr val="tx1">
                    <a:lumMod val="50000"/>
                  </a:schemeClr>
                </a:solidFill>
              </a:rPr>
              <a:t> * </a:t>
            </a:r>
            <a:r>
              <a:rPr lang="en-GB" dirty="0">
                <a:solidFill>
                  <a:schemeClr val="tx1">
                    <a:lumMod val="50000"/>
                  </a:schemeClr>
                </a:solidFill>
              </a:rPr>
              <a:t>x</a:t>
            </a:r>
            <a:endParaRPr lang="en-GB" dirty="0">
              <a:solidFill>
                <a:schemeClr val="tx1">
                  <a:lumMod val="50000"/>
                </a:schemeClr>
              </a:solidFill>
            </a:endParaRPr>
          </a:p>
          <a:p>
            <a:endParaRPr lang="en-GB" dirty="0"/>
          </a:p>
          <a:p>
            <a:r>
              <a:rPr lang="en-GB" dirty="0" smtClean="0"/>
              <a:t>	</a:t>
            </a:r>
            <a:endParaRPr lang="en-GB" dirty="0" smtClean="0"/>
          </a:p>
          <a:p>
            <a:endParaRPr lang="en-GB" dirty="0" smtClean="0">
              <a:solidFill>
                <a:schemeClr val="accent1">
                  <a:lumMod val="75000"/>
                </a:schemeClr>
              </a:solidFill>
            </a:endParaRPr>
          </a:p>
          <a:p>
            <a:endParaRPr lang="en-GB" dirty="0">
              <a:solidFill>
                <a:schemeClr val="accent1">
                  <a:lumMod val="75000"/>
                </a:schemeClr>
              </a:solidFill>
            </a:endParaRPr>
          </a:p>
          <a:p>
            <a:endParaRPr lang="en-GB" dirty="0" smtClean="0">
              <a:solidFill>
                <a:schemeClr val="accent1">
                  <a:lumMod val="75000"/>
                </a:schemeClr>
              </a:solidFill>
            </a:endParaRPr>
          </a:p>
          <a:p>
            <a:endParaRPr lang="en-GB" dirty="0" smtClean="0">
              <a:solidFill>
                <a:schemeClr val="accent1">
                  <a:lumMod val="75000"/>
                </a:schemeClr>
              </a:solidFill>
            </a:endParaRPr>
          </a:p>
          <a:p>
            <a:endParaRPr lang="en-GB" dirty="0" smtClean="0">
              <a:solidFill>
                <a:schemeClr val="accent1">
                  <a:lumMod val="75000"/>
                </a:schemeClr>
              </a:solidFill>
            </a:endParaRPr>
          </a:p>
          <a:p>
            <a:endParaRPr lang="en-GB" dirty="0">
              <a:solidFill>
                <a:schemeClr val="accent1">
                  <a:lumMod val="75000"/>
                </a:schemeClr>
              </a:solidFill>
            </a:endParaRPr>
          </a:p>
          <a:p>
            <a:r>
              <a:rPr lang="en-GB" dirty="0">
                <a:solidFill>
                  <a:schemeClr val="tx1">
                    <a:lumMod val="50000"/>
                  </a:schemeClr>
                </a:solidFill>
              </a:rPr>
              <a:t>f(x) = </a:t>
            </a:r>
            <a:r>
              <a:rPr lang="en-GB" dirty="0" smtClean="0">
                <a:solidFill>
                  <a:schemeClr val="accent1">
                    <a:lumMod val="75000"/>
                  </a:schemeClr>
                </a:solidFill>
              </a:rPr>
              <a:t>3</a:t>
            </a:r>
            <a:r>
              <a:rPr lang="en-GB" dirty="0" smtClean="0">
                <a:solidFill>
                  <a:schemeClr val="tx1">
                    <a:lumMod val="50000"/>
                  </a:schemeClr>
                </a:solidFill>
              </a:rPr>
              <a:t> </a:t>
            </a:r>
            <a:r>
              <a:rPr lang="en-GB" dirty="0">
                <a:solidFill>
                  <a:schemeClr val="tx1">
                    <a:lumMod val="50000"/>
                  </a:schemeClr>
                </a:solidFill>
              </a:rPr>
              <a:t>* x</a:t>
            </a:r>
          </a:p>
          <a:p>
            <a:endParaRPr lang="en-GB" dirty="0" smtClean="0"/>
          </a:p>
        </p:txBody>
      </p:sp>
      <p:sp>
        <p:nvSpPr>
          <p:cNvPr id="2" name="Textfeld 1"/>
          <p:cNvSpPr txBox="1"/>
          <p:nvPr/>
        </p:nvSpPr>
        <p:spPr>
          <a:xfrm>
            <a:off x="2911941" y="2852936"/>
            <a:ext cx="583814" cy="369332"/>
          </a:xfrm>
          <a:prstGeom prst="rect">
            <a:avLst/>
          </a:prstGeom>
          <a:noFill/>
        </p:spPr>
        <p:txBody>
          <a:bodyPr wrap="none" rtlCol="0">
            <a:spAutoFit/>
          </a:bodyPr>
          <a:lstStyle/>
          <a:p>
            <a:r>
              <a:rPr lang="en-GB" dirty="0" smtClean="0"/>
              <a:t>error</a:t>
            </a:r>
            <a:endParaRPr lang="en-GB" dirty="0"/>
          </a:p>
        </p:txBody>
      </p:sp>
    </p:spTree>
    <p:extLst>
      <p:ext uri="{BB962C8B-B14F-4D97-AF65-F5344CB8AC3E}">
        <p14:creationId xmlns:p14="http://schemas.microsoft.com/office/powerpoint/2010/main" val="138395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1366838"/>
            <a:ext cx="8243887" cy="812202"/>
          </a:xfrm>
        </p:spPr>
        <p:txBody>
          <a:bodyPr/>
          <a:lstStyle/>
          <a:p>
            <a:r>
              <a:rPr lang="de-DE" dirty="0" smtClean="0"/>
              <a:t>Kantengewichte automatisiert sinnvoll anpassen </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197</a:t>
            </a:fld>
            <a:endParaRPr lang="de-DE" sz="1800"/>
          </a:p>
        </p:txBody>
      </p:sp>
      <p:pic>
        <p:nvPicPr>
          <p:cNvPr id="6" name="Grafik 5"/>
          <p:cNvPicPr>
            <a:picLocks noChangeAspect="1"/>
          </p:cNvPicPr>
          <p:nvPr/>
        </p:nvPicPr>
        <p:blipFill>
          <a:blip r:embed="rId2"/>
          <a:stretch>
            <a:fillRect/>
          </a:stretch>
        </p:blipFill>
        <p:spPr>
          <a:xfrm>
            <a:off x="1920677" y="2636912"/>
            <a:ext cx="5301054" cy="3621132"/>
          </a:xfrm>
          <a:prstGeom prst="rect">
            <a:avLst/>
          </a:prstGeom>
        </p:spPr>
      </p:pic>
      <mc:AlternateContent xmlns:mc="http://schemas.openxmlformats.org/markup-compatibility/2006" xmlns:a14="http://schemas.microsoft.com/office/drawing/2010/main">
        <mc:Choice Requires="a14">
          <p:sp>
            <p:nvSpPr>
              <p:cNvPr id="5" name="Rechteck 4"/>
              <p:cNvSpPr/>
              <p:nvPr/>
            </p:nvSpPr>
            <p:spPr>
              <a:xfrm>
                <a:off x="3275856" y="2060848"/>
                <a:ext cx="3380221"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 </m:t>
                      </m:r>
                      <m:r>
                        <a:rPr lang="de-DE" b="1" i="1">
                          <a:latin typeface="Cambria Math" panose="02040503050406030204" pitchFamily="18" charset="0"/>
                        </a:rPr>
                        <m:t>𝑬</m:t>
                      </m:r>
                      <m:r>
                        <a:rPr lang="de-DE" b="1" i="1" smtClean="0">
                          <a:latin typeface="Cambria Math" panose="02040503050406030204" pitchFamily="18" charset="0"/>
                        </a:rPr>
                        <m:t>𝒓𝒓𝒐𝒓</m:t>
                      </m:r>
                      <m:r>
                        <a:rPr lang="de-DE" b="1" i="1">
                          <a:latin typeface="Cambria Math" panose="02040503050406030204" pitchFamily="18" charset="0"/>
                        </a:rPr>
                        <m:t>=</m:t>
                      </m:r>
                      <m:sSup>
                        <m:sSupPr>
                          <m:ctrlPr>
                            <a:rPr lang="de-DE" b="1" i="1">
                              <a:latin typeface="Cambria Math" panose="02040503050406030204" pitchFamily="18" charset="0"/>
                            </a:rPr>
                          </m:ctrlPr>
                        </m:sSupPr>
                        <m:e>
                          <m:d>
                            <m:dPr>
                              <m:ctrlPr>
                                <a:rPr lang="de-DE" b="1" i="1">
                                  <a:latin typeface="Cambria Math" panose="02040503050406030204" pitchFamily="18" charset="0"/>
                                </a:rPr>
                              </m:ctrlPr>
                            </m:dPr>
                            <m:e>
                              <m:r>
                                <a:rPr lang="de-DE" b="1" i="1">
                                  <a:latin typeface="Cambria Math" panose="02040503050406030204" pitchFamily="18" charset="0"/>
                                </a:rPr>
                                <m:t>𝒕</m:t>
                              </m:r>
                              <m:r>
                                <a:rPr lang="de-DE" b="1" i="1" smtClean="0">
                                  <a:latin typeface="Cambria Math" panose="02040503050406030204" pitchFamily="18" charset="0"/>
                                </a:rPr>
                                <m:t>𝒂𝒓𝒈𝒆𝒕</m:t>
                              </m:r>
                              <m:r>
                                <a:rPr lang="de-DE" b="1" i="1">
                                  <a:latin typeface="Cambria Math" panose="02040503050406030204" pitchFamily="18" charset="0"/>
                                </a:rPr>
                                <m:t> −</m:t>
                              </m:r>
                              <m:r>
                                <a:rPr lang="de-DE" b="1" i="1" smtClean="0">
                                  <a:latin typeface="Cambria Math" panose="02040503050406030204" pitchFamily="18" charset="0"/>
                                </a:rPr>
                                <m:t>𝒐𝒖𝒕𝒑𝒖𝒕</m:t>
                              </m:r>
                            </m:e>
                          </m:d>
                        </m:e>
                        <m:sup>
                          <m:r>
                            <a:rPr lang="de-DE" b="1" i="1">
                              <a:latin typeface="Cambria Math" panose="02040503050406030204" pitchFamily="18" charset="0"/>
                            </a:rPr>
                            <m:t>𝟐</m:t>
                          </m:r>
                        </m:sup>
                      </m:sSup>
                    </m:oMath>
                  </m:oMathPara>
                </a14:m>
                <a:endParaRPr lang="en-GB" dirty="0"/>
              </a:p>
            </p:txBody>
          </p:sp>
        </mc:Choice>
        <mc:Fallback xmlns="">
          <p:sp>
            <p:nvSpPr>
              <p:cNvPr id="5" name="Rechteck 4"/>
              <p:cNvSpPr>
                <a:spLocks noRot="1" noChangeAspect="1" noMove="1" noResize="1" noEditPoints="1" noAdjustHandles="1" noChangeArrowheads="1" noChangeShapeType="1" noTextEdit="1"/>
              </p:cNvSpPr>
              <p:nvPr/>
            </p:nvSpPr>
            <p:spPr>
              <a:xfrm>
                <a:off x="3275856" y="2060848"/>
                <a:ext cx="3380221" cy="375552"/>
              </a:xfrm>
              <a:prstGeom prst="rect">
                <a:avLst/>
              </a:prstGeom>
              <a:blipFill>
                <a:blip r:embed="rId3"/>
                <a:stretch>
                  <a:fillRect b="-12903"/>
                </a:stretch>
              </a:blipFill>
            </p:spPr>
            <p:txBody>
              <a:bodyPr/>
              <a:lstStyle/>
              <a:p>
                <a:r>
                  <a:rPr lang="en-GB">
                    <a:noFill/>
                  </a:rPr>
                  <a:t> </a:t>
                </a:r>
              </a:p>
            </p:txBody>
          </p:sp>
        </mc:Fallback>
      </mc:AlternateContent>
    </p:spTree>
    <p:extLst>
      <p:ext uri="{BB962C8B-B14F-4D97-AF65-F5344CB8AC3E}">
        <p14:creationId xmlns:p14="http://schemas.microsoft.com/office/powerpoint/2010/main" val="3299885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pPr>
              <a:defRPr/>
            </a:pPr>
            <a:fld id="{C0BC624C-2554-4659-A1D8-66347873820C}" type="slidenum">
              <a:rPr lang="de-DE" smtClean="0"/>
              <a:t>198</a:t>
            </a:fld>
            <a:endParaRPr lang="de-DE" sz="1800"/>
          </a:p>
        </p:txBody>
      </p:sp>
      <p:pic>
        <p:nvPicPr>
          <p:cNvPr id="6" name="Grafik 5"/>
          <p:cNvPicPr>
            <a:picLocks noChangeAspect="1"/>
          </p:cNvPicPr>
          <p:nvPr/>
        </p:nvPicPr>
        <p:blipFill>
          <a:blip r:embed="rId2"/>
          <a:stretch>
            <a:fillRect/>
          </a:stretch>
        </p:blipFill>
        <p:spPr>
          <a:xfrm>
            <a:off x="1987510" y="2564904"/>
            <a:ext cx="5167388" cy="3529825"/>
          </a:xfrm>
          <a:prstGeom prst="rect">
            <a:avLst/>
          </a:prstGeom>
        </p:spPr>
      </p:pic>
      <p:sp>
        <p:nvSpPr>
          <p:cNvPr id="7" name="Titel 1"/>
          <p:cNvSpPr>
            <a:spLocks noGrp="1"/>
          </p:cNvSpPr>
          <p:nvPr>
            <p:ph type="title"/>
          </p:nvPr>
        </p:nvSpPr>
        <p:spPr>
          <a:xfrm>
            <a:off x="449261" y="1366838"/>
            <a:ext cx="8243887" cy="812202"/>
          </a:xfrm>
        </p:spPr>
        <p:txBody>
          <a:bodyPr/>
          <a:lstStyle/>
          <a:p>
            <a:r>
              <a:rPr lang="de-DE" dirty="0" smtClean="0"/>
              <a:t>Kantengewichte sinnvoll anpassen </a:t>
            </a:r>
            <a:endParaRPr lang="de-DE" dirty="0"/>
          </a:p>
        </p:txBody>
      </p:sp>
    </p:spTree>
    <p:extLst>
      <p:ext uri="{BB962C8B-B14F-4D97-AF65-F5344CB8AC3E}">
        <p14:creationId xmlns:p14="http://schemas.microsoft.com/office/powerpoint/2010/main" val="3183977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pPr>
              <a:defRPr/>
            </a:pPr>
            <a:fld id="{C0BC624C-2554-4659-A1D8-66347873820C}" type="slidenum">
              <a:rPr lang="de-DE" smtClean="0"/>
              <a:t>199</a:t>
            </a:fld>
            <a:endParaRPr lang="de-DE" sz="1800"/>
          </a:p>
        </p:txBody>
      </p:sp>
      <p:pic>
        <p:nvPicPr>
          <p:cNvPr id="6" name="Grafik 5"/>
          <p:cNvPicPr>
            <a:picLocks noChangeAspect="1"/>
          </p:cNvPicPr>
          <p:nvPr/>
        </p:nvPicPr>
        <p:blipFill>
          <a:blip r:embed="rId2"/>
          <a:stretch>
            <a:fillRect/>
          </a:stretch>
        </p:blipFill>
        <p:spPr>
          <a:xfrm>
            <a:off x="1907704" y="2636912"/>
            <a:ext cx="5040560" cy="3443189"/>
          </a:xfrm>
          <a:prstGeom prst="rect">
            <a:avLst/>
          </a:prstGeom>
        </p:spPr>
      </p:pic>
      <p:sp>
        <p:nvSpPr>
          <p:cNvPr id="7" name="Titel 1"/>
          <p:cNvSpPr>
            <a:spLocks noGrp="1"/>
          </p:cNvSpPr>
          <p:nvPr>
            <p:ph type="title"/>
          </p:nvPr>
        </p:nvSpPr>
        <p:spPr>
          <a:xfrm>
            <a:off x="449261" y="1366838"/>
            <a:ext cx="8243887" cy="812202"/>
          </a:xfrm>
        </p:spPr>
        <p:txBody>
          <a:bodyPr/>
          <a:lstStyle/>
          <a:p>
            <a:r>
              <a:rPr lang="de-DE" dirty="0" smtClean="0"/>
              <a:t>Kantengewichte sinnvoll anpassen </a:t>
            </a:r>
            <a:endParaRPr lang="de-DE" dirty="0"/>
          </a:p>
        </p:txBody>
      </p:sp>
    </p:spTree>
    <p:extLst>
      <p:ext uri="{BB962C8B-B14F-4D97-AF65-F5344CB8AC3E}">
        <p14:creationId xmlns:p14="http://schemas.microsoft.com/office/powerpoint/2010/main" val="1415168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Überblick</a:t>
            </a:r>
            <a:r>
              <a:rPr lang="en-GB" dirty="0" smtClean="0"/>
              <a:t> </a:t>
            </a:r>
            <a:r>
              <a:rPr lang="en-GB" dirty="0" err="1" smtClean="0"/>
              <a:t>über</a:t>
            </a:r>
            <a:r>
              <a:rPr lang="en-GB" dirty="0" smtClean="0"/>
              <a:t> die </a:t>
            </a:r>
            <a:r>
              <a:rPr lang="en-GB" dirty="0" err="1" smtClean="0"/>
              <a:t>Fortbildungstermine</a:t>
            </a:r>
            <a:endParaRPr lang="en-GB" dirty="0"/>
          </a:p>
        </p:txBody>
      </p:sp>
      <p:sp>
        <p:nvSpPr>
          <p:cNvPr id="3" name="Inhaltsplatzhalter 2"/>
          <p:cNvSpPr>
            <a:spLocks noGrp="1"/>
          </p:cNvSpPr>
          <p:nvPr>
            <p:ph idx="1"/>
          </p:nvPr>
        </p:nvSpPr>
        <p:spPr/>
        <p:txBody>
          <a:bodyPr/>
          <a:lstStyle/>
          <a:p>
            <a:r>
              <a:rPr lang="de-DE" dirty="0" smtClean="0"/>
              <a:t>16.02.22  	Entscheidungsbäume</a:t>
            </a:r>
          </a:p>
          <a:p>
            <a:endParaRPr lang="de-DE" dirty="0" smtClean="0"/>
          </a:p>
          <a:p>
            <a:r>
              <a:rPr lang="de-DE" dirty="0" smtClean="0"/>
              <a:t>23.02.22  	Entscheidungsbäume</a:t>
            </a:r>
          </a:p>
          <a:p>
            <a:endParaRPr lang="de-DE" dirty="0" smtClean="0"/>
          </a:p>
          <a:p>
            <a:endParaRPr lang="de-DE" dirty="0" smtClean="0"/>
          </a:p>
          <a:p>
            <a:endParaRPr lang="de-DE" dirty="0" smtClean="0"/>
          </a:p>
          <a:p>
            <a:r>
              <a:rPr lang="de-DE" dirty="0" smtClean="0"/>
              <a:t>04.03.22  	Künstliche Neuronale Netze</a:t>
            </a:r>
          </a:p>
          <a:p>
            <a:endParaRPr lang="de-DE" dirty="0" smtClean="0"/>
          </a:p>
          <a:p>
            <a:r>
              <a:rPr lang="de-DE" dirty="0" smtClean="0"/>
              <a:t>07.03.22 	Künstliche Neuronale Netze</a:t>
            </a:r>
          </a:p>
          <a:p>
            <a:endParaRPr lang="de-DE" dirty="0" smtClean="0"/>
          </a:p>
          <a:p>
            <a:endParaRPr lang="de-DE" dirty="0"/>
          </a:p>
        </p:txBody>
      </p:sp>
      <p:sp>
        <p:nvSpPr>
          <p:cNvPr id="5" name="Foliennummernplatzhalter 4"/>
          <p:cNvSpPr>
            <a:spLocks noGrp="1"/>
          </p:cNvSpPr>
          <p:nvPr>
            <p:ph type="sldNum" sz="quarter" idx="11"/>
          </p:nvPr>
        </p:nvSpPr>
        <p:spPr/>
        <p:txBody>
          <a:bodyPr/>
          <a:lstStyle/>
          <a:p>
            <a:pPr>
              <a:defRPr/>
            </a:pPr>
            <a:fld id="{C0BC624C-2554-4659-A1D8-66347873820C}" type="slidenum">
              <a:rPr lang="de-DE" smtClean="0"/>
              <a:t>2</a:t>
            </a:fld>
            <a:endParaRPr lang="de-DE" sz="1800"/>
          </a:p>
        </p:txBody>
      </p:sp>
      <p:pic>
        <p:nvPicPr>
          <p:cNvPr id="6" name="Grafik 2"/>
          <p:cNvPicPr>
            <a:picLocks noChangeAspect="1"/>
          </p:cNvPicPr>
          <p:nvPr/>
        </p:nvPicPr>
        <p:blipFill>
          <a:blip r:embed="rId2"/>
          <a:stretch/>
        </p:blipFill>
        <p:spPr bwMode="auto">
          <a:xfrm>
            <a:off x="5508104" y="2492896"/>
            <a:ext cx="1350556" cy="1296619"/>
          </a:xfrm>
          <a:prstGeom prst="rect">
            <a:avLst/>
          </a:prstGeom>
        </p:spPr>
      </p:pic>
      <p:pic>
        <p:nvPicPr>
          <p:cNvPr id="7" name="Grafik 6"/>
          <p:cNvPicPr>
            <a:picLocks noChangeAspect="1"/>
          </p:cNvPicPr>
          <p:nvPr/>
        </p:nvPicPr>
        <p:blipFill>
          <a:blip r:embed="rId3"/>
          <a:stretch>
            <a:fillRect/>
          </a:stretch>
        </p:blipFill>
        <p:spPr>
          <a:xfrm>
            <a:off x="5724128" y="4149080"/>
            <a:ext cx="1008112" cy="1545219"/>
          </a:xfrm>
          <a:prstGeom prst="rect">
            <a:avLst/>
          </a:prstGeom>
        </p:spPr>
      </p:pic>
      <p:sp>
        <p:nvSpPr>
          <p:cNvPr id="8" name="Rechteck 7"/>
          <p:cNvSpPr/>
          <p:nvPr/>
        </p:nvSpPr>
        <p:spPr bwMode="auto">
          <a:xfrm>
            <a:off x="323528" y="4149080"/>
            <a:ext cx="4464496" cy="7200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0395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20</a:t>
            </a:fld>
            <a:endParaRPr lang="de-DE" sz="1800"/>
          </a:p>
        </p:txBody>
      </p:sp>
      <p:pic>
        <p:nvPicPr>
          <p:cNvPr id="7" name="Grafik 6"/>
          <p:cNvPicPr>
            <a:picLocks noChangeAspect="1"/>
          </p:cNvPicPr>
          <p:nvPr/>
        </p:nvPicPr>
        <p:blipFill>
          <a:blip r:embed="rId2"/>
          <a:stretch>
            <a:fillRect/>
          </a:stretch>
        </p:blipFill>
        <p:spPr>
          <a:xfrm>
            <a:off x="2268000" y="1412776"/>
            <a:ext cx="4730278" cy="4560474"/>
          </a:xfrm>
          <a:prstGeom prst="rect">
            <a:avLst/>
          </a:prstGeom>
        </p:spPr>
      </p:pic>
      <p:cxnSp>
        <p:nvCxnSpPr>
          <p:cNvPr id="9" name="Gerader Verbinder 8"/>
          <p:cNvCxnSpPr/>
          <p:nvPr/>
        </p:nvCxnSpPr>
        <p:spPr>
          <a:xfrm flipV="1">
            <a:off x="2710800" y="1556792"/>
            <a:ext cx="1512168" cy="41044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itel 1"/>
          <p:cNvSpPr>
            <a:spLocks noGrp="1"/>
          </p:cNvSpPr>
          <p:nvPr>
            <p:ph type="title"/>
          </p:nvPr>
        </p:nvSpPr>
        <p:spPr>
          <a:xfrm>
            <a:off x="449261" y="908720"/>
            <a:ext cx="8243887" cy="1044000"/>
          </a:xfrm>
        </p:spPr>
        <p:txBody>
          <a:bodyPr/>
          <a:lstStyle/>
          <a:p>
            <a:r>
              <a:rPr lang="en-GB" dirty="0" err="1" smtClean="0"/>
              <a:t>Ausgleichsgrade</a:t>
            </a:r>
            <a:r>
              <a:rPr lang="en-GB" dirty="0" smtClean="0"/>
              <a:t> </a:t>
            </a:r>
            <a:r>
              <a:rPr lang="en-GB" dirty="0" err="1" smtClean="0"/>
              <a:t>nach</a:t>
            </a:r>
            <a:r>
              <a:rPr lang="en-GB" dirty="0" smtClean="0"/>
              <a:t> </a:t>
            </a:r>
            <a:r>
              <a:rPr lang="en-GB" dirty="0" err="1" smtClean="0"/>
              <a:t>Augenmaß</a:t>
            </a:r>
            <a:endParaRPr lang="en-GB" dirty="0"/>
          </a:p>
        </p:txBody>
      </p:sp>
    </p:spTree>
    <p:extLst>
      <p:ext uri="{BB962C8B-B14F-4D97-AF65-F5344CB8AC3E}">
        <p14:creationId xmlns:p14="http://schemas.microsoft.com/office/powerpoint/2010/main" val="298358959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1052736"/>
            <a:ext cx="8243887" cy="1044000"/>
          </a:xfrm>
        </p:spPr>
        <p:txBody>
          <a:bodyPr/>
          <a:lstStyle/>
          <a:p>
            <a:r>
              <a:rPr lang="de-DE" dirty="0" smtClean="0"/>
              <a:t>Die Ableitung der Fehlerfunktion bestimmen</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200</a:t>
            </a:fld>
            <a:endParaRPr lang="de-DE" sz="1800"/>
          </a:p>
        </p:txBody>
      </p:sp>
      <mc:AlternateContent xmlns:mc="http://schemas.openxmlformats.org/markup-compatibility/2006" xmlns:a14="http://schemas.microsoft.com/office/drawing/2010/main">
        <mc:Choice Requires="a14">
          <p:sp>
            <p:nvSpPr>
              <p:cNvPr id="5" name="Vertikaler Textplatzhalter 4"/>
              <p:cNvSpPr>
                <a:spLocks noGrp="1"/>
              </p:cNvSpPr>
              <p:nvPr>
                <p:ph type="body" orient="vert" idx="1"/>
              </p:nvPr>
            </p:nvSpPr>
            <p:spPr>
              <a:xfrm>
                <a:off x="5774203" y="1949674"/>
                <a:ext cx="2821065" cy="2036176"/>
              </a:xfrm>
              <a:ln>
                <a:noFill/>
              </a:ln>
            </p:spPr>
            <p:txBody>
              <a:bodyPr/>
              <a:lstStyle/>
              <a:p>
                <a:r>
                  <a:rPr lang="de-DE" dirty="0" smtClean="0"/>
                  <a:t>Error:</a:t>
                </a:r>
              </a:p>
              <a:p>
                <a:endParaRPr lang="de-DE"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de-DE" b="1" i="1" smtClean="0">
                          <a:latin typeface="Cambria Math" panose="02040503050406030204" pitchFamily="18" charset="0"/>
                        </a:rPr>
                        <m:t> </m:t>
                      </m:r>
                      <m:r>
                        <a:rPr lang="de-DE" b="1" i="1" smtClean="0">
                          <a:latin typeface="Cambria Math" panose="02040503050406030204" pitchFamily="18" charset="0"/>
                        </a:rPr>
                        <m:t>𝑬</m:t>
                      </m:r>
                      <m:r>
                        <a:rPr lang="de-DE" b="1" i="1" smtClean="0">
                          <a:latin typeface="Cambria Math" panose="02040503050406030204" pitchFamily="18" charset="0"/>
                        </a:rPr>
                        <m:t>=</m:t>
                      </m:r>
                      <m:sSup>
                        <m:sSupPr>
                          <m:ctrlPr>
                            <a:rPr lang="de-DE" b="1" i="1" smtClean="0">
                              <a:latin typeface="Cambria Math" panose="02040503050406030204" pitchFamily="18" charset="0"/>
                            </a:rPr>
                          </m:ctrlPr>
                        </m:sSupPr>
                        <m:e>
                          <m:d>
                            <m:dPr>
                              <m:ctrlPr>
                                <a:rPr lang="de-DE" b="1" i="1" smtClean="0">
                                  <a:latin typeface="Cambria Math" panose="02040503050406030204" pitchFamily="18" charset="0"/>
                                </a:rPr>
                              </m:ctrlPr>
                            </m:dPr>
                            <m:e>
                              <m:r>
                                <a:rPr lang="de-DE" b="1" i="1" smtClean="0">
                                  <a:latin typeface="Cambria Math" panose="02040503050406030204" pitchFamily="18" charset="0"/>
                                </a:rPr>
                                <m:t>𝒕</m:t>
                              </m:r>
                              <m:r>
                                <a:rPr lang="de-DE" b="1" i="1" smtClean="0">
                                  <a:latin typeface="Cambria Math" panose="02040503050406030204" pitchFamily="18" charset="0"/>
                                </a:rPr>
                                <m:t> −</m:t>
                              </m:r>
                              <m:r>
                                <a:rPr lang="de-DE" b="1" i="1" smtClean="0">
                                  <a:latin typeface="Cambria Math" panose="02040503050406030204" pitchFamily="18" charset="0"/>
                                </a:rPr>
                                <m:t>𝒚</m:t>
                              </m:r>
                            </m:e>
                          </m:d>
                        </m:e>
                        <m:sup>
                          <m:r>
                            <a:rPr lang="de-DE" b="1" i="1" smtClean="0">
                              <a:latin typeface="Cambria Math" panose="02040503050406030204" pitchFamily="18" charset="0"/>
                            </a:rPr>
                            <m:t>𝟐</m:t>
                          </m:r>
                        </m:sup>
                      </m:sSup>
                    </m:oMath>
                  </m:oMathPara>
                </a14:m>
                <a:endParaRPr lang="de-DE" b="1" i="1" dirty="0" smtClean="0">
                  <a:latin typeface="Cambria Math" panose="02040503050406030204" pitchFamily="18" charset="0"/>
                </a:endParaRPr>
              </a:p>
              <a:p>
                <a:endParaRPr lang="de-DE"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de-DE" b="1" i="1" smtClean="0">
                          <a:latin typeface="Cambria Math" panose="02040503050406030204" pitchFamily="18" charset="0"/>
                        </a:rPr>
                        <m:t> </m:t>
                      </m:r>
                      <m:r>
                        <a:rPr lang="de-DE" i="1">
                          <a:latin typeface="Cambria Math" panose="02040503050406030204" pitchFamily="18" charset="0"/>
                        </a:rPr>
                        <m:t>𝑬</m:t>
                      </m:r>
                      <m:r>
                        <a:rPr lang="de-DE" i="1">
                          <a:latin typeface="Cambria Math" panose="02040503050406030204" pitchFamily="18" charset="0"/>
                        </a:rPr>
                        <m:t>=</m:t>
                      </m:r>
                      <m:sSup>
                        <m:sSupPr>
                          <m:ctrlPr>
                            <a:rPr lang="de-DE" i="1">
                              <a:latin typeface="Cambria Math" panose="02040503050406030204" pitchFamily="18" charset="0"/>
                            </a:rPr>
                          </m:ctrlPr>
                        </m:sSupPr>
                        <m:e>
                          <m:d>
                            <m:dPr>
                              <m:ctrlPr>
                                <a:rPr lang="de-DE" i="1">
                                  <a:latin typeface="Cambria Math" panose="02040503050406030204" pitchFamily="18" charset="0"/>
                                </a:rPr>
                              </m:ctrlPr>
                            </m:dPr>
                            <m:e>
                              <m:r>
                                <a:rPr lang="de-DE" i="1">
                                  <a:latin typeface="Cambria Math" panose="02040503050406030204" pitchFamily="18" charset="0"/>
                                </a:rPr>
                                <m:t>𝒕</m:t>
                              </m:r>
                              <m:r>
                                <a:rPr lang="de-DE" i="1">
                                  <a:latin typeface="Cambria Math" panose="02040503050406030204" pitchFamily="18" charset="0"/>
                                </a:rPr>
                                <m:t> −</m:t>
                              </m:r>
                              <m:r>
                                <a:rPr lang="de-DE" i="1">
                                  <a:latin typeface="Cambria Math" panose="02040503050406030204" pitchFamily="18" charset="0"/>
                                </a:rPr>
                                <m:t>𝒕𝒂𝒏𝒉</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𝒘</m:t>
                                      </m:r>
                                    </m:e>
                                    <m:sub>
                                      <m:r>
                                        <a:rPr lang="de-DE" i="1">
                                          <a:latin typeface="Cambria Math" panose="02040503050406030204" pitchFamily="18" charset="0"/>
                                        </a:rPr>
                                        <m:t>𝟑</m:t>
                                      </m:r>
                                    </m:sub>
                                  </m:sSub>
                                  <m:r>
                                    <a:rPr lang="de-DE" i="1">
                                      <a:latin typeface="Cambria Math" panose="02040503050406030204" pitchFamily="18" charset="0"/>
                                    </a:rPr>
                                    <m:t>⋅</m:t>
                                  </m:r>
                                  <m:r>
                                    <a:rPr lang="de-DE" i="1">
                                      <a:latin typeface="Cambria Math" panose="02040503050406030204" pitchFamily="18" charset="0"/>
                                    </a:rPr>
                                    <m:t>𝒛</m:t>
                                  </m:r>
                                </m:e>
                              </m:d>
                            </m:e>
                          </m:d>
                        </m:e>
                        <m:sup>
                          <m:r>
                            <a:rPr lang="de-DE" i="1">
                              <a:latin typeface="Cambria Math" panose="02040503050406030204" pitchFamily="18" charset="0"/>
                            </a:rPr>
                            <m:t>𝟐</m:t>
                          </m:r>
                        </m:sup>
                      </m:sSup>
                    </m:oMath>
                  </m:oMathPara>
                </a14:m>
                <a:endParaRPr lang="de-DE" dirty="0"/>
              </a:p>
            </p:txBody>
          </p:sp>
        </mc:Choice>
        <mc:Fallback xmlns="">
          <p:sp>
            <p:nvSpPr>
              <p:cNvPr id="5" name="Vertikaler Textplatzhalter 4"/>
              <p:cNvSpPr>
                <a:spLocks noGrp="1" noRot="1" noChangeAspect="1" noMove="1" noResize="1" noEditPoints="1" noAdjustHandles="1" noChangeArrowheads="1" noChangeShapeType="1" noTextEdit="1"/>
              </p:cNvSpPr>
              <p:nvPr>
                <p:ph type="body" orient="vert" idx="1"/>
              </p:nvPr>
            </p:nvSpPr>
            <p:spPr>
              <a:xfrm>
                <a:off x="5774203" y="1949674"/>
                <a:ext cx="2821065" cy="2036176"/>
              </a:xfrm>
              <a:blipFill>
                <a:blip r:embed="rId2"/>
                <a:stretch>
                  <a:fillRect l="-5400" t="-3892"/>
                </a:stretch>
              </a:blipFill>
              <a:ln>
                <a:noFill/>
              </a:ln>
            </p:spPr>
            <p:txBody>
              <a:bodyPr/>
              <a:lstStyle/>
              <a:p>
                <a:r>
                  <a:rPr lang="en-GB">
                    <a:noFill/>
                  </a:rPr>
                  <a:t> </a:t>
                </a:r>
              </a:p>
            </p:txBody>
          </p:sp>
        </mc:Fallback>
      </mc:AlternateContent>
      <p:sp>
        <p:nvSpPr>
          <p:cNvPr id="6" name="Ellipse 5"/>
          <p:cNvSpPr/>
          <p:nvPr/>
        </p:nvSpPr>
        <p:spPr bwMode="auto">
          <a:xfrm>
            <a:off x="1115616" y="2584253"/>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I</a:t>
            </a:r>
            <a:r>
              <a:rPr lang="de-DE" b="1" dirty="0" smtClean="0">
                <a:solidFill>
                  <a:srgbClr val="000000"/>
                </a:solidFill>
              </a:rPr>
              <a:t>1</a:t>
            </a:r>
            <a:endParaRPr lang="de-DE" dirty="0"/>
          </a:p>
        </p:txBody>
      </p:sp>
      <p:sp>
        <p:nvSpPr>
          <p:cNvPr id="7" name="Ellipse 6"/>
          <p:cNvSpPr/>
          <p:nvPr/>
        </p:nvSpPr>
        <p:spPr bwMode="auto">
          <a:xfrm>
            <a:off x="2123728" y="2584253"/>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a:t>
            </a:r>
            <a:r>
              <a:rPr lang="de-DE" b="1" dirty="0">
                <a:solidFill>
                  <a:srgbClr val="000000"/>
                </a:solidFill>
              </a:rPr>
              <a:t>2</a:t>
            </a:r>
            <a:endParaRPr lang="de-DE" dirty="0"/>
          </a:p>
        </p:txBody>
      </p:sp>
      <p:sp>
        <p:nvSpPr>
          <p:cNvPr id="8" name="Ellipse 7"/>
          <p:cNvSpPr/>
          <p:nvPr/>
        </p:nvSpPr>
        <p:spPr bwMode="auto">
          <a:xfrm>
            <a:off x="1619672" y="3880397"/>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H1</a:t>
            </a:r>
            <a:endParaRPr lang="de-DE" dirty="0"/>
          </a:p>
        </p:txBody>
      </p:sp>
      <p:cxnSp>
        <p:nvCxnSpPr>
          <p:cNvPr id="9" name="Gerade Verbindung mit Pfeil 8"/>
          <p:cNvCxnSpPr>
            <a:stCxn id="6" idx="4"/>
            <a:endCxn id="8" idx="1"/>
          </p:cNvCxnSpPr>
          <p:nvPr/>
        </p:nvCxnSpPr>
        <p:spPr>
          <a:xfrm>
            <a:off x="1475656" y="3304333"/>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7" idx="4"/>
            <a:endCxn id="8" idx="7"/>
          </p:cNvCxnSpPr>
          <p:nvPr/>
        </p:nvCxnSpPr>
        <p:spPr>
          <a:xfrm flipH="1">
            <a:off x="2234299" y="3304333"/>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1590928" y="5104533"/>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O1</a:t>
            </a:r>
            <a:endParaRPr lang="de-DE" dirty="0"/>
          </a:p>
        </p:txBody>
      </p:sp>
      <p:cxnSp>
        <p:nvCxnSpPr>
          <p:cNvPr id="12" name="Gerade Verbindung mit Pfeil 11"/>
          <p:cNvCxnSpPr>
            <a:stCxn id="8" idx="4"/>
            <a:endCxn id="11" idx="0"/>
          </p:cNvCxnSpPr>
          <p:nvPr/>
        </p:nvCxnSpPr>
        <p:spPr>
          <a:xfrm>
            <a:off x="1979712" y="4600477"/>
            <a:ext cx="7260" cy="50405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1247526" y="3355039"/>
            <a:ext cx="1197764" cy="369332"/>
          </a:xfrm>
          <a:prstGeom prst="rect">
            <a:avLst/>
          </a:prstGeom>
          <a:noFill/>
        </p:spPr>
        <p:txBody>
          <a:bodyPr wrap="none" rtlCol="0">
            <a:spAutoFit/>
          </a:bodyPr>
          <a:lstStyle/>
          <a:p>
            <a:r>
              <a:rPr lang="de-DE" dirty="0" smtClean="0"/>
              <a:t>w</a:t>
            </a:r>
            <a:r>
              <a:rPr lang="de-DE" baseline="-25000" dirty="0"/>
              <a:t>1</a:t>
            </a:r>
            <a:r>
              <a:rPr lang="de-DE" baseline="-25000" dirty="0" smtClean="0"/>
              <a:t>                 </a:t>
            </a:r>
            <a:r>
              <a:rPr lang="de-DE" dirty="0" smtClean="0"/>
              <a:t>w</a:t>
            </a:r>
            <a:r>
              <a:rPr lang="de-DE" baseline="-25000" dirty="0" smtClean="0"/>
              <a:t>2</a:t>
            </a:r>
            <a:endParaRPr lang="de-DE" baseline="-25000" dirty="0"/>
          </a:p>
        </p:txBody>
      </p:sp>
      <p:sp>
        <p:nvSpPr>
          <p:cNvPr id="14" name="Textfeld 13"/>
          <p:cNvSpPr txBox="1"/>
          <p:nvPr/>
        </p:nvSpPr>
        <p:spPr>
          <a:xfrm>
            <a:off x="1660266" y="4658388"/>
            <a:ext cx="391454" cy="369332"/>
          </a:xfrm>
          <a:prstGeom prst="rect">
            <a:avLst/>
          </a:prstGeom>
          <a:noFill/>
        </p:spPr>
        <p:txBody>
          <a:bodyPr wrap="none" rtlCol="0">
            <a:spAutoFit/>
          </a:bodyPr>
          <a:lstStyle/>
          <a:p>
            <a:r>
              <a:rPr lang="de-DE" dirty="0" smtClean="0"/>
              <a:t>w</a:t>
            </a:r>
            <a:r>
              <a:rPr lang="de-DE" baseline="-25000" dirty="0" smtClean="0"/>
              <a:t>3</a:t>
            </a:r>
            <a:endParaRPr lang="de-DE" baseline="-25000" dirty="0"/>
          </a:p>
        </p:txBody>
      </p:sp>
      <p:cxnSp>
        <p:nvCxnSpPr>
          <p:cNvPr id="15" name="Gerade Verbindung mit Pfeil 14"/>
          <p:cNvCxnSpPr/>
          <p:nvPr/>
        </p:nvCxnSpPr>
        <p:spPr>
          <a:xfrm flipH="1">
            <a:off x="1463459" y="2132856"/>
            <a:ext cx="12197" cy="4513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p:nvPr/>
        </p:nvCxnSpPr>
        <p:spPr>
          <a:xfrm>
            <a:off x="1979712" y="5857923"/>
            <a:ext cx="0" cy="4513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1283433" y="1772816"/>
            <a:ext cx="1396536" cy="369332"/>
          </a:xfrm>
          <a:prstGeom prst="rect">
            <a:avLst/>
          </a:prstGeom>
          <a:noFill/>
        </p:spPr>
        <p:txBody>
          <a:bodyPr wrap="none" rtlCol="0">
            <a:spAutoFit/>
          </a:bodyPr>
          <a:lstStyle/>
          <a:p>
            <a:r>
              <a:rPr lang="de-DE" dirty="0" smtClean="0"/>
              <a:t>x</a:t>
            </a:r>
            <a:r>
              <a:rPr lang="de-DE" baseline="-25000" dirty="0" smtClean="0"/>
              <a:t>1                         </a:t>
            </a:r>
            <a:r>
              <a:rPr lang="de-DE" dirty="0" smtClean="0"/>
              <a:t>x</a:t>
            </a:r>
            <a:r>
              <a:rPr lang="de-DE" baseline="-25000" dirty="0" smtClean="0"/>
              <a:t>2</a:t>
            </a:r>
            <a:endParaRPr lang="de-DE" baseline="-25000" dirty="0"/>
          </a:p>
        </p:txBody>
      </p:sp>
      <p:cxnSp>
        <p:nvCxnSpPr>
          <p:cNvPr id="22" name="Gerade Verbindung mit Pfeil 21"/>
          <p:cNvCxnSpPr/>
          <p:nvPr/>
        </p:nvCxnSpPr>
        <p:spPr>
          <a:xfrm>
            <a:off x="2483768" y="2132856"/>
            <a:ext cx="0" cy="4513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hteck 2"/>
              <p:cNvSpPr/>
              <p:nvPr/>
            </p:nvSpPr>
            <p:spPr>
              <a:xfrm>
                <a:off x="2407821" y="4076405"/>
                <a:ext cx="27499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sz="1600" b="1" i="1" smtClean="0">
                          <a:latin typeface="Cambria Math" panose="02040503050406030204" pitchFamily="18" charset="0"/>
                        </a:rPr>
                        <m:t>𝒛</m:t>
                      </m:r>
                      <m:r>
                        <a:rPr lang="de-DE" sz="1600" b="1" i="1">
                          <a:latin typeface="Cambria Math" panose="02040503050406030204" pitchFamily="18" charset="0"/>
                        </a:rPr>
                        <m:t>=</m:t>
                      </m:r>
                      <m:r>
                        <a:rPr lang="de-DE" sz="1600" b="1" i="1">
                          <a:latin typeface="Cambria Math" panose="02040503050406030204" pitchFamily="18" charset="0"/>
                        </a:rPr>
                        <m:t>𝒕𝒂𝒏𝒉</m:t>
                      </m:r>
                      <m:d>
                        <m:dPr>
                          <m:ctrlPr>
                            <a:rPr lang="de-DE" sz="1600" b="1" i="1">
                              <a:latin typeface="Cambria Math" panose="02040503050406030204" pitchFamily="18" charset="0"/>
                            </a:rPr>
                          </m:ctrlPr>
                        </m:dPr>
                        <m:e>
                          <m:sSub>
                            <m:sSubPr>
                              <m:ctrlPr>
                                <a:rPr lang="de-DE" sz="1600" b="1" i="1">
                                  <a:latin typeface="Cambria Math" panose="02040503050406030204" pitchFamily="18" charset="0"/>
                                </a:rPr>
                              </m:ctrlPr>
                            </m:sSubPr>
                            <m:e>
                              <m:r>
                                <a:rPr lang="de-DE" sz="1600" b="1" i="1">
                                  <a:latin typeface="Cambria Math" panose="02040503050406030204" pitchFamily="18" charset="0"/>
                                </a:rPr>
                                <m:t>𝒘</m:t>
                              </m:r>
                            </m:e>
                            <m:sub>
                              <m:r>
                                <a:rPr lang="de-DE" sz="1600" b="1" i="1" smtClean="0">
                                  <a:latin typeface="Cambria Math" panose="02040503050406030204" pitchFamily="18" charset="0"/>
                                </a:rPr>
                                <m:t>𝟏</m:t>
                              </m:r>
                            </m:sub>
                          </m:sSub>
                          <m:r>
                            <a:rPr lang="de-DE" sz="1600" b="1" i="1">
                              <a:latin typeface="Cambria Math" panose="02040503050406030204" pitchFamily="18" charset="0"/>
                            </a:rPr>
                            <m:t>⋅</m:t>
                          </m:r>
                          <m:sSub>
                            <m:sSubPr>
                              <m:ctrlPr>
                                <a:rPr lang="de-DE" sz="1600" b="1" i="1" smtClean="0">
                                  <a:latin typeface="Cambria Math" panose="02040503050406030204" pitchFamily="18" charset="0"/>
                                </a:rPr>
                              </m:ctrlPr>
                            </m:sSubPr>
                            <m:e>
                              <m:r>
                                <a:rPr lang="de-DE" sz="1600" b="1" i="1" smtClean="0">
                                  <a:latin typeface="Cambria Math" panose="02040503050406030204" pitchFamily="18" charset="0"/>
                                </a:rPr>
                                <m:t>𝒙</m:t>
                              </m:r>
                            </m:e>
                            <m:sub>
                              <m:r>
                                <a:rPr lang="de-DE" sz="1600" b="1" i="1" smtClean="0">
                                  <a:latin typeface="Cambria Math" panose="02040503050406030204" pitchFamily="18" charset="0"/>
                                </a:rPr>
                                <m:t>𝟏</m:t>
                              </m:r>
                            </m:sub>
                          </m:sSub>
                          <m:r>
                            <a:rPr lang="de-DE" sz="1600" b="1" i="1" smtClean="0">
                              <a:latin typeface="Cambria Math" panose="02040503050406030204" pitchFamily="18" charset="0"/>
                            </a:rPr>
                            <m:t>+</m:t>
                          </m:r>
                          <m:sSub>
                            <m:sSubPr>
                              <m:ctrlPr>
                                <a:rPr lang="de-DE" sz="1600" b="1" i="1">
                                  <a:latin typeface="Cambria Math" panose="02040503050406030204" pitchFamily="18" charset="0"/>
                                </a:rPr>
                              </m:ctrlPr>
                            </m:sSubPr>
                            <m:e>
                              <m:r>
                                <a:rPr lang="de-DE" sz="1600" b="1" i="1">
                                  <a:latin typeface="Cambria Math" panose="02040503050406030204" pitchFamily="18" charset="0"/>
                                </a:rPr>
                                <m:t>𝒘</m:t>
                              </m:r>
                            </m:e>
                            <m:sub>
                              <m:r>
                                <a:rPr lang="de-DE" sz="1600" b="1" i="1" smtClean="0">
                                  <a:latin typeface="Cambria Math" panose="02040503050406030204" pitchFamily="18" charset="0"/>
                                </a:rPr>
                                <m:t>𝟐</m:t>
                              </m:r>
                            </m:sub>
                          </m:sSub>
                          <m:r>
                            <a:rPr lang="de-DE" sz="1600" b="1" i="1">
                              <a:latin typeface="Cambria Math" panose="02040503050406030204" pitchFamily="18" charset="0"/>
                            </a:rPr>
                            <m:t>⋅</m:t>
                          </m:r>
                          <m:sSub>
                            <m:sSubPr>
                              <m:ctrlPr>
                                <a:rPr lang="de-DE" sz="1600" b="1" i="1">
                                  <a:latin typeface="Cambria Math" panose="02040503050406030204" pitchFamily="18" charset="0"/>
                                </a:rPr>
                              </m:ctrlPr>
                            </m:sSubPr>
                            <m:e>
                              <m:r>
                                <a:rPr lang="de-DE" sz="1600" b="1" i="1">
                                  <a:latin typeface="Cambria Math" panose="02040503050406030204" pitchFamily="18" charset="0"/>
                                </a:rPr>
                                <m:t>𝒙</m:t>
                              </m:r>
                            </m:e>
                            <m:sub>
                              <m:r>
                                <a:rPr lang="de-DE" sz="1600" b="1" i="1" smtClean="0">
                                  <a:latin typeface="Cambria Math" panose="02040503050406030204" pitchFamily="18" charset="0"/>
                                </a:rPr>
                                <m:t>𝟐</m:t>
                              </m:r>
                            </m:sub>
                          </m:sSub>
                        </m:e>
                      </m:d>
                    </m:oMath>
                  </m:oMathPara>
                </a14:m>
                <a:endParaRPr lang="en-GB" sz="1600" dirty="0"/>
              </a:p>
            </p:txBody>
          </p:sp>
        </mc:Choice>
        <mc:Fallback xmlns="">
          <p:sp>
            <p:nvSpPr>
              <p:cNvPr id="3" name="Rechteck 2"/>
              <p:cNvSpPr>
                <a:spLocks noRot="1" noChangeAspect="1" noMove="1" noResize="1" noEditPoints="1" noAdjustHandles="1" noChangeArrowheads="1" noChangeShapeType="1" noTextEdit="1"/>
              </p:cNvSpPr>
              <p:nvPr/>
            </p:nvSpPr>
            <p:spPr>
              <a:xfrm>
                <a:off x="2407821" y="4076405"/>
                <a:ext cx="2749920" cy="338554"/>
              </a:xfrm>
              <a:prstGeom prst="rect">
                <a:avLst/>
              </a:prstGeom>
              <a:blipFill>
                <a:blip r:embed="rId3"/>
                <a:stretch>
                  <a:fillRect b="-181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Rechteck 25"/>
              <p:cNvSpPr/>
              <p:nvPr/>
            </p:nvSpPr>
            <p:spPr>
              <a:xfrm>
                <a:off x="1727105" y="6291617"/>
                <a:ext cx="19807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1">
                          <a:latin typeface="Cambria Math" panose="02040503050406030204" pitchFamily="18" charset="0"/>
                        </a:rPr>
                        <m:t>𝒚</m:t>
                      </m:r>
                      <m:r>
                        <a:rPr lang="de-DE" b="1" i="1">
                          <a:latin typeface="Cambria Math" panose="02040503050406030204" pitchFamily="18" charset="0"/>
                        </a:rPr>
                        <m:t>=</m:t>
                      </m:r>
                      <m:r>
                        <a:rPr lang="de-DE" b="1" i="1">
                          <a:latin typeface="Cambria Math" panose="02040503050406030204" pitchFamily="18" charset="0"/>
                        </a:rPr>
                        <m:t>𝒕𝒂𝒏𝒉</m:t>
                      </m:r>
                      <m:d>
                        <m:dPr>
                          <m:ctrlPr>
                            <a:rPr lang="de-DE" b="1" i="1">
                              <a:latin typeface="Cambria Math" panose="02040503050406030204" pitchFamily="18" charset="0"/>
                            </a:rPr>
                          </m:ctrlPr>
                        </m:dPr>
                        <m:e>
                          <m:sSub>
                            <m:sSubPr>
                              <m:ctrlPr>
                                <a:rPr lang="de-DE" b="1" i="1">
                                  <a:latin typeface="Cambria Math" panose="02040503050406030204" pitchFamily="18" charset="0"/>
                                </a:rPr>
                              </m:ctrlPr>
                            </m:sSubPr>
                            <m:e>
                              <m:r>
                                <a:rPr lang="de-DE" b="1" i="1">
                                  <a:latin typeface="Cambria Math" panose="02040503050406030204" pitchFamily="18" charset="0"/>
                                </a:rPr>
                                <m:t>𝒘</m:t>
                              </m:r>
                            </m:e>
                            <m:sub>
                              <m:r>
                                <a:rPr lang="de-DE" b="1" i="1">
                                  <a:latin typeface="Cambria Math" panose="02040503050406030204" pitchFamily="18" charset="0"/>
                                </a:rPr>
                                <m:t>𝟑</m:t>
                              </m:r>
                            </m:sub>
                          </m:sSub>
                          <m:r>
                            <a:rPr lang="de-DE" b="1" i="1">
                              <a:latin typeface="Cambria Math" panose="02040503050406030204" pitchFamily="18" charset="0"/>
                            </a:rPr>
                            <m:t>⋅</m:t>
                          </m:r>
                          <m:r>
                            <a:rPr lang="de-DE" b="1" i="1">
                              <a:latin typeface="Cambria Math" panose="02040503050406030204" pitchFamily="18" charset="0"/>
                            </a:rPr>
                            <m:t>𝒛</m:t>
                          </m:r>
                        </m:e>
                      </m:d>
                    </m:oMath>
                  </m:oMathPara>
                </a14:m>
                <a:endParaRPr lang="en-GB" dirty="0"/>
              </a:p>
            </p:txBody>
          </p:sp>
        </mc:Choice>
        <mc:Fallback xmlns="">
          <p:sp>
            <p:nvSpPr>
              <p:cNvPr id="26" name="Rechteck 25"/>
              <p:cNvSpPr>
                <a:spLocks noRot="1" noChangeAspect="1" noMove="1" noResize="1" noEditPoints="1" noAdjustHandles="1" noChangeArrowheads="1" noChangeShapeType="1" noTextEdit="1"/>
              </p:cNvSpPr>
              <p:nvPr/>
            </p:nvSpPr>
            <p:spPr>
              <a:xfrm>
                <a:off x="1727105" y="6291617"/>
                <a:ext cx="1980799" cy="369332"/>
              </a:xfrm>
              <a:prstGeom prst="rect">
                <a:avLst/>
              </a:prstGeom>
              <a:blipFill>
                <a:blip r:embed="rId4"/>
                <a:stretch>
                  <a:fillRect b="-98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hteck 15"/>
              <p:cNvSpPr/>
              <p:nvPr/>
            </p:nvSpPr>
            <p:spPr>
              <a:xfrm>
                <a:off x="5856938" y="4882788"/>
                <a:ext cx="2088232" cy="755335"/>
              </a:xfrm>
              <a:prstGeom prst="rect">
                <a:avLst/>
              </a:prstGeom>
              <a:ln>
                <a:solidFill>
                  <a:srgbClr val="C00000"/>
                </a:solidFill>
              </a:ln>
            </p:spPr>
            <p:txBody>
              <a:bodyPr wrap="square">
                <a:spAutoFit/>
              </a:bodyPr>
              <a:lstStyle/>
              <a:p>
                <a:r>
                  <a:rPr lang="de-DE" sz="2400" b="1" dirty="0"/>
                  <a:t>Gesucht</a:t>
                </a:r>
                <a:r>
                  <a:rPr lang="de-DE" sz="2400" dirty="0" smtClean="0"/>
                  <a:t>:  </a:t>
                </a:r>
                <a14:m>
                  <m:oMath xmlns:m="http://schemas.openxmlformats.org/officeDocument/2006/math">
                    <m:f>
                      <m:fPr>
                        <m:ctrlPr>
                          <a:rPr lang="de-DE" sz="2400" i="1">
                            <a:latin typeface="Cambria Math" panose="02040503050406030204" pitchFamily="18" charset="0"/>
                          </a:rPr>
                        </m:ctrlPr>
                      </m:fPr>
                      <m:num>
                        <m:r>
                          <m:rPr>
                            <m:nor/>
                          </m:rPr>
                          <a:rPr lang="de-DE" sz="2400" dirty="0"/>
                          <m:t>∂</m:t>
                        </m:r>
                        <m:r>
                          <a:rPr lang="de-DE" sz="2400" i="1" dirty="0">
                            <a:latin typeface="Cambria Math" panose="02040503050406030204" pitchFamily="18" charset="0"/>
                          </a:rPr>
                          <m:t>𝑬</m:t>
                        </m:r>
                      </m:num>
                      <m:den>
                        <m:r>
                          <m:rPr>
                            <m:nor/>
                          </m:rPr>
                          <a:rPr lang="de-DE" sz="2400" dirty="0"/>
                          <m:t>∂</m:t>
                        </m:r>
                        <m:sSub>
                          <m:sSubPr>
                            <m:ctrlPr>
                              <a:rPr lang="de-DE" sz="2400" i="1" dirty="0">
                                <a:latin typeface="Cambria Math" panose="02040503050406030204" pitchFamily="18" charset="0"/>
                              </a:rPr>
                            </m:ctrlPr>
                          </m:sSubPr>
                          <m:e>
                            <m:r>
                              <a:rPr lang="de-DE" sz="2400" i="1" dirty="0">
                                <a:latin typeface="Cambria Math" panose="02040503050406030204" pitchFamily="18" charset="0"/>
                              </a:rPr>
                              <m:t>𝒘</m:t>
                            </m:r>
                          </m:e>
                          <m:sub>
                            <m:r>
                              <a:rPr lang="de-DE" sz="2400" i="1" dirty="0">
                                <a:latin typeface="Cambria Math" panose="02040503050406030204" pitchFamily="18" charset="0"/>
                              </a:rPr>
                              <m:t>𝟑</m:t>
                            </m:r>
                          </m:sub>
                        </m:sSub>
                      </m:den>
                    </m:f>
                  </m:oMath>
                </a14:m>
                <a:endParaRPr lang="en-GB" sz="2400" dirty="0"/>
              </a:p>
            </p:txBody>
          </p:sp>
        </mc:Choice>
        <mc:Fallback xmlns="">
          <p:sp>
            <p:nvSpPr>
              <p:cNvPr id="16" name="Rechteck 15"/>
              <p:cNvSpPr>
                <a:spLocks noRot="1" noChangeAspect="1" noMove="1" noResize="1" noEditPoints="1" noAdjustHandles="1" noChangeArrowheads="1" noChangeShapeType="1" noTextEdit="1"/>
              </p:cNvSpPr>
              <p:nvPr/>
            </p:nvSpPr>
            <p:spPr>
              <a:xfrm>
                <a:off x="5856938" y="4882788"/>
                <a:ext cx="2088232" cy="755335"/>
              </a:xfrm>
              <a:prstGeom prst="rect">
                <a:avLst/>
              </a:prstGeom>
              <a:blipFill>
                <a:blip r:embed="rId5"/>
                <a:stretch>
                  <a:fillRect l="-4360"/>
                </a:stretch>
              </a:blipFill>
              <a:ln>
                <a:solidFill>
                  <a:srgbClr val="C00000"/>
                </a:solidFill>
              </a:ln>
            </p:spPr>
            <p:txBody>
              <a:bodyPr/>
              <a:lstStyle/>
              <a:p>
                <a:r>
                  <a:rPr lang="en-GB">
                    <a:noFill/>
                  </a:rPr>
                  <a:t> </a:t>
                </a:r>
              </a:p>
            </p:txBody>
          </p:sp>
        </mc:Fallback>
      </mc:AlternateContent>
    </p:spTree>
    <p:extLst>
      <p:ext uri="{BB962C8B-B14F-4D97-AF65-F5344CB8AC3E}">
        <p14:creationId xmlns:p14="http://schemas.microsoft.com/office/powerpoint/2010/main" val="602991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6"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Ableitungsregeln</a:t>
            </a:r>
            <a:r>
              <a:rPr lang="en-GB" dirty="0" smtClean="0"/>
              <a:t> die </a:t>
            </a:r>
            <a:r>
              <a:rPr lang="en-GB" dirty="0" err="1" smtClean="0"/>
              <a:t>wir</a:t>
            </a:r>
            <a:r>
              <a:rPr lang="en-GB" dirty="0" smtClean="0"/>
              <a:t> </a:t>
            </a:r>
            <a:r>
              <a:rPr lang="en-GB" dirty="0" err="1" smtClean="0"/>
              <a:t>benötigen</a:t>
            </a:r>
            <a:r>
              <a:rPr lang="en-GB" dirty="0" smtClean="0"/>
              <a:t/>
            </a:r>
            <a:br>
              <a:rPr lang="en-GB" dirty="0" smtClean="0"/>
            </a:br>
            <a:endParaRPr lang="en-GB"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201</a:t>
            </a:fld>
            <a:endParaRPr lang="de-DE" sz="1800"/>
          </a:p>
        </p:txBody>
      </p:sp>
      <mc:AlternateContent xmlns:mc="http://schemas.openxmlformats.org/markup-compatibility/2006" xmlns:a14="http://schemas.microsoft.com/office/drawing/2010/main">
        <mc:Choice Requires="a14">
          <p:sp>
            <p:nvSpPr>
              <p:cNvPr id="5" name="Vertikaler Textplatzhalter 4"/>
              <p:cNvSpPr>
                <a:spLocks noGrp="1"/>
              </p:cNvSpPr>
              <p:nvPr>
                <p:ph type="body" orient="vert" idx="1"/>
              </p:nvPr>
            </p:nvSpPr>
            <p:spPr/>
            <p:txBody>
              <a:bodyPr numCol="1"/>
              <a:lstStyle/>
              <a:p>
                <a:r>
                  <a:rPr lang="de-DE" i="1" dirty="0" smtClean="0">
                    <a:latin typeface="Cambria Math" panose="02040503050406030204" pitchFamily="18" charset="0"/>
                  </a:rPr>
                  <a:t> </a:t>
                </a:r>
                <a14:m>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𝒇</m:t>
                        </m:r>
                      </m:e>
                      <m:sub>
                        <m:r>
                          <a:rPr lang="de-DE" b="1" i="1" smtClean="0">
                            <a:latin typeface="Cambria Math" panose="02040503050406030204" pitchFamily="18" charset="0"/>
                          </a:rPr>
                          <m:t>𝟏</m:t>
                        </m:r>
                      </m:sub>
                    </m:sSub>
                    <m:d>
                      <m:dPr>
                        <m:ctrlPr>
                          <a:rPr lang="de-DE" b="1" i="1" smtClean="0">
                            <a:latin typeface="Cambria Math" panose="02040503050406030204" pitchFamily="18" charset="0"/>
                          </a:rPr>
                        </m:ctrlPr>
                      </m:dPr>
                      <m:e>
                        <m:r>
                          <a:rPr lang="de-DE" b="1" i="1" smtClean="0">
                            <a:latin typeface="Cambria Math" panose="02040503050406030204" pitchFamily="18" charset="0"/>
                          </a:rPr>
                          <m:t>𝒙</m:t>
                        </m:r>
                      </m:e>
                    </m:d>
                    <m:r>
                      <a:rPr lang="de-DE" b="1" i="1" smtClean="0">
                        <a:latin typeface="Cambria Math" panose="02040503050406030204" pitchFamily="18" charset="0"/>
                      </a:rPr>
                      <m:t>=</m:t>
                    </m:r>
                    <m:sSup>
                      <m:sSupPr>
                        <m:ctrlPr>
                          <a:rPr lang="de-DE" b="1" i="1" smtClean="0">
                            <a:latin typeface="Cambria Math" panose="02040503050406030204" pitchFamily="18" charset="0"/>
                          </a:rPr>
                        </m:ctrlPr>
                      </m:sSupPr>
                      <m:e>
                        <m:r>
                          <a:rPr lang="de-DE" b="1" i="1" smtClean="0">
                            <a:latin typeface="Cambria Math" panose="02040503050406030204" pitchFamily="18" charset="0"/>
                          </a:rPr>
                          <m:t>𝒙</m:t>
                        </m:r>
                      </m:e>
                      <m:sup>
                        <m:r>
                          <a:rPr lang="de-DE" b="1" i="1" smtClean="0">
                            <a:latin typeface="Cambria Math" panose="02040503050406030204" pitchFamily="18" charset="0"/>
                          </a:rPr>
                          <m:t>𝟐</m:t>
                        </m:r>
                      </m:sup>
                    </m:sSup>
                    <m:r>
                      <a:rPr lang="de-DE" b="1" i="1" smtClean="0">
                        <a:latin typeface="Cambria Math" panose="02040503050406030204" pitchFamily="18" charset="0"/>
                      </a:rPr>
                      <m:t>                               </m:t>
                    </m:r>
                    <m:f>
                      <m:fPr>
                        <m:ctrlPr>
                          <a:rPr lang="de-DE" i="1">
                            <a:latin typeface="Cambria Math" panose="02040503050406030204" pitchFamily="18" charset="0"/>
                          </a:rPr>
                        </m:ctrlPr>
                      </m:fPr>
                      <m:num>
                        <m:r>
                          <m:rPr>
                            <m:nor/>
                          </m:rPr>
                          <a:rPr lang="de-DE" dirty="0"/>
                          <m:t>∂</m:t>
                        </m:r>
                        <m:sSub>
                          <m:sSubPr>
                            <m:ctrlPr>
                              <a:rPr lang="de-DE" b="1" i="1" dirty="0" smtClean="0">
                                <a:latin typeface="Cambria Math" panose="02040503050406030204" pitchFamily="18" charset="0"/>
                              </a:rPr>
                            </m:ctrlPr>
                          </m:sSubPr>
                          <m:e>
                            <m:r>
                              <a:rPr lang="de-DE" b="1" i="1" dirty="0" smtClean="0">
                                <a:latin typeface="Cambria Math" panose="02040503050406030204" pitchFamily="18" charset="0"/>
                              </a:rPr>
                              <m:t>𝒇</m:t>
                            </m:r>
                          </m:e>
                          <m:sub>
                            <m:r>
                              <a:rPr lang="de-DE" b="1" i="1" dirty="0" smtClean="0">
                                <a:latin typeface="Cambria Math" panose="02040503050406030204" pitchFamily="18" charset="0"/>
                              </a:rPr>
                              <m:t>𝟏</m:t>
                            </m:r>
                          </m:sub>
                        </m:sSub>
                      </m:num>
                      <m:den>
                        <m:r>
                          <m:rPr>
                            <m:nor/>
                          </m:rPr>
                          <a:rPr lang="de-DE" dirty="0"/>
                          <m:t>∂</m:t>
                        </m:r>
                        <m:r>
                          <a:rPr lang="de-DE" b="1" i="1" dirty="0" smtClean="0">
                            <a:latin typeface="Cambria Math" panose="02040503050406030204" pitchFamily="18" charset="0"/>
                          </a:rPr>
                          <m:t>𝒙</m:t>
                        </m:r>
                      </m:den>
                    </m:f>
                    <m:r>
                      <a:rPr lang="de-DE" b="0" i="1">
                        <a:latin typeface="Cambria Math" panose="02040503050406030204" pitchFamily="18" charset="0"/>
                      </a:rPr>
                      <m:t>=2</m:t>
                    </m:r>
                    <m:r>
                      <a:rPr lang="de-DE" b="1" i="1" smtClean="0">
                        <a:latin typeface="Cambria Math" panose="02040503050406030204" pitchFamily="18" charset="0"/>
                      </a:rPr>
                      <m:t>𝒙</m:t>
                    </m:r>
                  </m:oMath>
                </a14:m>
                <a:r>
                  <a:rPr lang="en-GB" dirty="0" smtClean="0"/>
                  <a:t>				“</a:t>
                </a:r>
                <a:r>
                  <a:rPr lang="en-GB" dirty="0" err="1" smtClean="0"/>
                  <a:t>Potenzregel</a:t>
                </a:r>
                <a:r>
                  <a:rPr lang="en-GB" dirty="0" smtClean="0"/>
                  <a:t>”</a:t>
                </a:r>
              </a:p>
              <a:p>
                <a:endParaRPr lang="en-GB" dirty="0" smtClean="0"/>
              </a:p>
              <a:p>
                <a:endParaRPr lang="en-GB" dirty="0"/>
              </a:p>
              <a:p>
                <a:r>
                  <a:rPr lang="de-DE" i="1" dirty="0">
                    <a:latin typeface="Cambria Math" panose="02040503050406030204" pitchFamily="18" charset="0"/>
                  </a:rPr>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𝒇</m:t>
                        </m:r>
                      </m:e>
                      <m:sub>
                        <m:r>
                          <a:rPr lang="de-DE" b="1" i="1" smtClean="0">
                            <a:latin typeface="Cambria Math" panose="02040503050406030204" pitchFamily="18" charset="0"/>
                          </a:rPr>
                          <m:t>𝟐</m:t>
                        </m:r>
                      </m:sub>
                    </m:sSub>
                    <m:d>
                      <m:dPr>
                        <m:ctrlPr>
                          <a:rPr lang="de-DE" i="1">
                            <a:latin typeface="Cambria Math" panose="02040503050406030204" pitchFamily="18" charset="0"/>
                          </a:rPr>
                        </m:ctrlPr>
                      </m:dPr>
                      <m:e>
                        <m:r>
                          <a:rPr lang="de-DE" i="1">
                            <a:latin typeface="Cambria Math" panose="02040503050406030204" pitchFamily="18" charset="0"/>
                          </a:rPr>
                          <m:t>𝒙</m:t>
                        </m:r>
                      </m:e>
                    </m:d>
                    <m:r>
                      <a:rPr lang="de-DE" i="1">
                        <a:latin typeface="Cambria Math" panose="02040503050406030204" pitchFamily="18" charset="0"/>
                      </a:rPr>
                      <m:t>=</m:t>
                    </m:r>
                    <m:sSup>
                      <m:sSupPr>
                        <m:ctrlPr>
                          <a:rPr lang="de-DE" i="1">
                            <a:latin typeface="Cambria Math" panose="02040503050406030204" pitchFamily="18" charset="0"/>
                          </a:rPr>
                        </m:ctrlPr>
                      </m:sSupPr>
                      <m:e>
                        <m:r>
                          <a:rPr lang="de-DE" b="1" i="1" smtClean="0">
                            <a:latin typeface="Cambria Math" panose="02040503050406030204" pitchFamily="18" charset="0"/>
                          </a:rPr>
                          <m:t>(</m:t>
                        </m:r>
                        <m:r>
                          <a:rPr lang="de-DE" b="1" i="1" smtClean="0">
                            <a:latin typeface="Cambria Math" panose="02040503050406030204" pitchFamily="18" charset="0"/>
                          </a:rPr>
                          <m:t>𝟑</m:t>
                        </m:r>
                        <m:r>
                          <a:rPr lang="de-DE" i="1">
                            <a:latin typeface="Cambria Math" panose="02040503050406030204" pitchFamily="18" charset="0"/>
                          </a:rPr>
                          <m:t>𝒙</m:t>
                        </m:r>
                        <m:r>
                          <a:rPr lang="de-DE" b="1" i="1" smtClean="0">
                            <a:latin typeface="Cambria Math" panose="02040503050406030204" pitchFamily="18" charset="0"/>
                          </a:rPr>
                          <m:t>−</m:t>
                        </m:r>
                        <m:r>
                          <a:rPr lang="de-DE" b="1" i="1" smtClean="0">
                            <a:latin typeface="Cambria Math" panose="02040503050406030204" pitchFamily="18" charset="0"/>
                          </a:rPr>
                          <m:t>𝟏</m:t>
                        </m:r>
                        <m:r>
                          <a:rPr lang="de-DE" b="1" i="1" smtClean="0">
                            <a:latin typeface="Cambria Math" panose="02040503050406030204" pitchFamily="18" charset="0"/>
                          </a:rPr>
                          <m:t>)</m:t>
                        </m:r>
                      </m:e>
                      <m:sup>
                        <m:r>
                          <a:rPr lang="de-DE" i="1">
                            <a:latin typeface="Cambria Math" panose="02040503050406030204" pitchFamily="18" charset="0"/>
                          </a:rPr>
                          <m:t>𝟐</m:t>
                        </m:r>
                      </m:sup>
                    </m:sSup>
                    <m:r>
                      <a:rPr lang="de-DE" i="1">
                        <a:latin typeface="Cambria Math" panose="02040503050406030204" pitchFamily="18" charset="0"/>
                      </a:rPr>
                      <m:t>          </m:t>
                    </m:r>
                    <m:r>
                      <a:rPr lang="de-DE" b="1" i="1" smtClean="0">
                        <a:latin typeface="Cambria Math" panose="02040503050406030204" pitchFamily="18" charset="0"/>
                      </a:rPr>
                      <m:t>      </m:t>
                    </m:r>
                    <m:f>
                      <m:fPr>
                        <m:ctrlPr>
                          <a:rPr lang="de-DE" i="1">
                            <a:latin typeface="Cambria Math" panose="02040503050406030204" pitchFamily="18" charset="0"/>
                          </a:rPr>
                        </m:ctrlPr>
                      </m:fPr>
                      <m:num>
                        <m:r>
                          <m:rPr>
                            <m:nor/>
                          </m:rPr>
                          <a:rPr lang="de-DE" dirty="0"/>
                          <m:t>∂</m:t>
                        </m:r>
                        <m:sSub>
                          <m:sSubPr>
                            <m:ctrlPr>
                              <a:rPr lang="de-DE" b="1" i="1" dirty="0" smtClean="0">
                                <a:latin typeface="Cambria Math" panose="02040503050406030204" pitchFamily="18" charset="0"/>
                              </a:rPr>
                            </m:ctrlPr>
                          </m:sSubPr>
                          <m:e>
                            <m:r>
                              <a:rPr lang="de-DE" i="1" dirty="0">
                                <a:latin typeface="Cambria Math" panose="02040503050406030204" pitchFamily="18" charset="0"/>
                              </a:rPr>
                              <m:t>𝒇</m:t>
                            </m:r>
                          </m:e>
                          <m:sub>
                            <m:r>
                              <a:rPr lang="de-DE" b="1" i="1" dirty="0" smtClean="0">
                                <a:latin typeface="Cambria Math" panose="02040503050406030204" pitchFamily="18" charset="0"/>
                              </a:rPr>
                              <m:t>𝟐</m:t>
                            </m:r>
                          </m:sub>
                        </m:sSub>
                      </m:num>
                      <m:den>
                        <m:r>
                          <m:rPr>
                            <m:nor/>
                          </m:rPr>
                          <a:rPr lang="de-DE" dirty="0"/>
                          <m:t>∂</m:t>
                        </m:r>
                        <m:r>
                          <a:rPr lang="de-DE" i="1" dirty="0">
                            <a:latin typeface="Cambria Math" panose="02040503050406030204" pitchFamily="18" charset="0"/>
                          </a:rPr>
                          <m:t>𝒙</m:t>
                        </m:r>
                      </m:den>
                    </m:f>
                    <m:r>
                      <a:rPr lang="de-DE" b="0" i="1">
                        <a:latin typeface="Cambria Math" panose="02040503050406030204" pitchFamily="18" charset="0"/>
                      </a:rPr>
                      <m:t>=</m:t>
                    </m:r>
                    <m:r>
                      <a:rPr lang="de-DE">
                        <a:latin typeface="Cambria Math" panose="02040503050406030204" pitchFamily="18" charset="0"/>
                      </a:rPr>
                      <m:t>𝟐</m:t>
                    </m:r>
                    <m:r>
                      <a:rPr lang="de-DE" b="0" i="1">
                        <a:latin typeface="Cambria Math" panose="02040503050406030204" pitchFamily="18" charset="0"/>
                      </a:rPr>
                      <m:t>⋅</m:t>
                    </m:r>
                  </m:oMath>
                </a14:m>
                <a:r>
                  <a:rPr lang="en-GB" dirty="0"/>
                  <a:t> </a:t>
                </a:r>
                <a14:m>
                  <m:oMath xmlns:m="http://schemas.openxmlformats.org/officeDocument/2006/math">
                    <m:d>
                      <m:dPr>
                        <m:ctrlPr>
                          <a:rPr lang="de-DE" b="1" i="1" smtClean="0">
                            <a:latin typeface="Cambria Math" panose="02040503050406030204" pitchFamily="18" charset="0"/>
                          </a:rPr>
                        </m:ctrlPr>
                      </m:dPr>
                      <m:e>
                        <m:r>
                          <a:rPr lang="de-DE" b="1" i="0" smtClean="0">
                            <a:latin typeface="Cambria Math" panose="02040503050406030204" pitchFamily="18" charset="0"/>
                          </a:rPr>
                          <m:t>𝟑</m:t>
                        </m:r>
                        <m:r>
                          <a:rPr lang="de-DE" i="1">
                            <a:latin typeface="Cambria Math" panose="02040503050406030204" pitchFamily="18" charset="0"/>
                          </a:rPr>
                          <m:t>𝒙</m:t>
                        </m:r>
                        <m:r>
                          <a:rPr lang="de-DE" b="1" i="1" smtClean="0">
                            <a:latin typeface="Cambria Math" panose="02040503050406030204" pitchFamily="18" charset="0"/>
                          </a:rPr>
                          <m:t>−</m:t>
                        </m:r>
                        <m:r>
                          <a:rPr lang="de-DE" b="1" i="1" smtClean="0">
                            <a:latin typeface="Cambria Math" panose="02040503050406030204" pitchFamily="18" charset="0"/>
                          </a:rPr>
                          <m:t>𝟏</m:t>
                        </m:r>
                      </m:e>
                    </m:d>
                    <m:r>
                      <a:rPr lang="de-DE" b="1" i="1" smtClean="0">
                        <a:latin typeface="Cambria Math" panose="02040503050406030204" pitchFamily="18" charset="0"/>
                      </a:rPr>
                      <m:t>⋅</m:t>
                    </m:r>
                    <m:r>
                      <a:rPr lang="de-DE" b="1" i="1" smtClean="0">
                        <a:latin typeface="Cambria Math" panose="02040503050406030204" pitchFamily="18" charset="0"/>
                      </a:rPr>
                      <m:t>𝟑</m:t>
                    </m:r>
                    <m:r>
                      <a:rPr lang="de-DE" b="1" i="1" smtClean="0">
                        <a:latin typeface="Cambria Math" panose="02040503050406030204" pitchFamily="18" charset="0"/>
                      </a:rPr>
                      <m:t> </m:t>
                    </m:r>
                  </m:oMath>
                </a14:m>
                <a:r>
                  <a:rPr lang="en-GB" dirty="0" smtClean="0"/>
                  <a:t>		“</a:t>
                </a:r>
                <a:r>
                  <a:rPr lang="en-GB" dirty="0" err="1" smtClean="0"/>
                  <a:t>Kettenregel</a:t>
                </a:r>
                <a:r>
                  <a:rPr lang="en-GB" dirty="0"/>
                  <a:t>”</a:t>
                </a:r>
              </a:p>
              <a:p>
                <a:endParaRPr lang="en-GB" dirty="0"/>
              </a:p>
              <a:p>
                <a:endParaRPr lang="en-GB" dirty="0" smtClean="0"/>
              </a:p>
              <a:p>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𝒇</m:t>
                        </m:r>
                      </m:e>
                      <m:sub>
                        <m:r>
                          <a:rPr lang="de-DE" b="1" i="1" smtClean="0">
                            <a:latin typeface="Cambria Math" panose="02040503050406030204" pitchFamily="18" charset="0"/>
                          </a:rPr>
                          <m:t>𝟑</m:t>
                        </m:r>
                      </m:sub>
                    </m:sSub>
                    <m:d>
                      <m:dPr>
                        <m:ctrlPr>
                          <a:rPr lang="de-DE" i="1">
                            <a:latin typeface="Cambria Math" panose="02040503050406030204" pitchFamily="18" charset="0"/>
                          </a:rPr>
                        </m:ctrlPr>
                      </m:dPr>
                      <m:e>
                        <m:r>
                          <a:rPr lang="de-DE" i="1">
                            <a:latin typeface="Cambria Math" panose="02040503050406030204" pitchFamily="18" charset="0"/>
                          </a:rPr>
                          <m:t>𝒙</m:t>
                        </m:r>
                      </m:e>
                    </m:d>
                    <m:r>
                      <a:rPr lang="de-DE" i="1">
                        <a:latin typeface="Cambria Math" panose="02040503050406030204" pitchFamily="18" charset="0"/>
                      </a:rPr>
                      <m:t>=</m:t>
                    </m:r>
                    <m:r>
                      <a:rPr lang="de-DE" b="1" i="1" smtClean="0">
                        <a:latin typeface="Cambria Math" panose="02040503050406030204" pitchFamily="18" charset="0"/>
                      </a:rPr>
                      <m:t>𝒕𝒂𝒏𝒉</m:t>
                    </m:r>
                    <m:d>
                      <m:dPr>
                        <m:ctrlPr>
                          <a:rPr lang="de-DE" b="1" i="1" smtClean="0">
                            <a:latin typeface="Cambria Math" panose="02040503050406030204" pitchFamily="18" charset="0"/>
                          </a:rPr>
                        </m:ctrlPr>
                      </m:dPr>
                      <m:e>
                        <m:r>
                          <a:rPr lang="de-DE" b="1" i="1" smtClean="0">
                            <a:latin typeface="Cambria Math" panose="02040503050406030204" pitchFamily="18" charset="0"/>
                          </a:rPr>
                          <m:t>𝒙</m:t>
                        </m:r>
                      </m:e>
                    </m:d>
                    <m:r>
                      <a:rPr lang="de-DE" i="1">
                        <a:latin typeface="Cambria Math" panose="02040503050406030204" pitchFamily="18" charset="0"/>
                      </a:rPr>
                      <m:t>         </m:t>
                    </m:r>
                    <m:r>
                      <a:rPr lang="de-DE" b="1" i="1" smtClean="0">
                        <a:latin typeface="Cambria Math" panose="02040503050406030204" pitchFamily="18" charset="0"/>
                      </a:rPr>
                      <m:t>          </m:t>
                    </m:r>
                    <m:f>
                      <m:fPr>
                        <m:ctrlPr>
                          <a:rPr lang="de-DE" i="1">
                            <a:latin typeface="Cambria Math" panose="02040503050406030204" pitchFamily="18" charset="0"/>
                          </a:rPr>
                        </m:ctrlPr>
                      </m:fPr>
                      <m:num>
                        <m:r>
                          <m:rPr>
                            <m:nor/>
                          </m:rPr>
                          <a:rPr lang="de-DE" dirty="0"/>
                          <m:t>∂</m:t>
                        </m:r>
                        <m:sSub>
                          <m:sSubPr>
                            <m:ctrlPr>
                              <a:rPr lang="de-DE" i="1" dirty="0">
                                <a:latin typeface="Cambria Math" panose="02040503050406030204" pitchFamily="18" charset="0"/>
                              </a:rPr>
                            </m:ctrlPr>
                          </m:sSubPr>
                          <m:e>
                            <m:r>
                              <a:rPr lang="de-DE" i="1" dirty="0">
                                <a:latin typeface="Cambria Math" panose="02040503050406030204" pitchFamily="18" charset="0"/>
                              </a:rPr>
                              <m:t>𝒇</m:t>
                            </m:r>
                          </m:e>
                          <m:sub>
                            <m:r>
                              <a:rPr lang="de-DE" b="1" i="1" dirty="0" smtClean="0">
                                <a:latin typeface="Cambria Math" panose="02040503050406030204" pitchFamily="18" charset="0"/>
                              </a:rPr>
                              <m:t>𝟑</m:t>
                            </m:r>
                          </m:sub>
                        </m:sSub>
                      </m:num>
                      <m:den>
                        <m:r>
                          <m:rPr>
                            <m:nor/>
                          </m:rPr>
                          <a:rPr lang="de-DE" dirty="0"/>
                          <m:t>∂</m:t>
                        </m:r>
                        <m:r>
                          <a:rPr lang="de-DE" i="1" dirty="0">
                            <a:latin typeface="Cambria Math" panose="02040503050406030204" pitchFamily="18" charset="0"/>
                          </a:rPr>
                          <m:t>𝒙</m:t>
                        </m:r>
                      </m:den>
                    </m:f>
                    <m:r>
                      <a:rPr lang="de-DE" b="0" i="1">
                        <a:latin typeface="Cambria Math" panose="02040503050406030204" pitchFamily="18" charset="0"/>
                      </a:rPr>
                      <m:t>=</m:t>
                    </m:r>
                  </m:oMath>
                </a14:m>
                <a:r>
                  <a:rPr lang="en-GB" dirty="0"/>
                  <a:t> </a:t>
                </a:r>
                <a14:m>
                  <m:oMath xmlns:m="http://schemas.openxmlformats.org/officeDocument/2006/math">
                    <m:r>
                      <a:rPr lang="de-DE" b="1" i="0" smtClean="0">
                        <a:latin typeface="Cambria Math" panose="02040503050406030204" pitchFamily="18" charset="0"/>
                      </a:rPr>
                      <m:t>𝟏</m:t>
                    </m:r>
                    <m:r>
                      <a:rPr lang="de-DE" b="1" i="0" smtClean="0">
                        <a:latin typeface="Cambria Math" panose="02040503050406030204" pitchFamily="18" charset="0"/>
                      </a:rPr>
                      <m:t> − </m:t>
                    </m:r>
                    <m:r>
                      <a:rPr lang="de-DE" b="1" i="0" smtClean="0">
                        <a:latin typeface="Cambria Math" panose="02040503050406030204" pitchFamily="18" charset="0"/>
                      </a:rPr>
                      <m:t>𝐭𝐚𝐧</m:t>
                    </m:r>
                    <m:sSup>
                      <m:sSupPr>
                        <m:ctrlPr>
                          <a:rPr lang="de-DE" b="1" i="1" smtClean="0">
                            <a:latin typeface="Cambria Math" panose="02040503050406030204" pitchFamily="18" charset="0"/>
                          </a:rPr>
                        </m:ctrlPr>
                      </m:sSupPr>
                      <m:e>
                        <m:r>
                          <a:rPr lang="de-DE" b="1" i="0" smtClean="0">
                            <a:latin typeface="Cambria Math" panose="02040503050406030204" pitchFamily="18" charset="0"/>
                          </a:rPr>
                          <m:t>𝐡</m:t>
                        </m:r>
                      </m:e>
                      <m:sup>
                        <m:r>
                          <a:rPr lang="de-DE" b="1" i="1" smtClean="0">
                            <a:latin typeface="Cambria Math" panose="02040503050406030204" pitchFamily="18" charset="0"/>
                          </a:rPr>
                          <m:t>𝟐</m:t>
                        </m:r>
                      </m:sup>
                    </m:sSup>
                    <m:r>
                      <a:rPr lang="de-DE" b="1" i="1" smtClean="0">
                        <a:latin typeface="Cambria Math" panose="02040503050406030204" pitchFamily="18" charset="0"/>
                      </a:rPr>
                      <m:t>(</m:t>
                    </m:r>
                    <m:r>
                      <a:rPr lang="de-DE" b="1" i="1" smtClean="0">
                        <a:latin typeface="Cambria Math" panose="02040503050406030204" pitchFamily="18" charset="0"/>
                      </a:rPr>
                      <m:t>𝒙</m:t>
                    </m:r>
                    <m:r>
                      <a:rPr lang="de-DE" b="1" i="1" smtClean="0">
                        <a:latin typeface="Cambria Math" panose="02040503050406030204" pitchFamily="18" charset="0"/>
                      </a:rPr>
                      <m:t>)</m:t>
                    </m:r>
                    <m:r>
                      <a:rPr lang="de-DE" i="1">
                        <a:latin typeface="Cambria Math" panose="02040503050406030204" pitchFamily="18" charset="0"/>
                      </a:rPr>
                      <m:t> </m:t>
                    </m:r>
                  </m:oMath>
                </a14:m>
                <a:r>
                  <a:rPr lang="en-GB" dirty="0"/>
                  <a:t>	</a:t>
                </a:r>
                <a:r>
                  <a:rPr lang="en-GB" dirty="0" smtClean="0"/>
                  <a:t>	“</a:t>
                </a:r>
                <a:r>
                  <a:rPr lang="en-GB" dirty="0" err="1" smtClean="0"/>
                  <a:t>tanh</a:t>
                </a:r>
                <a:r>
                  <a:rPr lang="en-GB" dirty="0" smtClean="0"/>
                  <a:t> - Regel</a:t>
                </a:r>
                <a:r>
                  <a:rPr lang="en-GB" dirty="0"/>
                  <a:t>”</a:t>
                </a:r>
              </a:p>
              <a:p>
                <a:endParaRPr lang="en-GB" dirty="0"/>
              </a:p>
              <a:p>
                <a:r>
                  <a:rPr lang="de-DE" dirty="0" smtClean="0"/>
                  <a:t>		</a:t>
                </a:r>
                <a:endParaRPr lang="en-GB" dirty="0"/>
              </a:p>
              <a:p>
                <a:endParaRPr lang="en-GB" dirty="0"/>
              </a:p>
            </p:txBody>
          </p:sp>
        </mc:Choice>
        <mc:Fallback xmlns="">
          <p:sp>
            <p:nvSpPr>
              <p:cNvPr id="5" name="Vertikaler Textplatzhalter 4"/>
              <p:cNvSpPr>
                <a:spLocks noGrp="1" noRot="1" noChangeAspect="1" noMove="1" noResize="1" noEditPoints="1" noAdjustHandles="1" noChangeArrowheads="1" noChangeShapeType="1" noTextEdit="1"/>
              </p:cNvSpPr>
              <p:nvPr>
                <p:ph type="body" orient="vert" idx="1"/>
              </p:nvPr>
            </p:nvSpPr>
            <p:spPr>
              <a:blipFill>
                <a:blip r:embed="rId2"/>
                <a:stretch>
                  <a:fillRect l="-74"/>
                </a:stretch>
              </a:blipFill>
            </p:spPr>
            <p:txBody>
              <a:bodyPr/>
              <a:lstStyle/>
              <a:p>
                <a:r>
                  <a:rPr lang="en-GB">
                    <a:noFill/>
                  </a:rPr>
                  <a:t> </a:t>
                </a:r>
              </a:p>
            </p:txBody>
          </p:sp>
        </mc:Fallback>
      </mc:AlternateContent>
    </p:spTree>
    <p:extLst>
      <p:ext uri="{BB962C8B-B14F-4D97-AF65-F5344CB8AC3E}">
        <p14:creationId xmlns:p14="http://schemas.microsoft.com/office/powerpoint/2010/main" val="3893669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1052736"/>
            <a:ext cx="8243887" cy="1044000"/>
          </a:xfrm>
        </p:spPr>
        <p:txBody>
          <a:bodyPr/>
          <a:lstStyle/>
          <a:p>
            <a:r>
              <a:rPr lang="de-DE" dirty="0" smtClean="0"/>
              <a:t>Die Ableitung der Fehlerfunktion bestimmen</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202</a:t>
            </a:fld>
            <a:endParaRPr lang="de-DE" sz="1800"/>
          </a:p>
        </p:txBody>
      </p:sp>
      <mc:AlternateContent xmlns:mc="http://schemas.openxmlformats.org/markup-compatibility/2006" xmlns:a14="http://schemas.microsoft.com/office/drawing/2010/main">
        <mc:Choice Requires="a14">
          <p:sp>
            <p:nvSpPr>
              <p:cNvPr id="25" name="Textfeld 24"/>
              <p:cNvSpPr txBox="1"/>
              <p:nvPr/>
            </p:nvSpPr>
            <p:spPr>
              <a:xfrm>
                <a:off x="6566580" y="1628800"/>
                <a:ext cx="2304256" cy="1477328"/>
              </a:xfrm>
              <a:prstGeom prst="rect">
                <a:avLst/>
              </a:prstGeom>
              <a:noFill/>
              <a:ln w="19050">
                <a:solidFill>
                  <a:srgbClr val="FF0000"/>
                </a:solidFill>
              </a:ln>
            </p:spPr>
            <p:txBody>
              <a:bodyPr wrap="square" rtlCol="0">
                <a:spAutoFit/>
              </a:bodyPr>
              <a:lstStyle/>
              <a:p>
                <a:r>
                  <a:rPr lang="de-DE" i="1" dirty="0" smtClean="0">
                    <a:solidFill>
                      <a:srgbClr val="FF0000"/>
                    </a:solidFill>
                    <a:latin typeface="Cambria Math" panose="02040503050406030204" pitchFamily="18" charset="0"/>
                  </a:rPr>
                  <a:t>Ableitungsr</a:t>
                </a:r>
                <a:r>
                  <a:rPr lang="de-DE" b="0" i="1" dirty="0" smtClean="0">
                    <a:solidFill>
                      <a:srgbClr val="FF0000"/>
                    </a:solidFill>
                    <a:latin typeface="Cambria Math" panose="02040503050406030204" pitchFamily="18" charset="0"/>
                  </a:rPr>
                  <a:t>egel </a:t>
                </a:r>
                <a:r>
                  <a:rPr lang="de-DE" b="0" i="1" dirty="0" err="1" smtClean="0">
                    <a:solidFill>
                      <a:srgbClr val="FF0000"/>
                    </a:solidFill>
                    <a:latin typeface="Cambria Math" panose="02040503050406030204" pitchFamily="18" charset="0"/>
                  </a:rPr>
                  <a:t>tanh</a:t>
                </a:r>
                <a:r>
                  <a:rPr lang="de-DE" b="0" i="1" dirty="0" smtClean="0">
                    <a:solidFill>
                      <a:srgbClr val="FF0000"/>
                    </a:solidFill>
                    <a:latin typeface="Cambria Math" panose="02040503050406030204" pitchFamily="18" charset="0"/>
                  </a:rPr>
                  <a:t>:</a:t>
                </a:r>
              </a:p>
              <a:p>
                <a:endParaRPr lang="de-DE" i="1"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tanh</m:t>
                          </m:r>
                        </m:fName>
                        <m:e>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e>
                      </m:func>
                    </m:oMath>
                  </m:oMathPara>
                </a14:m>
                <a:endParaRPr lang="de-DE" b="0" dirty="0" smtClean="0"/>
              </a:p>
              <a:p>
                <a:endParaRPr lang="de-DE" dirty="0" smtClean="0"/>
              </a:p>
              <a:p>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𝑓</m:t>
                        </m:r>
                      </m:e>
                      <m:sup>
                        <m:r>
                          <a:rPr lang="de-DE" b="0" i="1" smtClean="0">
                            <a:latin typeface="Cambria Math" panose="02040503050406030204" pitchFamily="18" charset="0"/>
                          </a:rPr>
                          <m:t>′</m:t>
                        </m:r>
                      </m:sup>
                    </m:sSup>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=1−</m:t>
                    </m:r>
                    <m:func>
                      <m:funcPr>
                        <m:ctrlPr>
                          <a:rPr lang="de-DE" b="0" i="1" smtClean="0">
                            <a:latin typeface="Cambria Math" panose="02040503050406030204" pitchFamily="18" charset="0"/>
                          </a:rPr>
                        </m:ctrlPr>
                      </m:funcPr>
                      <m:fName>
                        <m:sSup>
                          <m:sSupPr>
                            <m:ctrlPr>
                              <a:rPr lang="de-DE" b="0" i="1" smtClean="0">
                                <a:latin typeface="Cambria Math" panose="02040503050406030204" pitchFamily="18" charset="0"/>
                              </a:rPr>
                            </m:ctrlPr>
                          </m:sSupPr>
                          <m:e>
                            <m:r>
                              <m:rPr>
                                <m:sty m:val="p"/>
                              </m:rPr>
                              <a:rPr lang="de-DE" b="0" i="0" smtClean="0">
                                <a:latin typeface="Cambria Math" panose="02040503050406030204" pitchFamily="18" charset="0"/>
                              </a:rPr>
                              <m:t>tanh</m:t>
                            </m:r>
                          </m:e>
                          <m:sup>
                            <m:r>
                              <a:rPr lang="de-DE" b="0" i="1" smtClean="0">
                                <a:latin typeface="Cambria Math" panose="02040503050406030204" pitchFamily="18" charset="0"/>
                              </a:rPr>
                              <m:t>2</m:t>
                            </m:r>
                          </m:sup>
                        </m:sSup>
                      </m:fName>
                      <m:e>
                        <m:r>
                          <a:rPr lang="de-DE" b="0" i="1" smtClean="0">
                            <a:latin typeface="Cambria Math" panose="02040503050406030204" pitchFamily="18" charset="0"/>
                          </a:rPr>
                          <m:t>(</m:t>
                        </m:r>
                        <m:r>
                          <a:rPr lang="de-DE" b="0" i="1" smtClean="0">
                            <a:latin typeface="Cambria Math" panose="02040503050406030204" pitchFamily="18" charset="0"/>
                          </a:rPr>
                          <m:t>𝑥</m:t>
                        </m:r>
                        <m:r>
                          <a:rPr lang="de-DE" b="0" i="1" smtClean="0">
                            <a:latin typeface="Cambria Math" panose="02040503050406030204" pitchFamily="18" charset="0"/>
                          </a:rPr>
                          <m:t>)</m:t>
                        </m:r>
                      </m:e>
                    </m:func>
                  </m:oMath>
                </a14:m>
                <a:r>
                  <a:rPr lang="de-DE" dirty="0" smtClean="0"/>
                  <a:t> </a:t>
                </a:r>
                <a:endParaRPr lang="de-DE" dirty="0"/>
              </a:p>
            </p:txBody>
          </p:sp>
        </mc:Choice>
        <mc:Fallback xmlns="">
          <p:sp>
            <p:nvSpPr>
              <p:cNvPr id="25" name="Textfeld 24"/>
              <p:cNvSpPr txBox="1">
                <a:spLocks noRot="1" noChangeAspect="1" noMove="1" noResize="1" noEditPoints="1" noAdjustHandles="1" noChangeArrowheads="1" noChangeShapeType="1" noTextEdit="1"/>
              </p:cNvSpPr>
              <p:nvPr/>
            </p:nvSpPr>
            <p:spPr>
              <a:xfrm>
                <a:off x="6566580" y="1628800"/>
                <a:ext cx="2304256" cy="1477328"/>
              </a:xfrm>
              <a:prstGeom prst="rect">
                <a:avLst/>
              </a:prstGeom>
              <a:blipFill>
                <a:blip r:embed="rId2"/>
                <a:stretch>
                  <a:fillRect l="-1837" t="-2033" r="-1050" b="-2439"/>
                </a:stretch>
              </a:blipFill>
              <a:ln w="19050">
                <a:solidFill>
                  <a:srgbClr val="FF0000"/>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Rechteck 17"/>
              <p:cNvSpPr/>
              <p:nvPr/>
            </p:nvSpPr>
            <p:spPr>
              <a:xfrm>
                <a:off x="251520" y="1777937"/>
                <a:ext cx="6035050" cy="376943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de-DE" b="1" i="1" smtClean="0">
                          <a:latin typeface="Cambria Math" panose="02040503050406030204" pitchFamily="18" charset="0"/>
                        </a:rPr>
                        <m:t> </m:t>
                      </m:r>
                      <m:r>
                        <a:rPr lang="de-DE" i="1">
                          <a:latin typeface="Cambria Math" panose="02040503050406030204" pitchFamily="18" charset="0"/>
                        </a:rPr>
                        <m:t>𝑬</m:t>
                      </m:r>
                      <m:r>
                        <a:rPr lang="de-DE" i="1">
                          <a:latin typeface="Cambria Math" panose="02040503050406030204" pitchFamily="18" charset="0"/>
                        </a:rPr>
                        <m:t>=</m:t>
                      </m:r>
                      <m:sSup>
                        <m:sSupPr>
                          <m:ctrlPr>
                            <a:rPr lang="de-DE" i="1">
                              <a:latin typeface="Cambria Math" panose="02040503050406030204" pitchFamily="18" charset="0"/>
                            </a:rPr>
                          </m:ctrlPr>
                        </m:sSupPr>
                        <m:e>
                          <m:d>
                            <m:dPr>
                              <m:ctrlPr>
                                <a:rPr lang="de-DE" i="1">
                                  <a:latin typeface="Cambria Math" panose="02040503050406030204" pitchFamily="18" charset="0"/>
                                </a:rPr>
                              </m:ctrlPr>
                            </m:dPr>
                            <m:e>
                              <m:r>
                                <a:rPr lang="de-DE" i="1">
                                  <a:latin typeface="Cambria Math" panose="02040503050406030204" pitchFamily="18" charset="0"/>
                                </a:rPr>
                                <m:t>𝒕</m:t>
                              </m:r>
                              <m:r>
                                <a:rPr lang="de-DE" i="1">
                                  <a:latin typeface="Cambria Math" panose="02040503050406030204" pitchFamily="18" charset="0"/>
                                </a:rPr>
                                <m:t> −</m:t>
                              </m:r>
                              <m:r>
                                <a:rPr lang="de-DE" i="1">
                                  <a:latin typeface="Cambria Math" panose="02040503050406030204" pitchFamily="18" charset="0"/>
                                </a:rPr>
                                <m:t>𝒕𝒂𝒏𝒉</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𝒘</m:t>
                                      </m:r>
                                    </m:e>
                                    <m:sub>
                                      <m:r>
                                        <a:rPr lang="de-DE" i="1">
                                          <a:latin typeface="Cambria Math" panose="02040503050406030204" pitchFamily="18" charset="0"/>
                                        </a:rPr>
                                        <m:t>𝟑</m:t>
                                      </m:r>
                                    </m:sub>
                                  </m:sSub>
                                  <m:r>
                                    <a:rPr lang="de-DE" i="1">
                                      <a:latin typeface="Cambria Math" panose="02040503050406030204" pitchFamily="18" charset="0"/>
                                    </a:rPr>
                                    <m:t>⋅</m:t>
                                  </m:r>
                                  <m:r>
                                    <a:rPr lang="de-DE" i="1">
                                      <a:latin typeface="Cambria Math" panose="02040503050406030204" pitchFamily="18" charset="0"/>
                                    </a:rPr>
                                    <m:t>𝒛</m:t>
                                  </m:r>
                                </m:e>
                              </m:d>
                            </m:e>
                          </m:d>
                        </m:e>
                        <m:sup>
                          <m:r>
                            <a:rPr lang="de-DE" i="1">
                              <a:latin typeface="Cambria Math" panose="02040503050406030204" pitchFamily="18" charset="0"/>
                            </a:rPr>
                            <m:t>𝟐</m:t>
                          </m:r>
                        </m:sup>
                      </m:sSup>
                    </m:oMath>
                  </m:oMathPara>
                </a14:m>
                <a:endParaRPr lang="en-GB" dirty="0" smtClean="0"/>
              </a:p>
              <a:p>
                <a:endParaRPr lang="en-GB" dirty="0" smtClean="0"/>
              </a:p>
              <a:p>
                <a:endParaRPr lang="en-GB" dirty="0"/>
              </a:p>
              <a:p>
                <a:endParaRPr lang="en-GB" dirty="0" smtClean="0"/>
              </a:p>
              <a:p>
                <a:endParaRPr lang="en-GB" i="1" dirty="0">
                  <a:latin typeface="Cambria Math" panose="02040503050406030204" pitchFamily="18" charset="0"/>
                </a:endParaRPr>
              </a:p>
              <a:p>
                <a14:m>
                  <m:oMath xmlns:m="http://schemas.openxmlformats.org/officeDocument/2006/math">
                    <m:f>
                      <m:fPr>
                        <m:ctrlPr>
                          <a:rPr lang="de-DE" i="1">
                            <a:latin typeface="Cambria Math" panose="02040503050406030204" pitchFamily="18" charset="0"/>
                          </a:rPr>
                        </m:ctrlPr>
                      </m:fPr>
                      <m:num>
                        <m:r>
                          <m:rPr>
                            <m:nor/>
                          </m:rPr>
                          <a:rPr lang="de-DE" dirty="0"/>
                          <m:t>∂</m:t>
                        </m:r>
                        <m:r>
                          <a:rPr lang="de-DE" i="1" dirty="0">
                            <a:latin typeface="Cambria Math" panose="02040503050406030204" pitchFamily="18" charset="0"/>
                          </a:rPr>
                          <m:t>𝑬</m:t>
                        </m:r>
                      </m:num>
                      <m:den>
                        <m:r>
                          <m:rPr>
                            <m:nor/>
                          </m:rPr>
                          <a:rPr lang="de-DE" dirty="0"/>
                          <m:t>∂</m:t>
                        </m:r>
                        <m:sSub>
                          <m:sSubPr>
                            <m:ctrlPr>
                              <a:rPr lang="de-DE" i="1" dirty="0">
                                <a:latin typeface="Cambria Math" panose="02040503050406030204" pitchFamily="18" charset="0"/>
                              </a:rPr>
                            </m:ctrlPr>
                          </m:sSubPr>
                          <m:e>
                            <m:r>
                              <a:rPr lang="de-DE" i="1" dirty="0">
                                <a:latin typeface="Cambria Math" panose="02040503050406030204" pitchFamily="18" charset="0"/>
                              </a:rPr>
                              <m:t>𝒘</m:t>
                            </m:r>
                          </m:e>
                          <m:sub>
                            <m:r>
                              <a:rPr lang="de-DE" i="1" dirty="0">
                                <a:latin typeface="Cambria Math" panose="02040503050406030204" pitchFamily="18" charset="0"/>
                              </a:rPr>
                              <m:t>𝟑</m:t>
                            </m:r>
                          </m:sub>
                        </m:sSub>
                      </m:den>
                    </m:f>
                    <m:r>
                      <a:rPr lang="de-DE" b="0" i="1" smtClean="0">
                        <a:latin typeface="Cambria Math" panose="02040503050406030204" pitchFamily="18" charset="0"/>
                      </a:rPr>
                      <m:t>=2⋅</m:t>
                    </m:r>
                  </m:oMath>
                </a14:m>
                <a:r>
                  <a:rPr lang="en-GB" dirty="0" smtClean="0"/>
                  <a:t> </a:t>
                </a:r>
                <a14:m>
                  <m:oMath xmlns:m="http://schemas.openxmlformats.org/officeDocument/2006/math">
                    <m:d>
                      <m:dPr>
                        <m:ctrlPr>
                          <a:rPr lang="de-DE" i="1">
                            <a:latin typeface="Cambria Math" panose="02040503050406030204" pitchFamily="18" charset="0"/>
                          </a:rPr>
                        </m:ctrlPr>
                      </m:dPr>
                      <m:e>
                        <m:r>
                          <a:rPr lang="de-DE" i="1">
                            <a:latin typeface="Cambria Math" panose="02040503050406030204" pitchFamily="18" charset="0"/>
                          </a:rPr>
                          <m:t>𝒕</m:t>
                        </m:r>
                        <m:r>
                          <a:rPr lang="de-DE" i="1">
                            <a:latin typeface="Cambria Math" panose="02040503050406030204" pitchFamily="18" charset="0"/>
                          </a:rPr>
                          <m:t> −</m:t>
                        </m:r>
                        <m:r>
                          <a:rPr lang="de-DE" i="1">
                            <a:latin typeface="Cambria Math" panose="02040503050406030204" pitchFamily="18" charset="0"/>
                          </a:rPr>
                          <m:t>𝒕𝒂𝒏𝒉</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𝒘</m:t>
                                </m:r>
                              </m:e>
                              <m:sub>
                                <m:r>
                                  <a:rPr lang="de-DE" i="1">
                                    <a:latin typeface="Cambria Math" panose="02040503050406030204" pitchFamily="18" charset="0"/>
                                  </a:rPr>
                                  <m:t>𝟑</m:t>
                                </m:r>
                              </m:sub>
                            </m:sSub>
                            <m:r>
                              <a:rPr lang="de-DE" i="1">
                                <a:latin typeface="Cambria Math" panose="02040503050406030204" pitchFamily="18" charset="0"/>
                              </a:rPr>
                              <m:t>⋅</m:t>
                            </m:r>
                            <m:r>
                              <a:rPr lang="de-DE" i="1">
                                <a:latin typeface="Cambria Math" panose="02040503050406030204" pitchFamily="18" charset="0"/>
                              </a:rPr>
                              <m:t>𝒛</m:t>
                            </m:r>
                          </m:e>
                        </m:d>
                      </m:e>
                    </m:d>
                    <m:r>
                      <a:rPr lang="de-DE" b="0" i="1" smtClean="0">
                        <a:latin typeface="Cambria Math" panose="02040503050406030204" pitchFamily="18" charset="0"/>
                      </a:rPr>
                      <m:t>⋅</m:t>
                    </m:r>
                  </m:oMath>
                </a14:m>
                <a:r>
                  <a:rPr lang="en-GB" dirty="0" smtClean="0"/>
                  <a:t> </a:t>
                </a:r>
                <a14:m>
                  <m:oMath xmlns:m="http://schemas.openxmlformats.org/officeDocument/2006/math">
                    <m:f>
                      <m:fPr>
                        <m:ctrlPr>
                          <a:rPr lang="de-DE" i="1">
                            <a:latin typeface="Cambria Math" panose="02040503050406030204" pitchFamily="18" charset="0"/>
                          </a:rPr>
                        </m:ctrlPr>
                      </m:fPr>
                      <m:num>
                        <m:r>
                          <m:rPr>
                            <m:nor/>
                          </m:rPr>
                          <a:rPr lang="de-DE" dirty="0"/>
                          <m:t>∂</m:t>
                        </m:r>
                      </m:num>
                      <m:den>
                        <m:r>
                          <m:rPr>
                            <m:nor/>
                          </m:rPr>
                          <a:rPr lang="de-DE" dirty="0"/>
                          <m:t>∂</m:t>
                        </m:r>
                        <m:sSub>
                          <m:sSubPr>
                            <m:ctrlPr>
                              <a:rPr lang="de-DE" i="1" dirty="0">
                                <a:latin typeface="Cambria Math" panose="02040503050406030204" pitchFamily="18" charset="0"/>
                              </a:rPr>
                            </m:ctrlPr>
                          </m:sSubPr>
                          <m:e>
                            <m:r>
                              <a:rPr lang="de-DE" i="1" dirty="0">
                                <a:latin typeface="Cambria Math" panose="02040503050406030204" pitchFamily="18" charset="0"/>
                              </a:rPr>
                              <m:t>𝒘</m:t>
                            </m:r>
                          </m:e>
                          <m:sub>
                            <m:r>
                              <a:rPr lang="de-DE" i="1" dirty="0">
                                <a:latin typeface="Cambria Math" panose="02040503050406030204" pitchFamily="18" charset="0"/>
                              </a:rPr>
                              <m:t>𝟑</m:t>
                            </m:r>
                          </m:sub>
                        </m:sSub>
                      </m:den>
                    </m:f>
                  </m:oMath>
                </a14:m>
                <a:r>
                  <a:rPr lang="en-GB" dirty="0" smtClean="0"/>
                  <a:t> </a:t>
                </a:r>
                <a14:m>
                  <m:oMath xmlns:m="http://schemas.openxmlformats.org/officeDocument/2006/math">
                    <m:d>
                      <m:dPr>
                        <m:ctrlPr>
                          <a:rPr lang="de-DE" i="1">
                            <a:latin typeface="Cambria Math" panose="02040503050406030204" pitchFamily="18" charset="0"/>
                          </a:rPr>
                        </m:ctrlPr>
                      </m:dPr>
                      <m:e>
                        <m:r>
                          <a:rPr lang="de-DE" i="1">
                            <a:latin typeface="Cambria Math" panose="02040503050406030204" pitchFamily="18" charset="0"/>
                          </a:rPr>
                          <m:t>𝒕</m:t>
                        </m:r>
                        <m:r>
                          <a:rPr lang="de-DE" i="1">
                            <a:latin typeface="Cambria Math" panose="02040503050406030204" pitchFamily="18" charset="0"/>
                          </a:rPr>
                          <m:t> −</m:t>
                        </m:r>
                        <m:r>
                          <a:rPr lang="de-DE" i="1">
                            <a:latin typeface="Cambria Math" panose="02040503050406030204" pitchFamily="18" charset="0"/>
                          </a:rPr>
                          <m:t>𝒕𝒂𝒏𝒉</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𝒘</m:t>
                                </m:r>
                              </m:e>
                              <m:sub>
                                <m:r>
                                  <a:rPr lang="de-DE" i="1">
                                    <a:latin typeface="Cambria Math" panose="02040503050406030204" pitchFamily="18" charset="0"/>
                                  </a:rPr>
                                  <m:t>𝟑</m:t>
                                </m:r>
                              </m:sub>
                            </m:sSub>
                            <m:r>
                              <a:rPr lang="de-DE" i="1">
                                <a:latin typeface="Cambria Math" panose="02040503050406030204" pitchFamily="18" charset="0"/>
                              </a:rPr>
                              <m:t>⋅</m:t>
                            </m:r>
                            <m:r>
                              <a:rPr lang="de-DE" i="1">
                                <a:latin typeface="Cambria Math" panose="02040503050406030204" pitchFamily="18" charset="0"/>
                              </a:rPr>
                              <m:t>𝒛</m:t>
                            </m:r>
                          </m:e>
                        </m:d>
                      </m:e>
                    </m:d>
                  </m:oMath>
                </a14:m>
                <a:endParaRPr lang="en-GB" dirty="0" smtClean="0"/>
              </a:p>
              <a:p>
                <a:endParaRPr lang="en-GB" dirty="0" smtClean="0"/>
              </a:p>
              <a:p>
                <a:endParaRPr lang="en-GB" dirty="0"/>
              </a:p>
              <a:p>
                <a14:m>
                  <m:oMath xmlns:m="http://schemas.openxmlformats.org/officeDocument/2006/math">
                    <m:r>
                      <a:rPr lang="de-DE" b="1" i="1" smtClean="0">
                        <a:latin typeface="Cambria Math" panose="02040503050406030204" pitchFamily="18" charset="0"/>
                      </a:rPr>
                      <m:t>        </m:t>
                    </m:r>
                    <m:r>
                      <a:rPr lang="de-DE" b="1" i="1">
                        <a:latin typeface="Cambria Math" panose="02040503050406030204" pitchFamily="18" charset="0"/>
                      </a:rPr>
                      <m:t>=</m:t>
                    </m:r>
                    <m:r>
                      <a:rPr lang="de-DE" b="1" i="1">
                        <a:latin typeface="Cambria Math" panose="02040503050406030204" pitchFamily="18" charset="0"/>
                      </a:rPr>
                      <m:t>𝟐</m:t>
                    </m:r>
                    <m:r>
                      <a:rPr lang="de-DE" b="1" i="1">
                        <a:latin typeface="Cambria Math" panose="02040503050406030204" pitchFamily="18" charset="0"/>
                      </a:rPr>
                      <m:t>⋅</m:t>
                    </m:r>
                  </m:oMath>
                </a14:m>
                <a:r>
                  <a:rPr lang="en-GB" b="1" dirty="0"/>
                  <a:t> </a:t>
                </a:r>
                <a14:m>
                  <m:oMath xmlns:m="http://schemas.openxmlformats.org/officeDocument/2006/math">
                    <m:d>
                      <m:dPr>
                        <m:ctrlPr>
                          <a:rPr lang="de-DE" b="1" i="1">
                            <a:latin typeface="Cambria Math" panose="02040503050406030204" pitchFamily="18" charset="0"/>
                          </a:rPr>
                        </m:ctrlPr>
                      </m:dPr>
                      <m:e>
                        <m:r>
                          <a:rPr lang="de-DE" b="1" i="1">
                            <a:latin typeface="Cambria Math" panose="02040503050406030204" pitchFamily="18" charset="0"/>
                          </a:rPr>
                          <m:t>𝒕</m:t>
                        </m:r>
                        <m:r>
                          <a:rPr lang="de-DE" b="1" i="1">
                            <a:latin typeface="Cambria Math" panose="02040503050406030204" pitchFamily="18" charset="0"/>
                          </a:rPr>
                          <m:t> −</m:t>
                        </m:r>
                        <m:r>
                          <a:rPr lang="de-DE" b="1" i="1">
                            <a:latin typeface="Cambria Math" panose="02040503050406030204" pitchFamily="18" charset="0"/>
                          </a:rPr>
                          <m:t>𝒕𝒂𝒏𝒉</m:t>
                        </m:r>
                        <m:d>
                          <m:dPr>
                            <m:ctrlPr>
                              <a:rPr lang="de-DE" b="1" i="1">
                                <a:latin typeface="Cambria Math" panose="02040503050406030204" pitchFamily="18" charset="0"/>
                              </a:rPr>
                            </m:ctrlPr>
                          </m:dPr>
                          <m:e>
                            <m:sSub>
                              <m:sSubPr>
                                <m:ctrlPr>
                                  <a:rPr lang="de-DE" b="1" i="1">
                                    <a:latin typeface="Cambria Math" panose="02040503050406030204" pitchFamily="18" charset="0"/>
                                  </a:rPr>
                                </m:ctrlPr>
                              </m:sSubPr>
                              <m:e>
                                <m:r>
                                  <a:rPr lang="de-DE" b="1" i="1">
                                    <a:latin typeface="Cambria Math" panose="02040503050406030204" pitchFamily="18" charset="0"/>
                                  </a:rPr>
                                  <m:t>𝒘</m:t>
                                </m:r>
                              </m:e>
                              <m:sub>
                                <m:r>
                                  <a:rPr lang="de-DE" b="1" i="1">
                                    <a:latin typeface="Cambria Math" panose="02040503050406030204" pitchFamily="18" charset="0"/>
                                  </a:rPr>
                                  <m:t>𝟑</m:t>
                                </m:r>
                              </m:sub>
                            </m:sSub>
                            <m:r>
                              <a:rPr lang="de-DE" b="1" i="1">
                                <a:latin typeface="Cambria Math" panose="02040503050406030204" pitchFamily="18" charset="0"/>
                              </a:rPr>
                              <m:t>⋅</m:t>
                            </m:r>
                            <m:r>
                              <a:rPr lang="de-DE" b="1" i="1">
                                <a:latin typeface="Cambria Math" panose="02040503050406030204" pitchFamily="18" charset="0"/>
                              </a:rPr>
                              <m:t>𝒛</m:t>
                            </m:r>
                          </m:e>
                        </m:d>
                      </m:e>
                    </m:d>
                    <m:r>
                      <a:rPr lang="de-DE" b="1" i="1">
                        <a:latin typeface="Cambria Math" panose="02040503050406030204" pitchFamily="18" charset="0"/>
                      </a:rPr>
                      <m:t>⋅</m:t>
                    </m:r>
                  </m:oMath>
                </a14:m>
                <a:r>
                  <a:rPr lang="en-GB" b="1" dirty="0"/>
                  <a:t> </a:t>
                </a:r>
                <a14:m>
                  <m:oMath xmlns:m="http://schemas.openxmlformats.org/officeDocument/2006/math">
                    <m:d>
                      <m:dPr>
                        <m:ctrlPr>
                          <a:rPr lang="de-DE" b="1" i="1">
                            <a:latin typeface="Cambria Math" panose="02040503050406030204" pitchFamily="18" charset="0"/>
                          </a:rPr>
                        </m:ctrlPr>
                      </m:dPr>
                      <m:e>
                        <m:r>
                          <a:rPr lang="de-DE" b="1" i="1">
                            <a:latin typeface="Cambria Math" panose="02040503050406030204" pitchFamily="18" charset="0"/>
                          </a:rPr>
                          <m:t> −</m:t>
                        </m:r>
                        <m:r>
                          <a:rPr lang="de-DE" b="1" i="1" smtClean="0">
                            <a:latin typeface="Cambria Math" panose="02040503050406030204" pitchFamily="18" charset="0"/>
                          </a:rPr>
                          <m:t> (</m:t>
                        </m:r>
                        <m:r>
                          <a:rPr lang="de-DE" b="1" i="1" smtClean="0">
                            <a:latin typeface="Cambria Math" panose="02040503050406030204" pitchFamily="18" charset="0"/>
                          </a:rPr>
                          <m:t>𝟏</m:t>
                        </m:r>
                        <m:r>
                          <a:rPr lang="de-DE" b="1" i="1" smtClean="0">
                            <a:latin typeface="Cambria Math" panose="02040503050406030204" pitchFamily="18" charset="0"/>
                          </a:rPr>
                          <m:t>−</m:t>
                        </m:r>
                        <m:r>
                          <a:rPr lang="de-DE" b="1" i="1">
                            <a:latin typeface="Cambria Math" panose="02040503050406030204" pitchFamily="18" charset="0"/>
                          </a:rPr>
                          <m:t>𝒕𝒂𝒏</m:t>
                        </m:r>
                        <m:sSup>
                          <m:sSupPr>
                            <m:ctrlPr>
                              <a:rPr lang="de-DE" b="1" i="1" smtClean="0">
                                <a:latin typeface="Cambria Math" panose="02040503050406030204" pitchFamily="18" charset="0"/>
                              </a:rPr>
                            </m:ctrlPr>
                          </m:sSupPr>
                          <m:e>
                            <m:r>
                              <a:rPr lang="de-DE" b="1" i="1">
                                <a:latin typeface="Cambria Math" panose="02040503050406030204" pitchFamily="18" charset="0"/>
                              </a:rPr>
                              <m:t>𝒉</m:t>
                            </m:r>
                          </m:e>
                          <m:sup>
                            <m:r>
                              <a:rPr lang="de-DE" b="1" i="1" smtClean="0">
                                <a:latin typeface="Cambria Math" panose="02040503050406030204" pitchFamily="18" charset="0"/>
                              </a:rPr>
                              <m:t>𝟐</m:t>
                            </m:r>
                          </m:sup>
                        </m:sSup>
                        <m:d>
                          <m:dPr>
                            <m:ctrlPr>
                              <a:rPr lang="de-DE" b="1" i="1">
                                <a:latin typeface="Cambria Math" panose="02040503050406030204" pitchFamily="18" charset="0"/>
                              </a:rPr>
                            </m:ctrlPr>
                          </m:dPr>
                          <m:e>
                            <m:sSub>
                              <m:sSubPr>
                                <m:ctrlPr>
                                  <a:rPr lang="de-DE" b="1" i="1">
                                    <a:latin typeface="Cambria Math" panose="02040503050406030204" pitchFamily="18" charset="0"/>
                                  </a:rPr>
                                </m:ctrlPr>
                              </m:sSubPr>
                              <m:e>
                                <m:r>
                                  <a:rPr lang="de-DE" b="1" i="1">
                                    <a:latin typeface="Cambria Math" panose="02040503050406030204" pitchFamily="18" charset="0"/>
                                  </a:rPr>
                                  <m:t>𝒘</m:t>
                                </m:r>
                              </m:e>
                              <m:sub>
                                <m:r>
                                  <a:rPr lang="de-DE" b="1" i="1">
                                    <a:latin typeface="Cambria Math" panose="02040503050406030204" pitchFamily="18" charset="0"/>
                                  </a:rPr>
                                  <m:t>𝟑</m:t>
                                </m:r>
                              </m:sub>
                            </m:sSub>
                            <m:r>
                              <a:rPr lang="de-DE" b="1" i="1">
                                <a:latin typeface="Cambria Math" panose="02040503050406030204" pitchFamily="18" charset="0"/>
                              </a:rPr>
                              <m:t>⋅</m:t>
                            </m:r>
                            <m:r>
                              <a:rPr lang="de-DE" b="1" i="1">
                                <a:latin typeface="Cambria Math" panose="02040503050406030204" pitchFamily="18" charset="0"/>
                              </a:rPr>
                              <m:t>𝒛</m:t>
                            </m:r>
                          </m:e>
                        </m:d>
                        <m:r>
                          <a:rPr lang="de-DE" b="1" i="1" smtClean="0">
                            <a:latin typeface="Cambria Math" panose="02040503050406030204" pitchFamily="18" charset="0"/>
                          </a:rPr>
                          <m:t>)</m:t>
                        </m:r>
                        <m:r>
                          <a:rPr lang="de-DE" b="1" i="1">
                            <a:latin typeface="Cambria Math" panose="02040503050406030204" pitchFamily="18" charset="0"/>
                          </a:rPr>
                          <m:t>⋅</m:t>
                        </m:r>
                        <m:r>
                          <a:rPr lang="de-DE" b="1" i="1">
                            <a:latin typeface="Cambria Math" panose="02040503050406030204" pitchFamily="18" charset="0"/>
                          </a:rPr>
                          <m:t>𝒛</m:t>
                        </m:r>
                      </m:e>
                    </m:d>
                  </m:oMath>
                </a14:m>
                <a:endParaRPr lang="en-GB" b="1" dirty="0" smtClean="0"/>
              </a:p>
              <a:p>
                <a:endParaRPr lang="en-GB" dirty="0"/>
              </a:p>
              <a:p>
                <a:endParaRPr lang="en-GB" dirty="0" smtClean="0"/>
              </a:p>
              <a:p>
                <a:endParaRPr lang="en-GB" dirty="0"/>
              </a:p>
            </p:txBody>
          </p:sp>
        </mc:Choice>
        <mc:Fallback xmlns="">
          <p:sp>
            <p:nvSpPr>
              <p:cNvPr id="18" name="Rechteck 17"/>
              <p:cNvSpPr>
                <a:spLocks noRot="1" noChangeAspect="1" noMove="1" noResize="1" noEditPoints="1" noAdjustHandles="1" noChangeArrowheads="1" noChangeShapeType="1" noTextEdit="1"/>
              </p:cNvSpPr>
              <p:nvPr/>
            </p:nvSpPr>
            <p:spPr>
              <a:xfrm>
                <a:off x="251520" y="1777937"/>
                <a:ext cx="6035050" cy="3769430"/>
              </a:xfrm>
              <a:prstGeom prst="rect">
                <a:avLst/>
              </a:prstGeom>
              <a:blipFill>
                <a:blip r:embed="rId3"/>
                <a:stretch>
                  <a:fillRect/>
                </a:stretch>
              </a:blipFill>
            </p:spPr>
            <p:txBody>
              <a:bodyPr/>
              <a:lstStyle/>
              <a:p>
                <a:r>
                  <a:rPr lang="en-GB">
                    <a:noFill/>
                  </a:rPr>
                  <a:t> </a:t>
                </a:r>
              </a:p>
            </p:txBody>
          </p:sp>
        </mc:Fallback>
      </mc:AlternateContent>
      <p:sp>
        <p:nvSpPr>
          <p:cNvPr id="20" name="Rechteck 19"/>
          <p:cNvSpPr/>
          <p:nvPr/>
        </p:nvSpPr>
        <p:spPr bwMode="auto">
          <a:xfrm>
            <a:off x="3203848" y="2924944"/>
            <a:ext cx="2664296"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38208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20"/>
                                        </p:tgtEl>
                                      </p:cBhvr>
                                    </p:animEffect>
                                    <p:set>
                                      <p:cBhvr>
                                        <p:cTn id="15" dur="1" fill="hold">
                                          <p:stCondLst>
                                            <p:cond delay="499"/>
                                          </p:stCondLst>
                                        </p:cTn>
                                        <p:tgtEl>
                                          <p:spTgt spid="2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0"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1052736"/>
            <a:ext cx="8243887" cy="1044000"/>
          </a:xfrm>
        </p:spPr>
        <p:txBody>
          <a:bodyPr/>
          <a:lstStyle/>
          <a:p>
            <a:r>
              <a:rPr lang="de-DE" dirty="0" smtClean="0"/>
              <a:t>Vereinfachen der Ableitung</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203</a:t>
            </a:fld>
            <a:endParaRPr lang="de-DE" sz="1800"/>
          </a:p>
        </p:txBody>
      </p:sp>
      <mc:AlternateContent xmlns:mc="http://schemas.openxmlformats.org/markup-compatibility/2006" xmlns:a14="http://schemas.microsoft.com/office/drawing/2010/main">
        <mc:Choice Requires="a14">
          <p:sp>
            <p:nvSpPr>
              <p:cNvPr id="25" name="Textfeld 24"/>
              <p:cNvSpPr txBox="1"/>
              <p:nvPr/>
            </p:nvSpPr>
            <p:spPr>
              <a:xfrm>
                <a:off x="6566580" y="1628800"/>
                <a:ext cx="2304256" cy="1477328"/>
              </a:xfrm>
              <a:prstGeom prst="rect">
                <a:avLst/>
              </a:prstGeom>
              <a:noFill/>
              <a:ln w="19050">
                <a:solidFill>
                  <a:srgbClr val="FF0000"/>
                </a:solidFill>
              </a:ln>
            </p:spPr>
            <p:txBody>
              <a:bodyPr wrap="square" rtlCol="0">
                <a:spAutoFit/>
              </a:bodyPr>
              <a:lstStyle/>
              <a:p>
                <a:r>
                  <a:rPr lang="de-DE" i="1" dirty="0" smtClean="0">
                    <a:solidFill>
                      <a:srgbClr val="FF0000"/>
                    </a:solidFill>
                    <a:latin typeface="Cambria Math" panose="02040503050406030204" pitchFamily="18" charset="0"/>
                  </a:rPr>
                  <a:t>Erinnerung</a:t>
                </a:r>
                <a:r>
                  <a:rPr lang="de-DE" b="0" i="1" dirty="0" smtClean="0">
                    <a:solidFill>
                      <a:srgbClr val="FF0000"/>
                    </a:solidFill>
                    <a:latin typeface="Cambria Math" panose="02040503050406030204" pitchFamily="18" charset="0"/>
                  </a:rPr>
                  <a:t>:</a:t>
                </a:r>
              </a:p>
              <a:p>
                <a:endParaRPr lang="de-DE" i="1"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de-DE" b="0" i="1" smtClean="0">
                          <a:latin typeface="Cambria Math" panose="02040503050406030204" pitchFamily="18" charset="0"/>
                        </a:rPr>
                        <m:t>𝑦</m:t>
                      </m:r>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tanh</m:t>
                          </m:r>
                        </m:fName>
                        <m:e>
                          <m:d>
                            <m:dPr>
                              <m:ctrlPr>
                                <a:rPr lang="de-DE" b="0" i="1" smtClean="0">
                                  <a:latin typeface="Cambria Math" panose="02040503050406030204" pitchFamily="18" charset="0"/>
                                </a:rPr>
                              </m:ctrlPr>
                            </m:dPr>
                            <m:e>
                              <m:sSub>
                                <m:sSubPr>
                                  <m:ctrlPr>
                                    <a:rPr lang="de-DE" b="1" i="1">
                                      <a:latin typeface="Cambria Math" panose="02040503050406030204" pitchFamily="18" charset="0"/>
                                    </a:rPr>
                                  </m:ctrlPr>
                                </m:sSubPr>
                                <m:e>
                                  <m:r>
                                    <a:rPr lang="de-DE" b="1" i="1">
                                      <a:latin typeface="Cambria Math" panose="02040503050406030204" pitchFamily="18" charset="0"/>
                                    </a:rPr>
                                    <m:t>𝒘</m:t>
                                  </m:r>
                                </m:e>
                                <m:sub>
                                  <m:r>
                                    <a:rPr lang="de-DE" b="1" i="1">
                                      <a:latin typeface="Cambria Math" panose="02040503050406030204" pitchFamily="18" charset="0"/>
                                    </a:rPr>
                                    <m:t>𝟑</m:t>
                                  </m:r>
                                </m:sub>
                              </m:sSub>
                              <m:r>
                                <a:rPr lang="de-DE" b="1" i="1">
                                  <a:latin typeface="Cambria Math" panose="02040503050406030204" pitchFamily="18" charset="0"/>
                                </a:rPr>
                                <m:t>⋅</m:t>
                              </m:r>
                              <m:r>
                                <a:rPr lang="de-DE" b="1" i="1">
                                  <a:latin typeface="Cambria Math" panose="02040503050406030204" pitchFamily="18" charset="0"/>
                                </a:rPr>
                                <m:t>𝒛</m:t>
                              </m:r>
                            </m:e>
                          </m:d>
                        </m:e>
                      </m:func>
                    </m:oMath>
                  </m:oMathPara>
                </a14:m>
                <a:endParaRPr lang="de-DE" b="0" dirty="0" smtClean="0"/>
              </a:p>
              <a:p>
                <a:endParaRPr lang="de-DE" dirty="0" smtClean="0"/>
              </a:p>
              <a:p>
                <a:r>
                  <a:rPr lang="de-DE" dirty="0" smtClean="0"/>
                  <a:t> </a:t>
                </a:r>
                <a:endParaRPr lang="de-DE" dirty="0"/>
              </a:p>
            </p:txBody>
          </p:sp>
        </mc:Choice>
        <mc:Fallback xmlns="">
          <p:sp>
            <p:nvSpPr>
              <p:cNvPr id="25" name="Textfeld 24"/>
              <p:cNvSpPr txBox="1">
                <a:spLocks noRot="1" noChangeAspect="1" noMove="1" noResize="1" noEditPoints="1" noAdjustHandles="1" noChangeArrowheads="1" noChangeShapeType="1" noTextEdit="1"/>
              </p:cNvSpPr>
              <p:nvPr/>
            </p:nvSpPr>
            <p:spPr>
              <a:xfrm>
                <a:off x="6566580" y="1628800"/>
                <a:ext cx="2304256" cy="1477328"/>
              </a:xfrm>
              <a:prstGeom prst="rect">
                <a:avLst/>
              </a:prstGeom>
              <a:blipFill>
                <a:blip r:embed="rId3"/>
                <a:stretch>
                  <a:fillRect l="-1837" t="-2033"/>
                </a:stretch>
              </a:blipFill>
              <a:ln w="19050">
                <a:solidFill>
                  <a:srgbClr val="FF0000"/>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Rechteck 17"/>
              <p:cNvSpPr/>
              <p:nvPr/>
            </p:nvSpPr>
            <p:spPr>
              <a:xfrm>
                <a:off x="251520" y="1892591"/>
                <a:ext cx="6032164" cy="3984681"/>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de-DE" b="1" i="1" smtClean="0">
                          <a:latin typeface="Cambria Math" panose="02040503050406030204" pitchFamily="18" charset="0"/>
                        </a:rPr>
                        <m:t> </m:t>
                      </m:r>
                    </m:oMath>
                  </m:oMathPara>
                </a14:m>
                <a:endParaRPr lang="en-GB" dirty="0" smtClean="0"/>
              </a:p>
              <a:p>
                <a:endParaRPr lang="en-GB" dirty="0" smtClean="0"/>
              </a:p>
              <a:p>
                <a:endParaRPr lang="en-GB" dirty="0"/>
              </a:p>
              <a:p>
                <a:endParaRPr lang="en-GB" dirty="0" smtClean="0"/>
              </a:p>
              <a:p>
                <a:endParaRPr lang="en-GB" i="1" dirty="0">
                  <a:latin typeface="Cambria Math" panose="02040503050406030204" pitchFamily="18" charset="0"/>
                </a:endParaRPr>
              </a:p>
              <a:p>
                <a14:m>
                  <m:oMath xmlns:m="http://schemas.openxmlformats.org/officeDocument/2006/math">
                    <m:f>
                      <m:fPr>
                        <m:ctrlPr>
                          <a:rPr lang="de-DE" i="1">
                            <a:latin typeface="Cambria Math" panose="02040503050406030204" pitchFamily="18" charset="0"/>
                          </a:rPr>
                        </m:ctrlPr>
                      </m:fPr>
                      <m:num>
                        <m:r>
                          <m:rPr>
                            <m:nor/>
                          </m:rPr>
                          <a:rPr lang="de-DE" dirty="0"/>
                          <m:t>∂</m:t>
                        </m:r>
                        <m:r>
                          <a:rPr lang="de-DE" i="1" dirty="0">
                            <a:latin typeface="Cambria Math" panose="02040503050406030204" pitchFamily="18" charset="0"/>
                          </a:rPr>
                          <m:t>𝑬</m:t>
                        </m:r>
                      </m:num>
                      <m:den>
                        <m:r>
                          <m:rPr>
                            <m:nor/>
                          </m:rPr>
                          <a:rPr lang="de-DE" dirty="0"/>
                          <m:t>∂</m:t>
                        </m:r>
                        <m:sSub>
                          <m:sSubPr>
                            <m:ctrlPr>
                              <a:rPr lang="de-DE" i="1" dirty="0">
                                <a:latin typeface="Cambria Math" panose="02040503050406030204" pitchFamily="18" charset="0"/>
                              </a:rPr>
                            </m:ctrlPr>
                          </m:sSubPr>
                          <m:e>
                            <m:r>
                              <a:rPr lang="de-DE" i="1" dirty="0">
                                <a:latin typeface="Cambria Math" panose="02040503050406030204" pitchFamily="18" charset="0"/>
                              </a:rPr>
                              <m:t>𝒘</m:t>
                            </m:r>
                          </m:e>
                          <m:sub>
                            <m:r>
                              <a:rPr lang="de-DE" i="1" dirty="0">
                                <a:latin typeface="Cambria Math" panose="02040503050406030204" pitchFamily="18" charset="0"/>
                              </a:rPr>
                              <m:t>𝟑</m:t>
                            </m:r>
                          </m:sub>
                        </m:sSub>
                      </m:den>
                    </m:f>
                    <m:r>
                      <a:rPr lang="de-DE" b="0" i="1" smtClean="0">
                        <a:latin typeface="Cambria Math" panose="02040503050406030204" pitchFamily="18" charset="0"/>
                      </a:rPr>
                      <m:t>=</m:t>
                    </m:r>
                    <m:r>
                      <a:rPr lang="de-DE" b="1" i="1">
                        <a:latin typeface="Cambria Math" panose="02040503050406030204" pitchFamily="18" charset="0"/>
                      </a:rPr>
                      <m:t>𝟐</m:t>
                    </m:r>
                    <m:r>
                      <a:rPr lang="de-DE" b="1" i="1">
                        <a:latin typeface="Cambria Math" panose="02040503050406030204" pitchFamily="18" charset="0"/>
                      </a:rPr>
                      <m:t>⋅</m:t>
                    </m:r>
                  </m:oMath>
                </a14:m>
                <a:r>
                  <a:rPr lang="en-GB" b="1" dirty="0"/>
                  <a:t> </a:t>
                </a:r>
                <a14:m>
                  <m:oMath xmlns:m="http://schemas.openxmlformats.org/officeDocument/2006/math">
                    <m:d>
                      <m:dPr>
                        <m:ctrlPr>
                          <a:rPr lang="de-DE" b="1" i="1">
                            <a:latin typeface="Cambria Math" panose="02040503050406030204" pitchFamily="18" charset="0"/>
                          </a:rPr>
                        </m:ctrlPr>
                      </m:dPr>
                      <m:e>
                        <m:r>
                          <a:rPr lang="de-DE" b="1" i="1">
                            <a:latin typeface="Cambria Math" panose="02040503050406030204" pitchFamily="18" charset="0"/>
                          </a:rPr>
                          <m:t>𝒕</m:t>
                        </m:r>
                        <m:r>
                          <a:rPr lang="de-DE" b="1" i="1">
                            <a:latin typeface="Cambria Math" panose="02040503050406030204" pitchFamily="18" charset="0"/>
                          </a:rPr>
                          <m:t> −</m:t>
                        </m:r>
                        <m:r>
                          <a:rPr lang="de-DE" b="1" i="1">
                            <a:latin typeface="Cambria Math" panose="02040503050406030204" pitchFamily="18" charset="0"/>
                          </a:rPr>
                          <m:t>𝒕𝒂𝒏𝒉</m:t>
                        </m:r>
                        <m:d>
                          <m:dPr>
                            <m:ctrlPr>
                              <a:rPr lang="de-DE" b="1" i="1">
                                <a:latin typeface="Cambria Math" panose="02040503050406030204" pitchFamily="18" charset="0"/>
                              </a:rPr>
                            </m:ctrlPr>
                          </m:dPr>
                          <m:e>
                            <m:sSub>
                              <m:sSubPr>
                                <m:ctrlPr>
                                  <a:rPr lang="de-DE" b="1" i="1">
                                    <a:latin typeface="Cambria Math" panose="02040503050406030204" pitchFamily="18" charset="0"/>
                                  </a:rPr>
                                </m:ctrlPr>
                              </m:sSubPr>
                              <m:e>
                                <m:r>
                                  <a:rPr lang="de-DE" b="1" i="1">
                                    <a:latin typeface="Cambria Math" panose="02040503050406030204" pitchFamily="18" charset="0"/>
                                  </a:rPr>
                                  <m:t>𝒘</m:t>
                                </m:r>
                              </m:e>
                              <m:sub>
                                <m:r>
                                  <a:rPr lang="de-DE" b="1" i="1">
                                    <a:latin typeface="Cambria Math" panose="02040503050406030204" pitchFamily="18" charset="0"/>
                                  </a:rPr>
                                  <m:t>𝟑</m:t>
                                </m:r>
                              </m:sub>
                            </m:sSub>
                            <m:r>
                              <a:rPr lang="de-DE" b="1" i="1">
                                <a:latin typeface="Cambria Math" panose="02040503050406030204" pitchFamily="18" charset="0"/>
                              </a:rPr>
                              <m:t>⋅</m:t>
                            </m:r>
                            <m:r>
                              <a:rPr lang="de-DE" b="1" i="1">
                                <a:latin typeface="Cambria Math" panose="02040503050406030204" pitchFamily="18" charset="0"/>
                              </a:rPr>
                              <m:t>𝒛</m:t>
                            </m:r>
                          </m:e>
                        </m:d>
                      </m:e>
                    </m:d>
                    <m:r>
                      <a:rPr lang="de-DE" b="1" i="1">
                        <a:latin typeface="Cambria Math" panose="02040503050406030204" pitchFamily="18" charset="0"/>
                      </a:rPr>
                      <m:t>⋅</m:t>
                    </m:r>
                  </m:oMath>
                </a14:m>
                <a:r>
                  <a:rPr lang="en-GB" b="1" dirty="0"/>
                  <a:t> </a:t>
                </a:r>
                <a14:m>
                  <m:oMath xmlns:m="http://schemas.openxmlformats.org/officeDocument/2006/math">
                    <m:d>
                      <m:dPr>
                        <m:ctrlPr>
                          <a:rPr lang="de-DE" b="1" i="1">
                            <a:latin typeface="Cambria Math" panose="02040503050406030204" pitchFamily="18" charset="0"/>
                          </a:rPr>
                        </m:ctrlPr>
                      </m:dPr>
                      <m:e>
                        <m:r>
                          <a:rPr lang="de-DE" b="1" i="1">
                            <a:latin typeface="Cambria Math" panose="02040503050406030204" pitchFamily="18" charset="0"/>
                          </a:rPr>
                          <m:t> − (</m:t>
                        </m:r>
                        <m:r>
                          <a:rPr lang="de-DE" b="1" i="1">
                            <a:latin typeface="Cambria Math" panose="02040503050406030204" pitchFamily="18" charset="0"/>
                          </a:rPr>
                          <m:t>𝟏</m:t>
                        </m:r>
                        <m:r>
                          <a:rPr lang="de-DE" b="1" i="1">
                            <a:latin typeface="Cambria Math" panose="02040503050406030204" pitchFamily="18" charset="0"/>
                          </a:rPr>
                          <m:t>−</m:t>
                        </m:r>
                        <m:r>
                          <a:rPr lang="de-DE" b="1" i="1">
                            <a:latin typeface="Cambria Math" panose="02040503050406030204" pitchFamily="18" charset="0"/>
                          </a:rPr>
                          <m:t>𝒕𝒂𝒏</m:t>
                        </m:r>
                        <m:sSup>
                          <m:sSupPr>
                            <m:ctrlPr>
                              <a:rPr lang="de-DE" b="1" i="1">
                                <a:latin typeface="Cambria Math" panose="02040503050406030204" pitchFamily="18" charset="0"/>
                              </a:rPr>
                            </m:ctrlPr>
                          </m:sSupPr>
                          <m:e>
                            <m:r>
                              <a:rPr lang="de-DE" b="1" i="1">
                                <a:latin typeface="Cambria Math" panose="02040503050406030204" pitchFamily="18" charset="0"/>
                              </a:rPr>
                              <m:t>𝒉</m:t>
                            </m:r>
                          </m:e>
                          <m:sup>
                            <m:r>
                              <a:rPr lang="de-DE" b="1" i="1">
                                <a:latin typeface="Cambria Math" panose="02040503050406030204" pitchFamily="18" charset="0"/>
                              </a:rPr>
                              <m:t>𝟐</m:t>
                            </m:r>
                          </m:sup>
                        </m:sSup>
                        <m:d>
                          <m:dPr>
                            <m:ctrlPr>
                              <a:rPr lang="de-DE" b="1" i="1">
                                <a:latin typeface="Cambria Math" panose="02040503050406030204" pitchFamily="18" charset="0"/>
                              </a:rPr>
                            </m:ctrlPr>
                          </m:dPr>
                          <m:e>
                            <m:sSub>
                              <m:sSubPr>
                                <m:ctrlPr>
                                  <a:rPr lang="de-DE" b="1" i="1">
                                    <a:latin typeface="Cambria Math" panose="02040503050406030204" pitchFamily="18" charset="0"/>
                                  </a:rPr>
                                </m:ctrlPr>
                              </m:sSubPr>
                              <m:e>
                                <m:r>
                                  <a:rPr lang="de-DE" b="1" i="1">
                                    <a:latin typeface="Cambria Math" panose="02040503050406030204" pitchFamily="18" charset="0"/>
                                  </a:rPr>
                                  <m:t>𝒘</m:t>
                                </m:r>
                              </m:e>
                              <m:sub>
                                <m:r>
                                  <a:rPr lang="de-DE" b="1" i="1">
                                    <a:latin typeface="Cambria Math" panose="02040503050406030204" pitchFamily="18" charset="0"/>
                                  </a:rPr>
                                  <m:t>𝟑</m:t>
                                </m:r>
                              </m:sub>
                            </m:sSub>
                            <m:r>
                              <a:rPr lang="de-DE" b="1" i="1">
                                <a:latin typeface="Cambria Math" panose="02040503050406030204" pitchFamily="18" charset="0"/>
                              </a:rPr>
                              <m:t>⋅</m:t>
                            </m:r>
                            <m:r>
                              <a:rPr lang="de-DE" b="1" i="1">
                                <a:latin typeface="Cambria Math" panose="02040503050406030204" pitchFamily="18" charset="0"/>
                              </a:rPr>
                              <m:t>𝒛</m:t>
                            </m:r>
                          </m:e>
                        </m:d>
                        <m:r>
                          <a:rPr lang="de-DE" b="1" i="1">
                            <a:latin typeface="Cambria Math" panose="02040503050406030204" pitchFamily="18" charset="0"/>
                          </a:rPr>
                          <m:t>)⋅</m:t>
                        </m:r>
                        <m:r>
                          <a:rPr lang="de-DE" b="1" i="1">
                            <a:latin typeface="Cambria Math" panose="02040503050406030204" pitchFamily="18" charset="0"/>
                          </a:rPr>
                          <m:t>𝒛</m:t>
                        </m:r>
                      </m:e>
                    </m:d>
                  </m:oMath>
                </a14:m>
                <a:endParaRPr lang="en-GB" dirty="0" smtClean="0"/>
              </a:p>
              <a:p>
                <a:endParaRPr lang="en-GB" dirty="0" smtClean="0"/>
              </a:p>
              <a:p>
                <a:endParaRPr lang="en-GB" dirty="0" smtClean="0"/>
              </a:p>
              <a:p>
                <a:r>
                  <a:rPr lang="en-GB" dirty="0"/>
                  <a:t> </a:t>
                </a:r>
                <a:r>
                  <a:rPr lang="en-GB" dirty="0" smtClean="0"/>
                  <a:t>      </a:t>
                </a:r>
                <a14:m>
                  <m:oMath xmlns:m="http://schemas.openxmlformats.org/officeDocument/2006/math">
                    <m:r>
                      <a:rPr lang="de-DE" i="1">
                        <a:latin typeface="Cambria Math" panose="02040503050406030204" pitchFamily="18" charset="0"/>
                      </a:rPr>
                      <m:t> =2⋅</m:t>
                    </m:r>
                  </m:oMath>
                </a14:m>
                <a:r>
                  <a:rPr lang="en-GB" dirty="0"/>
                  <a:t> </a:t>
                </a:r>
                <a14:m>
                  <m:oMath xmlns:m="http://schemas.openxmlformats.org/officeDocument/2006/math">
                    <m:d>
                      <m:dPr>
                        <m:ctrlPr>
                          <a:rPr lang="de-DE" i="1">
                            <a:latin typeface="Cambria Math" panose="02040503050406030204" pitchFamily="18" charset="0"/>
                          </a:rPr>
                        </m:ctrlPr>
                      </m:dPr>
                      <m:e>
                        <m:r>
                          <a:rPr lang="de-DE" i="1">
                            <a:latin typeface="Cambria Math" panose="02040503050406030204" pitchFamily="18" charset="0"/>
                          </a:rPr>
                          <m:t>𝒕</m:t>
                        </m:r>
                        <m:r>
                          <a:rPr lang="de-DE" i="1">
                            <a:latin typeface="Cambria Math" panose="02040503050406030204" pitchFamily="18" charset="0"/>
                          </a:rPr>
                          <m:t>      −     </m:t>
                        </m:r>
                        <m:r>
                          <a:rPr lang="de-DE" b="0" i="1" smtClean="0">
                            <a:latin typeface="Cambria Math" panose="02040503050406030204" pitchFamily="18" charset="0"/>
                          </a:rPr>
                          <m:t>𝑦</m:t>
                        </m:r>
                        <m:r>
                          <a:rPr lang="de-DE" b="0" i="1" smtClean="0">
                            <a:latin typeface="Cambria Math" panose="02040503050406030204" pitchFamily="18" charset="0"/>
                          </a:rPr>
                          <m:t>             </m:t>
                        </m:r>
                      </m:e>
                    </m:d>
                    <m:r>
                      <a:rPr lang="de-DE" i="1">
                        <a:latin typeface="Cambria Math" panose="02040503050406030204" pitchFamily="18" charset="0"/>
                      </a:rPr>
                      <m:t>⋅</m:t>
                    </m:r>
                  </m:oMath>
                </a14:m>
                <a:r>
                  <a:rPr lang="en-GB" dirty="0"/>
                  <a:t> </a:t>
                </a:r>
                <a14:m>
                  <m:oMath xmlns:m="http://schemas.openxmlformats.org/officeDocument/2006/math">
                    <m:d>
                      <m:dPr>
                        <m:ctrlPr>
                          <a:rPr lang="de-DE" i="1">
                            <a:latin typeface="Cambria Math" panose="02040503050406030204" pitchFamily="18" charset="0"/>
                          </a:rPr>
                        </m:ctrlPr>
                      </m:dPr>
                      <m:e>
                        <m:r>
                          <a:rPr lang="de-DE" i="1">
                            <a:latin typeface="Cambria Math" panose="02040503050406030204" pitchFamily="18" charset="0"/>
                          </a:rPr>
                          <m:t> − (1</m:t>
                        </m:r>
                        <m:r>
                          <a:rPr lang="de-DE" b="0" i="1" smtClean="0">
                            <a:latin typeface="Cambria Math" panose="02040503050406030204" pitchFamily="18" charset="0"/>
                          </a:rPr>
                          <m:t>     </m:t>
                        </m:r>
                        <m:r>
                          <a:rPr lang="de-DE" i="1">
                            <a:latin typeface="Cambria Math" panose="02040503050406030204" pitchFamily="18" charset="0"/>
                          </a:rPr>
                          <m:t>−</m:t>
                        </m:r>
                        <m:r>
                          <a:rPr lang="de-DE" b="0" i="1" smtClean="0">
                            <a:latin typeface="Cambria Math" panose="02040503050406030204" pitchFamily="18" charset="0"/>
                          </a:rPr>
                          <m:t>        </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𝑦</m:t>
                            </m:r>
                          </m:e>
                          <m:sup>
                            <m:r>
                              <a:rPr lang="de-DE" b="0" i="1" smtClean="0">
                                <a:latin typeface="Cambria Math" panose="02040503050406030204" pitchFamily="18" charset="0"/>
                              </a:rPr>
                              <m:t>2</m:t>
                            </m:r>
                          </m:sup>
                        </m:sSup>
                        <m:r>
                          <a:rPr lang="de-DE" b="0" i="1" smtClean="0">
                            <a:latin typeface="Cambria Math" panose="02040503050406030204" pitchFamily="18" charset="0"/>
                          </a:rPr>
                          <m:t>          </m:t>
                        </m:r>
                        <m:r>
                          <a:rPr lang="de-DE" i="1">
                            <a:latin typeface="Cambria Math" panose="02040503050406030204" pitchFamily="18" charset="0"/>
                          </a:rPr>
                          <m:t>)⋅</m:t>
                        </m:r>
                        <m:r>
                          <a:rPr lang="de-DE" i="1">
                            <a:latin typeface="Cambria Math" panose="02040503050406030204" pitchFamily="18" charset="0"/>
                          </a:rPr>
                          <m:t>𝑧</m:t>
                        </m:r>
                      </m:e>
                    </m:d>
                  </m:oMath>
                </a14:m>
                <a:endParaRPr lang="en-GB" dirty="0" smtClean="0"/>
              </a:p>
              <a:p>
                <a:endParaRPr lang="en-GB" dirty="0"/>
              </a:p>
              <a:p>
                <a:r>
                  <a:rPr lang="en-GB" dirty="0" smtClean="0"/>
                  <a:t>        </a:t>
                </a:r>
              </a:p>
              <a:p>
                <a:r>
                  <a:rPr lang="en-GB" b="1" dirty="0"/>
                  <a:t> </a:t>
                </a:r>
                <a:r>
                  <a:rPr lang="en-GB" b="1" dirty="0" smtClean="0"/>
                  <a:t>        </a:t>
                </a:r>
                <a14:m>
                  <m:oMath xmlns:m="http://schemas.openxmlformats.org/officeDocument/2006/math">
                    <m:r>
                      <a:rPr lang="de-DE" b="1" i="1">
                        <a:latin typeface="Cambria Math" panose="02040503050406030204" pitchFamily="18" charset="0"/>
                      </a:rPr>
                      <m:t>=</m:t>
                    </m:r>
                    <m:r>
                      <a:rPr lang="de-DE" b="1" i="1" smtClean="0">
                        <a:latin typeface="Cambria Math" panose="02040503050406030204" pitchFamily="18" charset="0"/>
                      </a:rPr>
                      <m:t>−</m:t>
                    </m:r>
                    <m:r>
                      <a:rPr lang="de-DE" b="1" i="1">
                        <a:latin typeface="Cambria Math" panose="02040503050406030204" pitchFamily="18" charset="0"/>
                      </a:rPr>
                      <m:t>𝟐</m:t>
                    </m:r>
                    <m:r>
                      <a:rPr lang="de-DE" b="1" i="1" smtClean="0">
                        <a:latin typeface="Cambria Math" panose="02040503050406030204" pitchFamily="18" charset="0"/>
                      </a:rPr>
                      <m:t>    </m:t>
                    </m:r>
                    <m:r>
                      <a:rPr lang="de-DE" b="1" i="1">
                        <a:latin typeface="Cambria Math" panose="02040503050406030204" pitchFamily="18" charset="0"/>
                      </a:rPr>
                      <m:t>⋅</m:t>
                    </m:r>
                  </m:oMath>
                </a14:m>
                <a:r>
                  <a:rPr lang="en-GB" b="1" dirty="0"/>
                  <a:t> </a:t>
                </a:r>
                <a:r>
                  <a:rPr lang="en-GB" b="1" dirty="0" smtClean="0"/>
                  <a:t>   </a:t>
                </a:r>
                <a14:m>
                  <m:oMath xmlns:m="http://schemas.openxmlformats.org/officeDocument/2006/math">
                    <m:d>
                      <m:dPr>
                        <m:ctrlPr>
                          <a:rPr lang="de-DE" b="1" i="1">
                            <a:latin typeface="Cambria Math" panose="02040503050406030204" pitchFamily="18" charset="0"/>
                          </a:rPr>
                        </m:ctrlPr>
                      </m:dPr>
                      <m:e>
                        <m:r>
                          <a:rPr lang="de-DE" b="1" i="1">
                            <a:latin typeface="Cambria Math" panose="02040503050406030204" pitchFamily="18" charset="0"/>
                          </a:rPr>
                          <m:t>𝒕</m:t>
                        </m:r>
                        <m:r>
                          <a:rPr lang="de-DE" b="1" i="1">
                            <a:latin typeface="Cambria Math" panose="02040503050406030204" pitchFamily="18" charset="0"/>
                          </a:rPr>
                          <m:t>   −   </m:t>
                        </m:r>
                        <m:r>
                          <a:rPr lang="de-DE" b="1" i="1">
                            <a:latin typeface="Cambria Math" panose="02040503050406030204" pitchFamily="18" charset="0"/>
                          </a:rPr>
                          <m:t>𝒚</m:t>
                        </m:r>
                        <m:r>
                          <a:rPr lang="de-DE" b="1" i="1">
                            <a:latin typeface="Cambria Math" panose="02040503050406030204" pitchFamily="18" charset="0"/>
                          </a:rPr>
                          <m:t>   </m:t>
                        </m:r>
                      </m:e>
                    </m:d>
                    <m:r>
                      <a:rPr lang="de-DE" b="1" i="1" smtClean="0">
                        <a:latin typeface="Cambria Math" panose="02040503050406030204" pitchFamily="18" charset="0"/>
                      </a:rPr>
                      <m:t>  </m:t>
                    </m:r>
                    <m:r>
                      <a:rPr lang="de-DE" b="1" i="1">
                        <a:latin typeface="Cambria Math" panose="02040503050406030204" pitchFamily="18" charset="0"/>
                      </a:rPr>
                      <m:t>⋅</m:t>
                    </m:r>
                    <m:r>
                      <a:rPr lang="de-DE" b="1" i="1" smtClean="0">
                        <a:latin typeface="Cambria Math" panose="02040503050406030204" pitchFamily="18" charset="0"/>
                      </a:rPr>
                      <m:t>   </m:t>
                    </m:r>
                    <m:d>
                      <m:dPr>
                        <m:ctrlPr>
                          <a:rPr lang="de-DE" b="1" i="1">
                            <a:latin typeface="Cambria Math" panose="02040503050406030204" pitchFamily="18" charset="0"/>
                          </a:rPr>
                        </m:ctrlPr>
                      </m:dPr>
                      <m:e>
                        <m:r>
                          <a:rPr lang="de-DE" b="1" i="1">
                            <a:latin typeface="Cambria Math" panose="02040503050406030204" pitchFamily="18" charset="0"/>
                          </a:rPr>
                          <m:t>𝟏</m:t>
                        </m:r>
                        <m:r>
                          <a:rPr lang="de-DE" b="1" i="1">
                            <a:latin typeface="Cambria Math" panose="02040503050406030204" pitchFamily="18" charset="0"/>
                          </a:rPr>
                          <m:t>    −   </m:t>
                        </m:r>
                        <m:sSup>
                          <m:sSupPr>
                            <m:ctrlPr>
                              <a:rPr lang="de-DE" b="1" i="1">
                                <a:latin typeface="Cambria Math" panose="02040503050406030204" pitchFamily="18" charset="0"/>
                              </a:rPr>
                            </m:ctrlPr>
                          </m:sSupPr>
                          <m:e>
                            <m:r>
                              <a:rPr lang="de-DE" b="1" i="1">
                                <a:latin typeface="Cambria Math" panose="02040503050406030204" pitchFamily="18" charset="0"/>
                              </a:rPr>
                              <m:t>𝒚</m:t>
                            </m:r>
                          </m:e>
                          <m:sup>
                            <m:r>
                              <a:rPr lang="de-DE" b="1" i="1">
                                <a:latin typeface="Cambria Math" panose="02040503050406030204" pitchFamily="18" charset="0"/>
                              </a:rPr>
                              <m:t>𝟐</m:t>
                            </m:r>
                          </m:sup>
                        </m:sSup>
                        <m:r>
                          <a:rPr lang="de-DE" b="1" i="1">
                            <a:latin typeface="Cambria Math" panose="02040503050406030204" pitchFamily="18" charset="0"/>
                          </a:rPr>
                          <m:t>  </m:t>
                        </m:r>
                      </m:e>
                    </m:d>
                    <m:r>
                      <a:rPr lang="de-DE" b="1" i="1" smtClean="0">
                        <a:latin typeface="Cambria Math" panose="02040503050406030204" pitchFamily="18" charset="0"/>
                      </a:rPr>
                      <m:t>  </m:t>
                    </m:r>
                    <m:r>
                      <a:rPr lang="de-DE" b="1" i="1">
                        <a:latin typeface="Cambria Math" panose="02040503050406030204" pitchFamily="18" charset="0"/>
                      </a:rPr>
                      <m:t>⋅</m:t>
                    </m:r>
                    <m:r>
                      <a:rPr lang="de-DE" b="1" i="1" smtClean="0">
                        <a:latin typeface="Cambria Math" panose="02040503050406030204" pitchFamily="18" charset="0"/>
                      </a:rPr>
                      <m:t>    </m:t>
                    </m:r>
                    <m:r>
                      <a:rPr lang="de-DE" b="1" i="1">
                        <a:latin typeface="Cambria Math" panose="02040503050406030204" pitchFamily="18" charset="0"/>
                      </a:rPr>
                      <m:t>𝒛</m:t>
                    </m:r>
                  </m:oMath>
                </a14:m>
                <a:endParaRPr lang="en-GB" b="1" dirty="0"/>
              </a:p>
              <a:p>
                <a:endParaRPr lang="en-GB" dirty="0"/>
              </a:p>
            </p:txBody>
          </p:sp>
        </mc:Choice>
        <mc:Fallback xmlns="">
          <p:sp>
            <p:nvSpPr>
              <p:cNvPr id="18" name="Rechteck 17"/>
              <p:cNvSpPr>
                <a:spLocks noRot="1" noChangeAspect="1" noMove="1" noResize="1" noEditPoints="1" noAdjustHandles="1" noChangeArrowheads="1" noChangeShapeType="1" noTextEdit="1"/>
              </p:cNvSpPr>
              <p:nvPr/>
            </p:nvSpPr>
            <p:spPr>
              <a:xfrm>
                <a:off x="251520" y="1892591"/>
                <a:ext cx="6032164" cy="3984681"/>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91352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Ableitung der Fehlerfunktion</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204</a:t>
            </a:fld>
            <a:endParaRPr lang="de-DE" sz="1800"/>
          </a:p>
        </p:txBody>
      </p:sp>
      <mc:AlternateContent xmlns:mc="http://schemas.openxmlformats.org/markup-compatibility/2006" xmlns:a14="http://schemas.microsoft.com/office/drawing/2010/main">
        <mc:Choice Requires="a14">
          <p:sp>
            <p:nvSpPr>
              <p:cNvPr id="5" name="Vertikaler Textplatzhalter 4"/>
              <p:cNvSpPr>
                <a:spLocks noGrp="1"/>
              </p:cNvSpPr>
              <p:nvPr>
                <p:ph type="body" orient="vert" idx="1"/>
              </p:nvPr>
            </p:nvSpPr>
            <p:spPr/>
            <p:txBody>
              <a:bodyPr/>
              <a:lstStyle/>
              <a:p>
                <a:pPr/>
                <a14:m>
                  <m:oMathPara xmlns:m="http://schemas.openxmlformats.org/officeDocument/2006/math">
                    <m:oMathParaPr>
                      <m:jc m:val="centerGroup"/>
                    </m:oMathParaPr>
                    <m:oMath xmlns:m="http://schemas.openxmlformats.org/officeDocument/2006/math">
                      <m:f>
                        <m:fPr>
                          <m:ctrlPr>
                            <a:rPr lang="de-DE" i="1" smtClean="0">
                              <a:latin typeface="Cambria Math" panose="02040503050406030204" pitchFamily="18" charset="0"/>
                            </a:rPr>
                          </m:ctrlPr>
                        </m:fPr>
                        <m:num>
                          <m:r>
                            <m:rPr>
                              <m:nor/>
                            </m:rPr>
                            <a:rPr lang="de-DE" dirty="0"/>
                            <m:t>∂</m:t>
                          </m:r>
                          <m:r>
                            <a:rPr lang="de-DE" b="1" i="1" dirty="0" smtClean="0">
                              <a:latin typeface="Cambria Math" panose="02040503050406030204" pitchFamily="18" charset="0"/>
                            </a:rPr>
                            <m:t>𝑬</m:t>
                          </m:r>
                        </m:num>
                        <m:den>
                          <m:r>
                            <m:rPr>
                              <m:nor/>
                            </m:rPr>
                            <a:rPr lang="de-DE" dirty="0"/>
                            <m:t>∂</m:t>
                          </m:r>
                          <m:sSub>
                            <m:sSubPr>
                              <m:ctrlPr>
                                <a:rPr lang="de-DE" b="1" i="1" dirty="0" smtClean="0">
                                  <a:latin typeface="Cambria Math" panose="02040503050406030204" pitchFamily="18" charset="0"/>
                                </a:rPr>
                              </m:ctrlPr>
                            </m:sSubPr>
                            <m:e>
                              <m:r>
                                <a:rPr lang="de-DE" b="1" i="1" dirty="0" smtClean="0">
                                  <a:latin typeface="Cambria Math" panose="02040503050406030204" pitchFamily="18" charset="0"/>
                                </a:rPr>
                                <m:t>𝒘</m:t>
                              </m:r>
                            </m:e>
                            <m:sub>
                              <m:r>
                                <a:rPr lang="de-DE" b="1" i="1" dirty="0" smtClean="0">
                                  <a:latin typeface="Cambria Math" panose="02040503050406030204" pitchFamily="18" charset="0"/>
                                </a:rPr>
                                <m:t>𝟑</m:t>
                              </m:r>
                            </m:sub>
                          </m:sSub>
                        </m:den>
                      </m:f>
                      <m:r>
                        <a:rPr lang="de-DE" b="1" i="1" smtClean="0">
                          <a:latin typeface="Cambria Math" panose="02040503050406030204" pitchFamily="18" charset="0"/>
                        </a:rPr>
                        <m:t>=−</m:t>
                      </m:r>
                      <m:r>
                        <a:rPr lang="de-DE" b="1" i="1" smtClean="0">
                          <a:latin typeface="Cambria Math" panose="02040503050406030204" pitchFamily="18" charset="0"/>
                        </a:rPr>
                        <m:t>𝟐</m:t>
                      </m:r>
                      <m:r>
                        <a:rPr lang="de-DE" b="1" i="1" smtClean="0">
                          <a:latin typeface="Cambria Math" panose="02040503050406030204" pitchFamily="18" charset="0"/>
                        </a:rPr>
                        <m:t>⋅</m:t>
                      </m:r>
                      <m:d>
                        <m:dPr>
                          <m:ctrlPr>
                            <a:rPr lang="de-DE" b="1" i="1" smtClean="0">
                              <a:latin typeface="Cambria Math" panose="02040503050406030204" pitchFamily="18" charset="0"/>
                            </a:rPr>
                          </m:ctrlPr>
                        </m:dPr>
                        <m:e>
                          <m:r>
                            <a:rPr lang="de-DE" b="1" i="1" smtClean="0">
                              <a:latin typeface="Cambria Math" panose="02040503050406030204" pitchFamily="18" charset="0"/>
                            </a:rPr>
                            <m:t>𝒕</m:t>
                          </m:r>
                          <m:r>
                            <a:rPr lang="de-DE" b="1" i="1" smtClean="0">
                              <a:latin typeface="Cambria Math" panose="02040503050406030204" pitchFamily="18" charset="0"/>
                            </a:rPr>
                            <m:t>−</m:t>
                          </m:r>
                          <m:r>
                            <a:rPr lang="de-DE" b="1" i="1" smtClean="0">
                              <a:latin typeface="Cambria Math" panose="02040503050406030204" pitchFamily="18" charset="0"/>
                            </a:rPr>
                            <m:t>𝒚</m:t>
                          </m:r>
                        </m:e>
                      </m:d>
                      <m:r>
                        <a:rPr lang="de-DE" b="1" i="1" smtClean="0">
                          <a:latin typeface="Cambria Math" panose="02040503050406030204" pitchFamily="18" charset="0"/>
                        </a:rPr>
                        <m:t>⋅</m:t>
                      </m:r>
                      <m:d>
                        <m:dPr>
                          <m:ctrlPr>
                            <a:rPr lang="de-DE" b="1" i="1" smtClean="0">
                              <a:latin typeface="Cambria Math" panose="02040503050406030204" pitchFamily="18" charset="0"/>
                            </a:rPr>
                          </m:ctrlPr>
                        </m:dPr>
                        <m:e>
                          <m:r>
                            <a:rPr lang="de-DE" b="1" i="1" smtClean="0">
                              <a:latin typeface="Cambria Math" panose="02040503050406030204" pitchFamily="18" charset="0"/>
                            </a:rPr>
                            <m:t>𝟏</m:t>
                          </m:r>
                          <m:r>
                            <a:rPr lang="de-DE" b="1" i="1" smtClean="0">
                              <a:latin typeface="Cambria Math" panose="02040503050406030204" pitchFamily="18" charset="0"/>
                            </a:rPr>
                            <m:t>−</m:t>
                          </m:r>
                          <m:sSup>
                            <m:sSupPr>
                              <m:ctrlPr>
                                <a:rPr lang="de-DE" b="1" i="1" smtClean="0">
                                  <a:latin typeface="Cambria Math" panose="02040503050406030204" pitchFamily="18" charset="0"/>
                                </a:rPr>
                              </m:ctrlPr>
                            </m:sSupPr>
                            <m:e>
                              <m:r>
                                <a:rPr lang="de-DE" b="1" i="1" smtClean="0">
                                  <a:latin typeface="Cambria Math" panose="02040503050406030204" pitchFamily="18" charset="0"/>
                                </a:rPr>
                                <m:t>𝒚</m:t>
                              </m:r>
                            </m:e>
                            <m:sup>
                              <m:r>
                                <a:rPr lang="de-DE" b="1" i="1" smtClean="0">
                                  <a:latin typeface="Cambria Math" panose="02040503050406030204" pitchFamily="18" charset="0"/>
                                </a:rPr>
                                <m:t>𝟐</m:t>
                              </m:r>
                            </m:sup>
                          </m:sSup>
                        </m:e>
                      </m:d>
                      <m:r>
                        <a:rPr lang="de-DE" b="1" i="1" smtClean="0">
                          <a:latin typeface="Cambria Math" panose="02040503050406030204" pitchFamily="18" charset="0"/>
                        </a:rPr>
                        <m:t>⋅</m:t>
                      </m:r>
                      <m:r>
                        <a:rPr lang="de-DE" b="1" i="1" smtClean="0">
                          <a:latin typeface="Cambria Math" panose="02040503050406030204" pitchFamily="18" charset="0"/>
                        </a:rPr>
                        <m:t>𝒛</m:t>
                      </m:r>
                    </m:oMath>
                  </m:oMathPara>
                </a14:m>
                <a:endParaRPr lang="de-DE" dirty="0"/>
              </a:p>
            </p:txBody>
          </p:sp>
        </mc:Choice>
        <mc:Fallback xmlns="">
          <p:sp>
            <p:nvSpPr>
              <p:cNvPr id="5" name="Vertikaler Textplatzhalter 4"/>
              <p:cNvSpPr>
                <a:spLocks noGrp="1" noRot="1" noChangeAspect="1" noMove="1" noResize="1" noEditPoints="1" noAdjustHandles="1" noChangeArrowheads="1" noChangeShapeType="1" noTextEdit="1"/>
              </p:cNvSpPr>
              <p:nvPr>
                <p:ph type="body" orient="vert" idx="1"/>
              </p:nvPr>
            </p:nvSpPr>
            <p:spPr>
              <a:blipFill>
                <a:blip r:embed="rId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p:cNvSpPr txBox="1"/>
              <p:nvPr/>
            </p:nvSpPr>
            <p:spPr>
              <a:xfrm>
                <a:off x="457074" y="3933056"/>
                <a:ext cx="6586675" cy="1235979"/>
              </a:xfrm>
              <a:prstGeom prst="rect">
                <a:avLst/>
              </a:prstGeom>
              <a:noFill/>
            </p:spPr>
            <p:txBody>
              <a:bodyPr wrap="none" rtlCol="0">
                <a:spAutoFit/>
              </a:bodyPr>
              <a:lstStyle/>
              <a:p>
                <a:r>
                  <a:rPr lang="de-DE" dirty="0" smtClean="0"/>
                  <a:t>Das könnten wir jetzt nutzen, um das Kantengewicht</a:t>
                </a:r>
                <a14:m>
                  <m:oMath xmlns:m="http://schemas.openxmlformats.org/officeDocument/2006/math">
                    <m:r>
                      <a:rPr lang="de-DE" b="0" i="0" dirty="0" smtClean="0">
                        <a:latin typeface="Cambria Math" panose="02040503050406030204" pitchFamily="18" charset="0"/>
                      </a:rPr>
                      <m:t> </m:t>
                    </m:r>
                    <m:sSub>
                      <m:sSubPr>
                        <m:ctrlPr>
                          <a:rPr lang="de-DE" b="1" i="1" dirty="0">
                            <a:latin typeface="Cambria Math" panose="02040503050406030204" pitchFamily="18" charset="0"/>
                          </a:rPr>
                        </m:ctrlPr>
                      </m:sSubPr>
                      <m:e>
                        <m:r>
                          <a:rPr lang="de-DE" b="1" i="1" dirty="0">
                            <a:latin typeface="Cambria Math" panose="02040503050406030204" pitchFamily="18" charset="0"/>
                          </a:rPr>
                          <m:t>𝒘</m:t>
                        </m:r>
                      </m:e>
                      <m:sub>
                        <m:r>
                          <a:rPr lang="de-DE" b="1" i="1" dirty="0">
                            <a:latin typeface="Cambria Math" panose="02040503050406030204" pitchFamily="18" charset="0"/>
                          </a:rPr>
                          <m:t>𝟑</m:t>
                        </m:r>
                      </m:sub>
                    </m:sSub>
                  </m:oMath>
                </a14:m>
                <a:r>
                  <a:rPr lang="de-DE" dirty="0" smtClean="0"/>
                  <a:t> zu aktualisieren:</a:t>
                </a:r>
              </a:p>
              <a:p>
                <a:endParaRPr lang="de-DE" dirty="0" smtClean="0"/>
              </a:p>
              <a:p>
                <a:endParaRPr lang="de-DE" dirty="0"/>
              </a:p>
              <a:p>
                <a:r>
                  <a:rPr lang="de-DE" dirty="0" smtClean="0"/>
                  <a:t>	                          </a:t>
                </a:r>
                <a14:m>
                  <m:oMath xmlns:m="http://schemas.openxmlformats.org/officeDocument/2006/math">
                    <m:sSub>
                      <m:sSubPr>
                        <m:ctrlPr>
                          <a:rPr lang="de-DE" b="1" i="1" dirty="0">
                            <a:latin typeface="Cambria Math" panose="02040503050406030204" pitchFamily="18" charset="0"/>
                          </a:rPr>
                        </m:ctrlPr>
                      </m:sSubPr>
                      <m:e>
                        <m:r>
                          <a:rPr lang="de-DE" b="1" i="1" dirty="0">
                            <a:latin typeface="Cambria Math" panose="02040503050406030204" pitchFamily="18" charset="0"/>
                          </a:rPr>
                          <m:t>𝒘</m:t>
                        </m:r>
                      </m:e>
                      <m:sub>
                        <m:r>
                          <a:rPr lang="de-DE" b="1" i="1" dirty="0">
                            <a:latin typeface="Cambria Math" panose="02040503050406030204" pitchFamily="18" charset="0"/>
                          </a:rPr>
                          <m:t>𝟑</m:t>
                        </m:r>
                      </m:sub>
                    </m:sSub>
                    <m:r>
                      <a:rPr lang="de-DE" b="1" i="1" dirty="0" smtClean="0">
                        <a:latin typeface="Cambria Math" panose="02040503050406030204" pitchFamily="18" charset="0"/>
                      </a:rPr>
                      <m:t>:=</m:t>
                    </m:r>
                    <m:sSub>
                      <m:sSubPr>
                        <m:ctrlPr>
                          <a:rPr lang="de-DE" b="1" i="1" dirty="0" smtClean="0">
                            <a:latin typeface="Cambria Math" panose="02040503050406030204" pitchFamily="18" charset="0"/>
                          </a:rPr>
                        </m:ctrlPr>
                      </m:sSubPr>
                      <m:e>
                        <m:r>
                          <a:rPr lang="de-DE" b="1" i="1" dirty="0" smtClean="0">
                            <a:latin typeface="Cambria Math" panose="02040503050406030204" pitchFamily="18" charset="0"/>
                          </a:rPr>
                          <m:t>𝒘</m:t>
                        </m:r>
                      </m:e>
                      <m:sub>
                        <m:r>
                          <a:rPr lang="de-DE" b="1" i="1" dirty="0" smtClean="0">
                            <a:latin typeface="Cambria Math" panose="02040503050406030204" pitchFamily="18" charset="0"/>
                          </a:rPr>
                          <m:t>𝟑</m:t>
                        </m:r>
                      </m:sub>
                    </m:sSub>
                    <m:r>
                      <a:rPr lang="de-DE" b="1" i="1" dirty="0" smtClean="0">
                        <a:latin typeface="Cambria Math" panose="02040503050406030204" pitchFamily="18" charset="0"/>
                      </a:rPr>
                      <m:t> −(</m:t>
                    </m:r>
                    <m:r>
                      <a:rPr lang="de-DE" b="1" i="1">
                        <a:latin typeface="Cambria Math" panose="02040503050406030204" pitchFamily="18" charset="0"/>
                      </a:rPr>
                      <m:t>−</m:t>
                    </m:r>
                    <m:r>
                      <a:rPr lang="de-DE" b="1" i="1">
                        <a:latin typeface="Cambria Math" panose="02040503050406030204" pitchFamily="18" charset="0"/>
                      </a:rPr>
                      <m:t>𝟐</m:t>
                    </m:r>
                    <m:r>
                      <a:rPr lang="de-DE" b="1" i="1">
                        <a:latin typeface="Cambria Math" panose="02040503050406030204" pitchFamily="18" charset="0"/>
                      </a:rPr>
                      <m:t>⋅</m:t>
                    </m:r>
                    <m:d>
                      <m:dPr>
                        <m:ctrlPr>
                          <a:rPr lang="de-DE" b="1" i="1">
                            <a:latin typeface="Cambria Math" panose="02040503050406030204" pitchFamily="18" charset="0"/>
                          </a:rPr>
                        </m:ctrlPr>
                      </m:dPr>
                      <m:e>
                        <m:r>
                          <a:rPr lang="de-DE" b="1" i="1">
                            <a:latin typeface="Cambria Math" panose="02040503050406030204" pitchFamily="18" charset="0"/>
                          </a:rPr>
                          <m:t>𝒕</m:t>
                        </m:r>
                        <m:r>
                          <a:rPr lang="de-DE" b="1" i="1">
                            <a:latin typeface="Cambria Math" panose="02040503050406030204" pitchFamily="18" charset="0"/>
                          </a:rPr>
                          <m:t>−</m:t>
                        </m:r>
                        <m:r>
                          <a:rPr lang="de-DE" b="1" i="1">
                            <a:latin typeface="Cambria Math" panose="02040503050406030204" pitchFamily="18" charset="0"/>
                          </a:rPr>
                          <m:t>𝒚</m:t>
                        </m:r>
                      </m:e>
                    </m:d>
                    <m:r>
                      <a:rPr lang="de-DE" b="1" i="1">
                        <a:latin typeface="Cambria Math" panose="02040503050406030204" pitchFamily="18" charset="0"/>
                      </a:rPr>
                      <m:t>⋅</m:t>
                    </m:r>
                    <m:d>
                      <m:dPr>
                        <m:ctrlPr>
                          <a:rPr lang="de-DE" b="1" i="1">
                            <a:latin typeface="Cambria Math" panose="02040503050406030204" pitchFamily="18" charset="0"/>
                          </a:rPr>
                        </m:ctrlPr>
                      </m:dPr>
                      <m:e>
                        <m:r>
                          <a:rPr lang="de-DE" b="1" i="1">
                            <a:latin typeface="Cambria Math" panose="02040503050406030204" pitchFamily="18" charset="0"/>
                          </a:rPr>
                          <m:t>𝟏</m:t>
                        </m:r>
                        <m:r>
                          <a:rPr lang="de-DE" b="1" i="1">
                            <a:latin typeface="Cambria Math" panose="02040503050406030204" pitchFamily="18" charset="0"/>
                          </a:rPr>
                          <m:t>−</m:t>
                        </m:r>
                        <m:sSup>
                          <m:sSupPr>
                            <m:ctrlPr>
                              <a:rPr lang="de-DE" b="1" i="1" smtClean="0">
                                <a:latin typeface="Cambria Math" panose="02040503050406030204" pitchFamily="18" charset="0"/>
                              </a:rPr>
                            </m:ctrlPr>
                          </m:sSupPr>
                          <m:e>
                            <m:r>
                              <a:rPr lang="de-DE" b="1" i="1">
                                <a:latin typeface="Cambria Math" panose="02040503050406030204" pitchFamily="18" charset="0"/>
                              </a:rPr>
                              <m:t>𝒚</m:t>
                            </m:r>
                          </m:e>
                          <m:sup>
                            <m:r>
                              <a:rPr lang="de-DE" b="1" i="1" smtClean="0">
                                <a:latin typeface="Cambria Math" panose="02040503050406030204" pitchFamily="18" charset="0"/>
                              </a:rPr>
                              <m:t>𝟐</m:t>
                            </m:r>
                          </m:sup>
                        </m:sSup>
                      </m:e>
                    </m:d>
                    <m:r>
                      <a:rPr lang="de-DE" b="1" i="1">
                        <a:latin typeface="Cambria Math" panose="02040503050406030204" pitchFamily="18" charset="0"/>
                      </a:rPr>
                      <m:t>⋅</m:t>
                    </m:r>
                    <m:r>
                      <a:rPr lang="de-DE" b="1" i="1">
                        <a:latin typeface="Cambria Math" panose="02040503050406030204" pitchFamily="18" charset="0"/>
                      </a:rPr>
                      <m:t>𝒛</m:t>
                    </m:r>
                    <m:r>
                      <a:rPr lang="de-DE" b="1" i="1" dirty="0" smtClean="0">
                        <a:latin typeface="Cambria Math" panose="02040503050406030204" pitchFamily="18" charset="0"/>
                      </a:rPr>
                      <m:t>)</m:t>
                    </m:r>
                  </m:oMath>
                </a14:m>
                <a:r>
                  <a:rPr lang="de-DE" dirty="0" smtClean="0"/>
                  <a:t>   </a:t>
                </a:r>
                <a:endParaRPr lang="de-DE" dirty="0"/>
              </a:p>
            </p:txBody>
          </p:sp>
        </mc:Choice>
        <mc:Fallback xmlns="">
          <p:sp>
            <p:nvSpPr>
              <p:cNvPr id="6" name="Textfeld 5"/>
              <p:cNvSpPr txBox="1">
                <a:spLocks noRot="1" noChangeAspect="1" noMove="1" noResize="1" noEditPoints="1" noAdjustHandles="1" noChangeArrowheads="1" noChangeShapeType="1" noTextEdit="1"/>
              </p:cNvSpPr>
              <p:nvPr/>
            </p:nvSpPr>
            <p:spPr>
              <a:xfrm>
                <a:off x="457074" y="3933056"/>
                <a:ext cx="6586675" cy="1235979"/>
              </a:xfrm>
              <a:prstGeom prst="rect">
                <a:avLst/>
              </a:prstGeom>
              <a:blipFill>
                <a:blip r:embed="rId3"/>
                <a:stretch>
                  <a:fillRect l="-833" t="-1970" b="-2463"/>
                </a:stretch>
              </a:blipFill>
            </p:spPr>
            <p:txBody>
              <a:bodyPr/>
              <a:lstStyle/>
              <a:p>
                <a:r>
                  <a:rPr lang="de-DE">
                    <a:noFill/>
                  </a:rPr>
                  <a:t> </a:t>
                </a:r>
              </a:p>
            </p:txBody>
          </p:sp>
        </mc:Fallback>
      </mc:AlternateContent>
    </p:spTree>
    <p:extLst>
      <p:ext uri="{BB962C8B-B14F-4D97-AF65-F5344CB8AC3E}">
        <p14:creationId xmlns:p14="http://schemas.microsoft.com/office/powerpoint/2010/main" val="2972656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pPr>
              <a:defRPr/>
            </a:pPr>
            <a:fld id="{C0BC624C-2554-4659-A1D8-66347873820C}" type="slidenum">
              <a:rPr lang="de-DE" smtClean="0"/>
              <a:t>205</a:t>
            </a:fld>
            <a:endParaRPr lang="de-DE" sz="1800"/>
          </a:p>
        </p:txBody>
      </p:sp>
      <p:pic>
        <p:nvPicPr>
          <p:cNvPr id="6" name="Grafik 5"/>
          <p:cNvPicPr>
            <a:picLocks noChangeAspect="1"/>
          </p:cNvPicPr>
          <p:nvPr/>
        </p:nvPicPr>
        <p:blipFill>
          <a:blip r:embed="rId2"/>
          <a:stretch>
            <a:fillRect/>
          </a:stretch>
        </p:blipFill>
        <p:spPr>
          <a:xfrm>
            <a:off x="179512" y="2132856"/>
            <a:ext cx="8792341" cy="2520280"/>
          </a:xfrm>
          <a:prstGeom prst="rect">
            <a:avLst/>
          </a:prstGeom>
        </p:spPr>
      </p:pic>
      <p:sp>
        <p:nvSpPr>
          <p:cNvPr id="8" name="Titel 1"/>
          <p:cNvSpPr>
            <a:spLocks noGrp="1"/>
          </p:cNvSpPr>
          <p:nvPr>
            <p:ph type="title"/>
          </p:nvPr>
        </p:nvSpPr>
        <p:spPr>
          <a:xfrm>
            <a:off x="449261" y="1366838"/>
            <a:ext cx="8243887" cy="838026"/>
          </a:xfrm>
        </p:spPr>
        <p:txBody>
          <a:bodyPr/>
          <a:lstStyle/>
          <a:p>
            <a:r>
              <a:rPr lang="de-DE" dirty="0" smtClean="0"/>
              <a:t>Eine Kleinigkeit fehlt noch (</a:t>
            </a:r>
            <a:r>
              <a:rPr lang="de-DE" dirty="0" err="1" smtClean="0"/>
              <a:t>Lernrate</a:t>
            </a:r>
            <a:r>
              <a:rPr lang="de-DE" dirty="0" smtClean="0"/>
              <a:t>) </a:t>
            </a:r>
            <a:endParaRPr lang="de-DE" dirty="0"/>
          </a:p>
        </p:txBody>
      </p:sp>
    </p:spTree>
    <p:extLst>
      <p:ext uri="{BB962C8B-B14F-4D97-AF65-F5344CB8AC3E}">
        <p14:creationId xmlns:p14="http://schemas.microsoft.com/office/powerpoint/2010/main" val="3277117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Lernrate</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206</a:t>
            </a:fld>
            <a:endParaRPr lang="de-DE" sz="1800"/>
          </a:p>
        </p:txBody>
      </p:sp>
      <mc:AlternateContent xmlns:mc="http://schemas.openxmlformats.org/markup-compatibility/2006" xmlns:a14="http://schemas.microsoft.com/office/drawing/2010/main">
        <mc:Choice Requires="a14">
          <p:sp>
            <p:nvSpPr>
              <p:cNvPr id="6" name="Rechteck 5"/>
              <p:cNvSpPr/>
              <p:nvPr/>
            </p:nvSpPr>
            <p:spPr>
              <a:xfrm>
                <a:off x="2561706" y="2924944"/>
                <a:ext cx="4146904" cy="404983"/>
              </a:xfrm>
              <a:prstGeom prst="rect">
                <a:avLst/>
              </a:prstGeom>
            </p:spPr>
            <p:txBody>
              <a:bodyPr wrap="none">
                <a:spAutoFit/>
              </a:bodyPr>
              <a:lstStyle/>
              <a:p>
                <a14:m>
                  <m:oMath xmlns:m="http://schemas.openxmlformats.org/officeDocument/2006/math">
                    <m:sSub>
                      <m:sSubPr>
                        <m:ctrlPr>
                          <a:rPr lang="de-DE" b="1" i="1" dirty="0" smtClean="0">
                            <a:latin typeface="Cambria Math" panose="02040503050406030204" pitchFamily="18" charset="0"/>
                          </a:rPr>
                        </m:ctrlPr>
                      </m:sSubPr>
                      <m:e>
                        <m:r>
                          <a:rPr lang="de-DE" b="1" i="1" dirty="0">
                            <a:latin typeface="Cambria Math" panose="02040503050406030204" pitchFamily="18" charset="0"/>
                          </a:rPr>
                          <m:t>𝒘</m:t>
                        </m:r>
                      </m:e>
                      <m:sub>
                        <m:r>
                          <a:rPr lang="de-DE" b="1" i="1" dirty="0">
                            <a:latin typeface="Cambria Math" panose="02040503050406030204" pitchFamily="18" charset="0"/>
                          </a:rPr>
                          <m:t>𝟑</m:t>
                        </m:r>
                      </m:sub>
                    </m:sSub>
                    <m:r>
                      <a:rPr lang="de-DE" b="1" i="1" dirty="0" smtClean="0">
                        <a:latin typeface="Cambria Math" panose="02040503050406030204" pitchFamily="18" charset="0"/>
                      </a:rPr>
                      <m:t>:</m:t>
                    </m:r>
                    <m:r>
                      <a:rPr lang="de-DE" b="1" i="1" dirty="0">
                        <a:latin typeface="Cambria Math" panose="02040503050406030204" pitchFamily="18" charset="0"/>
                      </a:rPr>
                      <m:t>=</m:t>
                    </m:r>
                    <m:sSub>
                      <m:sSubPr>
                        <m:ctrlPr>
                          <a:rPr lang="de-DE" b="1" i="1" dirty="0">
                            <a:latin typeface="Cambria Math" panose="02040503050406030204" pitchFamily="18" charset="0"/>
                          </a:rPr>
                        </m:ctrlPr>
                      </m:sSubPr>
                      <m:e>
                        <m:r>
                          <a:rPr lang="de-DE" b="1" i="1" dirty="0">
                            <a:latin typeface="Cambria Math" panose="02040503050406030204" pitchFamily="18" charset="0"/>
                          </a:rPr>
                          <m:t>𝒘</m:t>
                        </m:r>
                      </m:e>
                      <m:sub>
                        <m:r>
                          <a:rPr lang="de-DE" b="1" i="1" dirty="0">
                            <a:latin typeface="Cambria Math" panose="02040503050406030204" pitchFamily="18" charset="0"/>
                          </a:rPr>
                          <m:t>𝟑</m:t>
                        </m:r>
                      </m:sub>
                    </m:sSub>
                    <m:r>
                      <a:rPr lang="de-DE" b="1" i="1" dirty="0">
                        <a:latin typeface="Cambria Math" panose="02040503050406030204" pitchFamily="18" charset="0"/>
                      </a:rPr>
                      <m:t> −(</m:t>
                    </m:r>
                    <m:r>
                      <a:rPr lang="de-DE" b="1" i="1">
                        <a:latin typeface="Cambria Math" panose="02040503050406030204" pitchFamily="18" charset="0"/>
                      </a:rPr>
                      <m:t>−</m:t>
                    </m:r>
                    <m:r>
                      <a:rPr lang="de-DE" b="1" i="1">
                        <a:latin typeface="Cambria Math" panose="02040503050406030204" pitchFamily="18" charset="0"/>
                      </a:rPr>
                      <m:t>𝟐</m:t>
                    </m:r>
                    <m:r>
                      <a:rPr lang="de-DE" b="1" i="1">
                        <a:latin typeface="Cambria Math" panose="02040503050406030204" pitchFamily="18" charset="0"/>
                      </a:rPr>
                      <m:t>⋅</m:t>
                    </m:r>
                    <m:d>
                      <m:dPr>
                        <m:ctrlPr>
                          <a:rPr lang="de-DE" b="1" i="1">
                            <a:latin typeface="Cambria Math" panose="02040503050406030204" pitchFamily="18" charset="0"/>
                          </a:rPr>
                        </m:ctrlPr>
                      </m:dPr>
                      <m:e>
                        <m:r>
                          <a:rPr lang="de-DE" b="1" i="1">
                            <a:latin typeface="Cambria Math" panose="02040503050406030204" pitchFamily="18" charset="0"/>
                          </a:rPr>
                          <m:t>𝒕</m:t>
                        </m:r>
                        <m:r>
                          <a:rPr lang="de-DE" b="1" i="1">
                            <a:latin typeface="Cambria Math" panose="02040503050406030204" pitchFamily="18" charset="0"/>
                          </a:rPr>
                          <m:t>−</m:t>
                        </m:r>
                        <m:r>
                          <a:rPr lang="de-DE" b="1" i="1">
                            <a:latin typeface="Cambria Math" panose="02040503050406030204" pitchFamily="18" charset="0"/>
                          </a:rPr>
                          <m:t>𝒚</m:t>
                        </m:r>
                      </m:e>
                    </m:d>
                    <m:r>
                      <a:rPr lang="de-DE" b="1" i="1">
                        <a:latin typeface="Cambria Math" panose="02040503050406030204" pitchFamily="18" charset="0"/>
                      </a:rPr>
                      <m:t>⋅</m:t>
                    </m:r>
                    <m:d>
                      <m:dPr>
                        <m:ctrlPr>
                          <a:rPr lang="de-DE" b="1" i="1">
                            <a:latin typeface="Cambria Math" panose="02040503050406030204" pitchFamily="18" charset="0"/>
                          </a:rPr>
                        </m:ctrlPr>
                      </m:dPr>
                      <m:e>
                        <m:r>
                          <a:rPr lang="de-DE" b="1" i="1">
                            <a:latin typeface="Cambria Math" panose="02040503050406030204" pitchFamily="18" charset="0"/>
                          </a:rPr>
                          <m:t>𝟏</m:t>
                        </m:r>
                        <m:r>
                          <a:rPr lang="de-DE" b="1" i="1">
                            <a:latin typeface="Cambria Math" panose="02040503050406030204" pitchFamily="18" charset="0"/>
                          </a:rPr>
                          <m:t>−</m:t>
                        </m:r>
                        <m:sSup>
                          <m:sSupPr>
                            <m:ctrlPr>
                              <a:rPr lang="de-DE" b="1" i="1" smtClean="0">
                                <a:latin typeface="Cambria Math" panose="02040503050406030204" pitchFamily="18" charset="0"/>
                              </a:rPr>
                            </m:ctrlPr>
                          </m:sSupPr>
                          <m:e>
                            <m:r>
                              <a:rPr lang="de-DE" b="1" i="1">
                                <a:latin typeface="Cambria Math" panose="02040503050406030204" pitchFamily="18" charset="0"/>
                              </a:rPr>
                              <m:t>𝒚</m:t>
                            </m:r>
                          </m:e>
                          <m:sup>
                            <m:r>
                              <a:rPr lang="de-DE" b="1" i="1" smtClean="0">
                                <a:latin typeface="Cambria Math" panose="02040503050406030204" pitchFamily="18" charset="0"/>
                              </a:rPr>
                              <m:t>𝟐</m:t>
                            </m:r>
                          </m:sup>
                        </m:sSup>
                      </m:e>
                    </m:d>
                    <m:r>
                      <a:rPr lang="de-DE" b="1" i="1">
                        <a:latin typeface="Cambria Math" panose="02040503050406030204" pitchFamily="18" charset="0"/>
                      </a:rPr>
                      <m:t>⋅</m:t>
                    </m:r>
                    <m:r>
                      <a:rPr lang="de-DE" b="1" i="1">
                        <a:latin typeface="Cambria Math" panose="02040503050406030204" pitchFamily="18" charset="0"/>
                      </a:rPr>
                      <m:t>𝒛</m:t>
                    </m:r>
                    <m:r>
                      <a:rPr lang="de-DE" b="1" i="1" dirty="0">
                        <a:latin typeface="Cambria Math" panose="02040503050406030204" pitchFamily="18" charset="0"/>
                      </a:rPr>
                      <m:t>)</m:t>
                    </m:r>
                  </m:oMath>
                </a14:m>
                <a:r>
                  <a:rPr lang="de-DE" dirty="0"/>
                  <a:t> </a:t>
                </a:r>
              </a:p>
            </p:txBody>
          </p:sp>
        </mc:Choice>
        <mc:Fallback xmlns="">
          <p:sp>
            <p:nvSpPr>
              <p:cNvPr id="6" name="Rechteck 5"/>
              <p:cNvSpPr>
                <a:spLocks noRot="1" noChangeAspect="1" noMove="1" noResize="1" noEditPoints="1" noAdjustHandles="1" noChangeArrowheads="1" noChangeShapeType="1" noTextEdit="1"/>
              </p:cNvSpPr>
              <p:nvPr/>
            </p:nvSpPr>
            <p:spPr>
              <a:xfrm>
                <a:off x="2561706" y="2924944"/>
                <a:ext cx="4146904" cy="404983"/>
              </a:xfrm>
              <a:prstGeom prst="rect">
                <a:avLst/>
              </a:prstGeom>
              <a:blipFill>
                <a:blip r:embed="rId2"/>
                <a:stretch>
                  <a:fillRect b="-9091"/>
                </a:stretch>
              </a:blipFill>
            </p:spPr>
            <p:txBody>
              <a:bodyPr/>
              <a:lstStyle/>
              <a:p>
                <a:r>
                  <a:rPr lang="en-GB">
                    <a:noFill/>
                  </a:rPr>
                  <a:t> </a:t>
                </a:r>
              </a:p>
            </p:txBody>
          </p:sp>
        </mc:Fallback>
      </mc:AlternateContent>
      <p:sp>
        <p:nvSpPr>
          <p:cNvPr id="7" name="Textfeld 6"/>
          <p:cNvSpPr txBox="1"/>
          <p:nvPr/>
        </p:nvSpPr>
        <p:spPr>
          <a:xfrm>
            <a:off x="539552" y="2276872"/>
            <a:ext cx="7632848" cy="369332"/>
          </a:xfrm>
          <a:prstGeom prst="rect">
            <a:avLst/>
          </a:prstGeom>
          <a:noFill/>
        </p:spPr>
        <p:txBody>
          <a:bodyPr wrap="square" rtlCol="0">
            <a:spAutoFit/>
          </a:bodyPr>
          <a:lstStyle/>
          <a:p>
            <a:r>
              <a:rPr lang="de-DE" dirty="0" smtClean="0"/>
              <a:t>Wir führen eine </a:t>
            </a:r>
            <a:r>
              <a:rPr lang="de-DE" dirty="0" err="1" smtClean="0"/>
              <a:t>Lernrate</a:t>
            </a:r>
            <a:r>
              <a:rPr lang="de-DE" dirty="0" smtClean="0"/>
              <a:t> ein, um die Schrittweite der Gewichtsaktualisierung zu steuern</a:t>
            </a:r>
            <a:endParaRPr lang="de-DE" dirty="0"/>
          </a:p>
        </p:txBody>
      </p:sp>
      <mc:AlternateContent xmlns:mc="http://schemas.openxmlformats.org/markup-compatibility/2006" xmlns:a14="http://schemas.microsoft.com/office/drawing/2010/main">
        <mc:Choice Requires="a14">
          <p:sp>
            <p:nvSpPr>
              <p:cNvPr id="8" name="Rechteck 7"/>
              <p:cNvSpPr/>
              <p:nvPr/>
            </p:nvSpPr>
            <p:spPr>
              <a:xfrm>
                <a:off x="2555776" y="3460358"/>
                <a:ext cx="3781420" cy="404983"/>
              </a:xfrm>
              <a:prstGeom prst="rect">
                <a:avLst/>
              </a:prstGeom>
            </p:spPr>
            <p:txBody>
              <a:bodyPr wrap="none">
                <a:spAutoFit/>
              </a:bodyPr>
              <a:lstStyle/>
              <a:p>
                <a14:m>
                  <m:oMath xmlns:m="http://schemas.openxmlformats.org/officeDocument/2006/math">
                    <m:sSub>
                      <m:sSubPr>
                        <m:ctrlPr>
                          <a:rPr lang="de-DE" b="1" i="1" dirty="0" smtClean="0">
                            <a:latin typeface="Cambria Math" panose="02040503050406030204" pitchFamily="18" charset="0"/>
                          </a:rPr>
                        </m:ctrlPr>
                      </m:sSubPr>
                      <m:e>
                        <m:r>
                          <a:rPr lang="de-DE" b="1" i="1" dirty="0">
                            <a:latin typeface="Cambria Math" panose="02040503050406030204" pitchFamily="18" charset="0"/>
                          </a:rPr>
                          <m:t>𝒘</m:t>
                        </m:r>
                      </m:e>
                      <m:sub>
                        <m:r>
                          <a:rPr lang="de-DE" b="1" i="1" dirty="0">
                            <a:latin typeface="Cambria Math" panose="02040503050406030204" pitchFamily="18" charset="0"/>
                          </a:rPr>
                          <m:t>𝟑</m:t>
                        </m:r>
                      </m:sub>
                    </m:sSub>
                    <m:r>
                      <a:rPr lang="de-DE" b="1" i="1" dirty="0" smtClean="0">
                        <a:latin typeface="Cambria Math" panose="02040503050406030204" pitchFamily="18" charset="0"/>
                      </a:rPr>
                      <m:t>:</m:t>
                    </m:r>
                    <m:r>
                      <a:rPr lang="de-DE" b="1" i="1" dirty="0">
                        <a:latin typeface="Cambria Math" panose="02040503050406030204" pitchFamily="18" charset="0"/>
                      </a:rPr>
                      <m:t>=</m:t>
                    </m:r>
                    <m:sSub>
                      <m:sSubPr>
                        <m:ctrlPr>
                          <a:rPr lang="de-DE" b="1" i="1" dirty="0">
                            <a:latin typeface="Cambria Math" panose="02040503050406030204" pitchFamily="18" charset="0"/>
                          </a:rPr>
                        </m:ctrlPr>
                      </m:sSubPr>
                      <m:e>
                        <m:r>
                          <a:rPr lang="de-DE" b="1" i="1" dirty="0">
                            <a:latin typeface="Cambria Math" panose="02040503050406030204" pitchFamily="18" charset="0"/>
                          </a:rPr>
                          <m:t>𝒘</m:t>
                        </m:r>
                      </m:e>
                      <m:sub>
                        <m:r>
                          <a:rPr lang="de-DE" b="1" i="1" dirty="0">
                            <a:latin typeface="Cambria Math" panose="02040503050406030204" pitchFamily="18" charset="0"/>
                          </a:rPr>
                          <m:t>𝟑</m:t>
                        </m:r>
                      </m:sub>
                    </m:sSub>
                    <m:r>
                      <a:rPr lang="de-DE" b="1" i="1" dirty="0" smtClean="0">
                        <a:latin typeface="Cambria Math" panose="02040503050406030204" pitchFamily="18" charset="0"/>
                      </a:rPr>
                      <m:t>+ </m:t>
                    </m:r>
                    <m:r>
                      <a:rPr lang="de-DE" b="1" i="1">
                        <a:latin typeface="Cambria Math" panose="02040503050406030204" pitchFamily="18" charset="0"/>
                      </a:rPr>
                      <m:t>𝟐</m:t>
                    </m:r>
                    <m:r>
                      <a:rPr lang="de-DE" b="1" i="1">
                        <a:latin typeface="Cambria Math" panose="02040503050406030204" pitchFamily="18" charset="0"/>
                      </a:rPr>
                      <m:t>⋅</m:t>
                    </m:r>
                    <m:d>
                      <m:dPr>
                        <m:ctrlPr>
                          <a:rPr lang="de-DE" b="1" i="1">
                            <a:latin typeface="Cambria Math" panose="02040503050406030204" pitchFamily="18" charset="0"/>
                          </a:rPr>
                        </m:ctrlPr>
                      </m:dPr>
                      <m:e>
                        <m:r>
                          <a:rPr lang="de-DE" b="1" i="1">
                            <a:latin typeface="Cambria Math" panose="02040503050406030204" pitchFamily="18" charset="0"/>
                          </a:rPr>
                          <m:t>𝒕</m:t>
                        </m:r>
                        <m:r>
                          <a:rPr lang="de-DE" b="1" i="1">
                            <a:latin typeface="Cambria Math" panose="02040503050406030204" pitchFamily="18" charset="0"/>
                          </a:rPr>
                          <m:t>−</m:t>
                        </m:r>
                        <m:r>
                          <a:rPr lang="de-DE" b="1" i="1">
                            <a:latin typeface="Cambria Math" panose="02040503050406030204" pitchFamily="18" charset="0"/>
                          </a:rPr>
                          <m:t>𝒚</m:t>
                        </m:r>
                      </m:e>
                    </m:d>
                    <m:r>
                      <a:rPr lang="de-DE" b="1" i="1">
                        <a:latin typeface="Cambria Math" panose="02040503050406030204" pitchFamily="18" charset="0"/>
                      </a:rPr>
                      <m:t>⋅</m:t>
                    </m:r>
                    <m:d>
                      <m:dPr>
                        <m:ctrlPr>
                          <a:rPr lang="de-DE" b="1" i="1">
                            <a:latin typeface="Cambria Math" panose="02040503050406030204" pitchFamily="18" charset="0"/>
                          </a:rPr>
                        </m:ctrlPr>
                      </m:dPr>
                      <m:e>
                        <m:r>
                          <a:rPr lang="de-DE" b="1" i="1">
                            <a:latin typeface="Cambria Math" panose="02040503050406030204" pitchFamily="18" charset="0"/>
                          </a:rPr>
                          <m:t>𝟏</m:t>
                        </m:r>
                        <m:r>
                          <a:rPr lang="de-DE" b="1" i="1">
                            <a:latin typeface="Cambria Math" panose="02040503050406030204" pitchFamily="18" charset="0"/>
                          </a:rPr>
                          <m:t>−</m:t>
                        </m:r>
                        <m:sSup>
                          <m:sSupPr>
                            <m:ctrlPr>
                              <a:rPr lang="de-DE" b="1" i="1" smtClean="0">
                                <a:latin typeface="Cambria Math" panose="02040503050406030204" pitchFamily="18" charset="0"/>
                              </a:rPr>
                            </m:ctrlPr>
                          </m:sSupPr>
                          <m:e>
                            <m:r>
                              <a:rPr lang="de-DE" b="1" i="1">
                                <a:latin typeface="Cambria Math" panose="02040503050406030204" pitchFamily="18" charset="0"/>
                              </a:rPr>
                              <m:t>𝒚</m:t>
                            </m:r>
                          </m:e>
                          <m:sup>
                            <m:r>
                              <a:rPr lang="de-DE" b="1" i="1" smtClean="0">
                                <a:latin typeface="Cambria Math" panose="02040503050406030204" pitchFamily="18" charset="0"/>
                              </a:rPr>
                              <m:t>𝟐</m:t>
                            </m:r>
                          </m:sup>
                        </m:sSup>
                      </m:e>
                    </m:d>
                    <m:r>
                      <a:rPr lang="de-DE" b="1" i="1">
                        <a:latin typeface="Cambria Math" panose="02040503050406030204" pitchFamily="18" charset="0"/>
                      </a:rPr>
                      <m:t>⋅</m:t>
                    </m:r>
                    <m:r>
                      <a:rPr lang="de-DE" b="1" i="1">
                        <a:latin typeface="Cambria Math" panose="02040503050406030204" pitchFamily="18" charset="0"/>
                      </a:rPr>
                      <m:t>𝒛</m:t>
                    </m:r>
                  </m:oMath>
                </a14:m>
                <a:r>
                  <a:rPr lang="de-DE" dirty="0"/>
                  <a:t> </a:t>
                </a:r>
              </a:p>
            </p:txBody>
          </p:sp>
        </mc:Choice>
        <mc:Fallback xmlns="">
          <p:sp>
            <p:nvSpPr>
              <p:cNvPr id="8" name="Rechteck 7"/>
              <p:cNvSpPr>
                <a:spLocks noRot="1" noChangeAspect="1" noMove="1" noResize="1" noEditPoints="1" noAdjustHandles="1" noChangeArrowheads="1" noChangeShapeType="1" noTextEdit="1"/>
              </p:cNvSpPr>
              <p:nvPr/>
            </p:nvSpPr>
            <p:spPr>
              <a:xfrm>
                <a:off x="2555776" y="3460358"/>
                <a:ext cx="3781420" cy="404983"/>
              </a:xfrm>
              <a:prstGeom prst="rect">
                <a:avLst/>
              </a:prstGeom>
              <a:blipFill>
                <a:blip r:embed="rId3"/>
                <a:stretch>
                  <a:fillRect b="-3030"/>
                </a:stretch>
              </a:blipFill>
            </p:spPr>
            <p:txBody>
              <a:bodyPr/>
              <a:lstStyle/>
              <a:p>
                <a:r>
                  <a:rPr lang="en-GB">
                    <a:noFill/>
                  </a:rPr>
                  <a:t> </a:t>
                </a:r>
              </a:p>
            </p:txBody>
          </p:sp>
        </mc:Fallback>
      </mc:AlternateContent>
      <p:sp>
        <p:nvSpPr>
          <p:cNvPr id="9" name="Textfeld 8"/>
          <p:cNvSpPr txBox="1"/>
          <p:nvPr/>
        </p:nvSpPr>
        <p:spPr>
          <a:xfrm>
            <a:off x="539552" y="4067780"/>
            <a:ext cx="7632848" cy="369332"/>
          </a:xfrm>
          <a:prstGeom prst="rect">
            <a:avLst/>
          </a:prstGeom>
          <a:noFill/>
        </p:spPr>
        <p:txBody>
          <a:bodyPr wrap="square" rtlCol="0">
            <a:spAutoFit/>
          </a:bodyPr>
          <a:lstStyle/>
          <a:p>
            <a:r>
              <a:rPr lang="de-DE" dirty="0" smtClean="0"/>
              <a:t>Statt dem Vorfaktor 2 führen wir nun die</a:t>
            </a:r>
            <a:r>
              <a:rPr lang="de-DE" dirty="0" smtClean="0">
                <a:solidFill>
                  <a:srgbClr val="FF0000"/>
                </a:solidFill>
              </a:rPr>
              <a:t> </a:t>
            </a:r>
            <a:r>
              <a:rPr lang="de-DE" dirty="0" err="1" smtClean="0">
                <a:solidFill>
                  <a:srgbClr val="FF0000"/>
                </a:solidFill>
              </a:rPr>
              <a:t>Lernrate</a:t>
            </a:r>
            <a:r>
              <a:rPr lang="de-DE" dirty="0" smtClean="0">
                <a:solidFill>
                  <a:srgbClr val="FF0000"/>
                </a:solidFill>
              </a:rPr>
              <a:t> </a:t>
            </a:r>
            <a:r>
              <a:rPr lang="de-DE" dirty="0" smtClean="0"/>
              <a:t>als Vorfaktor ein:</a:t>
            </a:r>
            <a:endParaRPr lang="de-DE" dirty="0"/>
          </a:p>
        </p:txBody>
      </p:sp>
      <mc:AlternateContent xmlns:mc="http://schemas.openxmlformats.org/markup-compatibility/2006" xmlns:a14="http://schemas.microsoft.com/office/drawing/2010/main">
        <mc:Choice Requires="a14">
          <p:sp>
            <p:nvSpPr>
              <p:cNvPr id="10" name="Rechteck 9"/>
              <p:cNvSpPr/>
              <p:nvPr/>
            </p:nvSpPr>
            <p:spPr>
              <a:xfrm>
                <a:off x="2555776" y="4787860"/>
                <a:ext cx="3800656" cy="404983"/>
              </a:xfrm>
              <a:prstGeom prst="rect">
                <a:avLst/>
              </a:prstGeom>
            </p:spPr>
            <p:txBody>
              <a:bodyPr wrap="none">
                <a:spAutoFit/>
              </a:bodyPr>
              <a:lstStyle/>
              <a:p>
                <a14:m>
                  <m:oMath xmlns:m="http://schemas.openxmlformats.org/officeDocument/2006/math">
                    <m:sSub>
                      <m:sSubPr>
                        <m:ctrlPr>
                          <a:rPr lang="de-DE" b="1" i="1" dirty="0" smtClean="0">
                            <a:latin typeface="Cambria Math" panose="02040503050406030204" pitchFamily="18" charset="0"/>
                          </a:rPr>
                        </m:ctrlPr>
                      </m:sSubPr>
                      <m:e>
                        <m:r>
                          <a:rPr lang="de-DE" b="1" i="1" dirty="0">
                            <a:latin typeface="Cambria Math" panose="02040503050406030204" pitchFamily="18" charset="0"/>
                          </a:rPr>
                          <m:t>𝒘</m:t>
                        </m:r>
                      </m:e>
                      <m:sub>
                        <m:r>
                          <a:rPr lang="de-DE" b="1" i="1" dirty="0">
                            <a:latin typeface="Cambria Math" panose="02040503050406030204" pitchFamily="18" charset="0"/>
                          </a:rPr>
                          <m:t>𝟑</m:t>
                        </m:r>
                      </m:sub>
                    </m:sSub>
                    <m:r>
                      <a:rPr lang="de-DE" b="1" i="1" dirty="0" smtClean="0">
                        <a:latin typeface="Cambria Math" panose="02040503050406030204" pitchFamily="18" charset="0"/>
                      </a:rPr>
                      <m:t>:</m:t>
                    </m:r>
                    <m:r>
                      <a:rPr lang="de-DE" b="1" i="1" dirty="0">
                        <a:latin typeface="Cambria Math" panose="02040503050406030204" pitchFamily="18" charset="0"/>
                      </a:rPr>
                      <m:t>=</m:t>
                    </m:r>
                    <m:sSub>
                      <m:sSubPr>
                        <m:ctrlPr>
                          <a:rPr lang="de-DE" b="1" i="1" dirty="0">
                            <a:latin typeface="Cambria Math" panose="02040503050406030204" pitchFamily="18" charset="0"/>
                          </a:rPr>
                        </m:ctrlPr>
                      </m:sSubPr>
                      <m:e>
                        <m:r>
                          <a:rPr lang="de-DE" b="1" i="1" dirty="0">
                            <a:latin typeface="Cambria Math" panose="02040503050406030204" pitchFamily="18" charset="0"/>
                          </a:rPr>
                          <m:t>𝒘</m:t>
                        </m:r>
                      </m:e>
                      <m:sub>
                        <m:r>
                          <a:rPr lang="de-DE" b="1" i="1" dirty="0">
                            <a:latin typeface="Cambria Math" panose="02040503050406030204" pitchFamily="18" charset="0"/>
                          </a:rPr>
                          <m:t>𝟑</m:t>
                        </m:r>
                      </m:sub>
                    </m:sSub>
                    <m:r>
                      <a:rPr lang="de-DE" b="1" i="1" dirty="0" smtClean="0">
                        <a:latin typeface="Cambria Math" panose="02040503050406030204" pitchFamily="18" charset="0"/>
                      </a:rPr>
                      <m:t>+</m:t>
                    </m:r>
                    <m:r>
                      <a:rPr lang="de-DE" b="1" i="1" dirty="0" smtClean="0">
                        <a:solidFill>
                          <a:srgbClr val="FF0000"/>
                        </a:solidFill>
                        <a:latin typeface="Cambria Math" panose="02040503050406030204" pitchFamily="18" charset="0"/>
                      </a:rPr>
                      <m:t>𝒍𝒓</m:t>
                    </m:r>
                    <m:r>
                      <a:rPr lang="de-DE" b="1" i="1">
                        <a:latin typeface="Cambria Math" panose="02040503050406030204" pitchFamily="18" charset="0"/>
                      </a:rPr>
                      <m:t>⋅</m:t>
                    </m:r>
                    <m:d>
                      <m:dPr>
                        <m:ctrlPr>
                          <a:rPr lang="de-DE" b="1" i="1">
                            <a:latin typeface="Cambria Math" panose="02040503050406030204" pitchFamily="18" charset="0"/>
                          </a:rPr>
                        </m:ctrlPr>
                      </m:dPr>
                      <m:e>
                        <m:r>
                          <a:rPr lang="de-DE" b="1" i="1">
                            <a:latin typeface="Cambria Math" panose="02040503050406030204" pitchFamily="18" charset="0"/>
                          </a:rPr>
                          <m:t>𝒕</m:t>
                        </m:r>
                        <m:r>
                          <a:rPr lang="de-DE" b="1" i="1">
                            <a:latin typeface="Cambria Math" panose="02040503050406030204" pitchFamily="18" charset="0"/>
                          </a:rPr>
                          <m:t>−</m:t>
                        </m:r>
                        <m:r>
                          <a:rPr lang="de-DE" b="1" i="1">
                            <a:latin typeface="Cambria Math" panose="02040503050406030204" pitchFamily="18" charset="0"/>
                          </a:rPr>
                          <m:t>𝒚</m:t>
                        </m:r>
                      </m:e>
                    </m:d>
                    <m:r>
                      <a:rPr lang="de-DE" b="1" i="1">
                        <a:latin typeface="Cambria Math" panose="02040503050406030204" pitchFamily="18" charset="0"/>
                      </a:rPr>
                      <m:t>⋅</m:t>
                    </m:r>
                    <m:d>
                      <m:dPr>
                        <m:ctrlPr>
                          <a:rPr lang="de-DE" b="1" i="1">
                            <a:latin typeface="Cambria Math" panose="02040503050406030204" pitchFamily="18" charset="0"/>
                          </a:rPr>
                        </m:ctrlPr>
                      </m:dPr>
                      <m:e>
                        <m:r>
                          <a:rPr lang="de-DE" b="1" i="1">
                            <a:latin typeface="Cambria Math" panose="02040503050406030204" pitchFamily="18" charset="0"/>
                          </a:rPr>
                          <m:t>𝟏</m:t>
                        </m:r>
                        <m:r>
                          <a:rPr lang="de-DE" b="1" i="1">
                            <a:latin typeface="Cambria Math" panose="02040503050406030204" pitchFamily="18" charset="0"/>
                          </a:rPr>
                          <m:t>−</m:t>
                        </m:r>
                        <m:sSup>
                          <m:sSupPr>
                            <m:ctrlPr>
                              <a:rPr lang="de-DE" b="1" i="1" smtClean="0">
                                <a:latin typeface="Cambria Math" panose="02040503050406030204" pitchFamily="18" charset="0"/>
                              </a:rPr>
                            </m:ctrlPr>
                          </m:sSupPr>
                          <m:e>
                            <m:r>
                              <a:rPr lang="de-DE" b="1" i="1">
                                <a:latin typeface="Cambria Math" panose="02040503050406030204" pitchFamily="18" charset="0"/>
                              </a:rPr>
                              <m:t>𝒚</m:t>
                            </m:r>
                          </m:e>
                          <m:sup>
                            <m:r>
                              <a:rPr lang="de-DE" b="1" i="1" smtClean="0">
                                <a:latin typeface="Cambria Math" panose="02040503050406030204" pitchFamily="18" charset="0"/>
                              </a:rPr>
                              <m:t>𝟐</m:t>
                            </m:r>
                          </m:sup>
                        </m:sSup>
                      </m:e>
                    </m:d>
                    <m:r>
                      <a:rPr lang="de-DE" b="1" i="1">
                        <a:latin typeface="Cambria Math" panose="02040503050406030204" pitchFamily="18" charset="0"/>
                      </a:rPr>
                      <m:t>⋅</m:t>
                    </m:r>
                    <m:r>
                      <a:rPr lang="de-DE" b="1" i="1">
                        <a:latin typeface="Cambria Math" panose="02040503050406030204" pitchFamily="18" charset="0"/>
                      </a:rPr>
                      <m:t>𝒛</m:t>
                    </m:r>
                  </m:oMath>
                </a14:m>
                <a:r>
                  <a:rPr lang="de-DE" dirty="0"/>
                  <a:t> </a:t>
                </a:r>
              </a:p>
            </p:txBody>
          </p:sp>
        </mc:Choice>
        <mc:Fallback xmlns="">
          <p:sp>
            <p:nvSpPr>
              <p:cNvPr id="10" name="Rechteck 9"/>
              <p:cNvSpPr>
                <a:spLocks noRot="1" noChangeAspect="1" noMove="1" noResize="1" noEditPoints="1" noAdjustHandles="1" noChangeArrowheads="1" noChangeShapeType="1" noTextEdit="1"/>
              </p:cNvSpPr>
              <p:nvPr/>
            </p:nvSpPr>
            <p:spPr>
              <a:xfrm>
                <a:off x="2555776" y="4787860"/>
                <a:ext cx="3800656" cy="404983"/>
              </a:xfrm>
              <a:prstGeom prst="rect">
                <a:avLst/>
              </a:prstGeom>
              <a:blipFill>
                <a:blip r:embed="rId4"/>
                <a:stretch>
                  <a:fillRect b="-2985"/>
                </a:stretch>
              </a:blipFill>
            </p:spPr>
            <p:txBody>
              <a:bodyPr/>
              <a:lstStyle/>
              <a:p>
                <a:r>
                  <a:rPr lang="en-GB">
                    <a:noFill/>
                  </a:rPr>
                  <a:t> </a:t>
                </a:r>
              </a:p>
            </p:txBody>
          </p:sp>
        </mc:Fallback>
      </mc:AlternateContent>
      <p:sp>
        <p:nvSpPr>
          <p:cNvPr id="11" name="Textfeld 10"/>
          <p:cNvSpPr txBox="1"/>
          <p:nvPr/>
        </p:nvSpPr>
        <p:spPr>
          <a:xfrm>
            <a:off x="539552" y="5507940"/>
            <a:ext cx="7632848" cy="646331"/>
          </a:xfrm>
          <a:prstGeom prst="rect">
            <a:avLst/>
          </a:prstGeom>
          <a:noFill/>
        </p:spPr>
        <p:txBody>
          <a:bodyPr wrap="square" rtlCol="0">
            <a:spAutoFit/>
          </a:bodyPr>
          <a:lstStyle/>
          <a:p>
            <a:r>
              <a:rPr lang="de-DE" dirty="0" smtClean="0"/>
              <a:t>Die </a:t>
            </a:r>
            <a:r>
              <a:rPr lang="de-DE" dirty="0" err="1" smtClean="0"/>
              <a:t>Lernrate</a:t>
            </a:r>
            <a:r>
              <a:rPr lang="de-DE" dirty="0" smtClean="0"/>
              <a:t> ist üblicherweise ein recht kleiner Wert (z. B. 0,03), damit bei der Aktualisierung möglichst relativ kleine Schritte gemacht werden.</a:t>
            </a:r>
            <a:endParaRPr lang="de-DE" dirty="0"/>
          </a:p>
        </p:txBody>
      </p:sp>
    </p:spTree>
    <p:extLst>
      <p:ext uri="{BB962C8B-B14F-4D97-AF65-F5344CB8AC3E}">
        <p14:creationId xmlns:p14="http://schemas.microsoft.com/office/powerpoint/2010/main" val="3992883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4967" y="1063932"/>
            <a:ext cx="8243887" cy="1044000"/>
          </a:xfrm>
        </p:spPr>
        <p:txBody>
          <a:bodyPr/>
          <a:lstStyle/>
          <a:p>
            <a:r>
              <a:rPr lang="de-DE" dirty="0" smtClean="0"/>
              <a:t>Lernprinzip - Aktualisierung für Kantengewichte</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207</a:t>
            </a:fld>
            <a:endParaRPr lang="de-DE" sz="1800"/>
          </a:p>
        </p:txBody>
      </p:sp>
      <mc:AlternateContent xmlns:mc="http://schemas.openxmlformats.org/markup-compatibility/2006" xmlns:a14="http://schemas.microsoft.com/office/drawing/2010/main">
        <mc:Choice Requires="a14">
          <p:sp>
            <p:nvSpPr>
              <p:cNvPr id="10" name="Rechteck 9"/>
              <p:cNvSpPr/>
              <p:nvPr/>
            </p:nvSpPr>
            <p:spPr>
              <a:xfrm>
                <a:off x="4057074" y="2630788"/>
                <a:ext cx="4313617" cy="404983"/>
              </a:xfrm>
              <a:prstGeom prst="rect">
                <a:avLst/>
              </a:prstGeom>
            </p:spPr>
            <p:txBody>
              <a:bodyPr wrap="none">
                <a:spAutoFit/>
              </a:bodyPr>
              <a:lstStyle/>
              <a:p>
                <a14:m>
                  <m:oMath xmlns:m="http://schemas.openxmlformats.org/officeDocument/2006/math">
                    <m:sSub>
                      <m:sSubPr>
                        <m:ctrlPr>
                          <a:rPr lang="de-DE" b="1" i="1" dirty="0" smtClean="0">
                            <a:latin typeface="Cambria Math" panose="02040503050406030204" pitchFamily="18" charset="0"/>
                          </a:rPr>
                        </m:ctrlPr>
                      </m:sSubPr>
                      <m:e>
                        <m:r>
                          <a:rPr lang="de-DE" b="1" i="1" dirty="0">
                            <a:latin typeface="Cambria Math" panose="02040503050406030204" pitchFamily="18" charset="0"/>
                          </a:rPr>
                          <m:t>𝒘</m:t>
                        </m:r>
                      </m:e>
                      <m:sub>
                        <m:r>
                          <a:rPr lang="de-DE" b="1" i="1" dirty="0">
                            <a:latin typeface="Cambria Math" panose="02040503050406030204" pitchFamily="18" charset="0"/>
                          </a:rPr>
                          <m:t>𝟑</m:t>
                        </m:r>
                      </m:sub>
                    </m:sSub>
                    <m:r>
                      <a:rPr lang="de-DE" b="1" i="1" dirty="0">
                        <a:latin typeface="Cambria Math" panose="02040503050406030204" pitchFamily="18" charset="0"/>
                      </a:rPr>
                      <m:t>=</m:t>
                    </m:r>
                    <m:sSub>
                      <m:sSubPr>
                        <m:ctrlPr>
                          <a:rPr lang="de-DE" b="1" i="1" dirty="0">
                            <a:latin typeface="Cambria Math" panose="02040503050406030204" pitchFamily="18" charset="0"/>
                          </a:rPr>
                        </m:ctrlPr>
                      </m:sSubPr>
                      <m:e>
                        <m:r>
                          <a:rPr lang="de-DE" b="1" i="1" dirty="0">
                            <a:latin typeface="Cambria Math" panose="02040503050406030204" pitchFamily="18" charset="0"/>
                          </a:rPr>
                          <m:t>𝒘</m:t>
                        </m:r>
                      </m:e>
                      <m:sub>
                        <m:r>
                          <a:rPr lang="de-DE" b="1" i="1" dirty="0">
                            <a:latin typeface="Cambria Math" panose="02040503050406030204" pitchFamily="18" charset="0"/>
                          </a:rPr>
                          <m:t>𝟑</m:t>
                        </m:r>
                      </m:sub>
                    </m:sSub>
                    <m:r>
                      <a:rPr lang="de-DE" b="1" i="1" dirty="0" smtClean="0">
                        <a:latin typeface="Cambria Math" panose="02040503050406030204" pitchFamily="18" charset="0"/>
                      </a:rPr>
                      <m:t>+</m:t>
                    </m:r>
                    <m:r>
                      <a:rPr lang="de-DE" b="1" i="1" dirty="0" smtClean="0">
                        <a:solidFill>
                          <a:schemeClr val="tx2"/>
                        </a:solidFill>
                        <a:latin typeface="Cambria Math" panose="02040503050406030204" pitchFamily="18" charset="0"/>
                      </a:rPr>
                      <m:t>𝒍𝒓</m:t>
                    </m:r>
                    <m:r>
                      <a:rPr lang="de-DE" b="1" i="1" dirty="0" smtClean="0">
                        <a:solidFill>
                          <a:schemeClr val="tx2"/>
                        </a:solidFill>
                        <a:latin typeface="Cambria Math" panose="02040503050406030204" pitchFamily="18" charset="0"/>
                      </a:rPr>
                      <m:t>  ⋅   </m:t>
                    </m:r>
                    <m:d>
                      <m:dPr>
                        <m:ctrlPr>
                          <a:rPr lang="de-DE" b="1" i="1" smtClean="0">
                            <a:solidFill>
                              <a:schemeClr val="tx2">
                                <a:lumMod val="50000"/>
                                <a:lumOff val="50000"/>
                              </a:schemeClr>
                            </a:solidFill>
                            <a:latin typeface="Cambria Math" panose="02040503050406030204" pitchFamily="18" charset="0"/>
                          </a:rPr>
                        </m:ctrlPr>
                      </m:dPr>
                      <m:e>
                        <m:r>
                          <a:rPr lang="de-DE" b="1" i="1" smtClean="0">
                            <a:solidFill>
                              <a:schemeClr val="tx2">
                                <a:lumMod val="50000"/>
                                <a:lumOff val="50000"/>
                              </a:schemeClr>
                            </a:solidFill>
                            <a:latin typeface="Cambria Math" panose="02040503050406030204" pitchFamily="18" charset="0"/>
                          </a:rPr>
                          <m:t>𝒚</m:t>
                        </m:r>
                        <m:r>
                          <a:rPr lang="de-DE" b="1" i="1">
                            <a:solidFill>
                              <a:schemeClr val="tx2">
                                <a:lumMod val="50000"/>
                                <a:lumOff val="50000"/>
                              </a:schemeClr>
                            </a:solidFill>
                            <a:latin typeface="Cambria Math" panose="02040503050406030204" pitchFamily="18" charset="0"/>
                          </a:rPr>
                          <m:t>−</m:t>
                        </m:r>
                        <m:r>
                          <a:rPr lang="de-DE" b="1" i="1" smtClean="0">
                            <a:solidFill>
                              <a:schemeClr val="tx2">
                                <a:lumMod val="50000"/>
                                <a:lumOff val="50000"/>
                              </a:schemeClr>
                            </a:solidFill>
                            <a:latin typeface="Cambria Math" panose="02040503050406030204" pitchFamily="18" charset="0"/>
                          </a:rPr>
                          <m:t>𝒕</m:t>
                        </m:r>
                      </m:e>
                    </m:d>
                    <m:r>
                      <a:rPr lang="de-DE" b="1" i="1" smtClean="0">
                        <a:latin typeface="Cambria Math" panose="02040503050406030204" pitchFamily="18" charset="0"/>
                      </a:rPr>
                      <m:t>   </m:t>
                    </m:r>
                    <m:r>
                      <a:rPr lang="de-DE" b="1" i="1">
                        <a:latin typeface="Cambria Math" panose="02040503050406030204" pitchFamily="18" charset="0"/>
                      </a:rPr>
                      <m:t>⋅</m:t>
                    </m:r>
                    <m:r>
                      <a:rPr lang="de-DE" b="1" i="1" smtClean="0">
                        <a:latin typeface="Cambria Math" panose="02040503050406030204" pitchFamily="18" charset="0"/>
                      </a:rPr>
                      <m:t> </m:t>
                    </m:r>
                    <m:d>
                      <m:dPr>
                        <m:ctrlPr>
                          <a:rPr lang="de-DE" b="1" i="1" smtClean="0">
                            <a:solidFill>
                              <a:schemeClr val="tx1">
                                <a:lumMod val="50000"/>
                              </a:schemeClr>
                            </a:solidFill>
                            <a:latin typeface="Cambria Math" panose="02040503050406030204" pitchFamily="18" charset="0"/>
                          </a:rPr>
                        </m:ctrlPr>
                      </m:dPr>
                      <m:e>
                        <m:r>
                          <a:rPr lang="de-DE" b="1" i="1" smtClean="0">
                            <a:solidFill>
                              <a:schemeClr val="tx1">
                                <a:lumMod val="50000"/>
                              </a:schemeClr>
                            </a:solidFill>
                            <a:latin typeface="Cambria Math" panose="02040503050406030204" pitchFamily="18" charset="0"/>
                          </a:rPr>
                          <m:t>𝟏</m:t>
                        </m:r>
                        <m:r>
                          <a:rPr lang="de-DE" b="1" i="1" smtClean="0">
                            <a:solidFill>
                              <a:schemeClr val="tx1">
                                <a:lumMod val="50000"/>
                              </a:schemeClr>
                            </a:solidFill>
                            <a:latin typeface="Cambria Math" panose="02040503050406030204" pitchFamily="18" charset="0"/>
                          </a:rPr>
                          <m:t>−</m:t>
                        </m:r>
                        <m:sSup>
                          <m:sSupPr>
                            <m:ctrlPr>
                              <a:rPr lang="de-DE" b="1" i="1" smtClean="0">
                                <a:solidFill>
                                  <a:schemeClr val="tx1">
                                    <a:lumMod val="50000"/>
                                  </a:schemeClr>
                                </a:solidFill>
                                <a:latin typeface="Cambria Math" panose="02040503050406030204" pitchFamily="18" charset="0"/>
                              </a:rPr>
                            </m:ctrlPr>
                          </m:sSupPr>
                          <m:e>
                            <m:r>
                              <a:rPr lang="de-DE" b="1" i="1" smtClean="0">
                                <a:solidFill>
                                  <a:srgbClr val="FF0000"/>
                                </a:solidFill>
                                <a:latin typeface="Cambria Math" panose="02040503050406030204" pitchFamily="18" charset="0"/>
                              </a:rPr>
                              <m:t>𝒚</m:t>
                            </m:r>
                          </m:e>
                          <m:sup>
                            <m:r>
                              <a:rPr lang="de-DE" b="1" i="1" smtClean="0">
                                <a:solidFill>
                                  <a:schemeClr val="tx1">
                                    <a:lumMod val="50000"/>
                                  </a:schemeClr>
                                </a:solidFill>
                                <a:latin typeface="Cambria Math" panose="02040503050406030204" pitchFamily="18" charset="0"/>
                              </a:rPr>
                              <m:t>𝟐</m:t>
                            </m:r>
                          </m:sup>
                        </m:sSup>
                      </m:e>
                    </m:d>
                    <m:r>
                      <a:rPr lang="de-DE" b="1" i="1">
                        <a:latin typeface="Cambria Math" panose="02040503050406030204" pitchFamily="18" charset="0"/>
                      </a:rPr>
                      <m:t>⋅</m:t>
                    </m:r>
                    <m:r>
                      <a:rPr lang="de-DE" b="1" i="1" smtClean="0">
                        <a:latin typeface="Cambria Math" panose="02040503050406030204" pitchFamily="18" charset="0"/>
                      </a:rPr>
                      <m:t> </m:t>
                    </m:r>
                    <m:r>
                      <a:rPr lang="de-DE" b="1" i="1" smtClean="0">
                        <a:solidFill>
                          <a:srgbClr val="00B050"/>
                        </a:solidFill>
                        <a:latin typeface="Cambria Math" panose="02040503050406030204" pitchFamily="18" charset="0"/>
                      </a:rPr>
                      <m:t>𝒛</m:t>
                    </m:r>
                  </m:oMath>
                </a14:m>
                <a:r>
                  <a:rPr lang="de-DE" dirty="0"/>
                  <a:t> </a:t>
                </a:r>
              </a:p>
            </p:txBody>
          </p:sp>
        </mc:Choice>
        <mc:Fallback xmlns="">
          <p:sp>
            <p:nvSpPr>
              <p:cNvPr id="10" name="Rechteck 9"/>
              <p:cNvSpPr>
                <a:spLocks noRot="1" noChangeAspect="1" noMove="1" noResize="1" noEditPoints="1" noAdjustHandles="1" noChangeArrowheads="1" noChangeShapeType="1" noTextEdit="1"/>
              </p:cNvSpPr>
              <p:nvPr/>
            </p:nvSpPr>
            <p:spPr>
              <a:xfrm>
                <a:off x="4057074" y="2630788"/>
                <a:ext cx="4313617" cy="404983"/>
              </a:xfrm>
              <a:prstGeom prst="rect">
                <a:avLst/>
              </a:prstGeom>
              <a:blipFill>
                <a:blip r:embed="rId2"/>
                <a:stretch>
                  <a:fillRect b="-30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hteck 11"/>
              <p:cNvSpPr/>
              <p:nvPr/>
            </p:nvSpPr>
            <p:spPr>
              <a:xfrm>
                <a:off x="4022036" y="3347700"/>
                <a:ext cx="4366388" cy="404983"/>
              </a:xfrm>
              <a:prstGeom prst="rect">
                <a:avLst/>
              </a:prstGeom>
            </p:spPr>
            <p:txBody>
              <a:bodyPr wrap="none">
                <a:spAutoFit/>
              </a:bodyPr>
              <a:lstStyle/>
              <a:p>
                <a14:m>
                  <m:oMath xmlns:m="http://schemas.openxmlformats.org/officeDocument/2006/math">
                    <m:sSub>
                      <m:sSubPr>
                        <m:ctrlPr>
                          <a:rPr lang="de-DE" b="1" i="1" dirty="0" smtClean="0">
                            <a:latin typeface="Cambria Math" panose="02040503050406030204" pitchFamily="18" charset="0"/>
                          </a:rPr>
                        </m:ctrlPr>
                      </m:sSubPr>
                      <m:e>
                        <m:r>
                          <a:rPr lang="de-DE" b="1" i="1" dirty="0">
                            <a:latin typeface="Cambria Math" panose="02040503050406030204" pitchFamily="18" charset="0"/>
                          </a:rPr>
                          <m:t>𝒘</m:t>
                        </m:r>
                      </m:e>
                      <m:sub>
                        <m:r>
                          <a:rPr lang="de-DE" b="1" i="1" dirty="0" smtClean="0">
                            <a:latin typeface="Cambria Math" panose="02040503050406030204" pitchFamily="18" charset="0"/>
                          </a:rPr>
                          <m:t>𝟐</m:t>
                        </m:r>
                      </m:sub>
                    </m:sSub>
                    <m:r>
                      <a:rPr lang="de-DE" b="1" i="1" dirty="0">
                        <a:latin typeface="Cambria Math" panose="02040503050406030204" pitchFamily="18" charset="0"/>
                      </a:rPr>
                      <m:t>=</m:t>
                    </m:r>
                    <m:sSub>
                      <m:sSubPr>
                        <m:ctrlPr>
                          <a:rPr lang="de-DE" b="1" i="1" dirty="0">
                            <a:latin typeface="Cambria Math" panose="02040503050406030204" pitchFamily="18" charset="0"/>
                          </a:rPr>
                        </m:ctrlPr>
                      </m:sSubPr>
                      <m:e>
                        <m:r>
                          <a:rPr lang="de-DE" b="1" i="1" dirty="0">
                            <a:latin typeface="Cambria Math" panose="02040503050406030204" pitchFamily="18" charset="0"/>
                          </a:rPr>
                          <m:t>𝒘</m:t>
                        </m:r>
                      </m:e>
                      <m:sub>
                        <m:r>
                          <a:rPr lang="de-DE" b="1" i="1" dirty="0" smtClean="0">
                            <a:latin typeface="Cambria Math" panose="02040503050406030204" pitchFamily="18" charset="0"/>
                          </a:rPr>
                          <m:t>𝟐</m:t>
                        </m:r>
                      </m:sub>
                    </m:sSub>
                    <m:r>
                      <a:rPr lang="de-DE" b="1" i="1" dirty="0" smtClean="0">
                        <a:latin typeface="Cambria Math" panose="02040503050406030204" pitchFamily="18" charset="0"/>
                      </a:rPr>
                      <m:t>+</m:t>
                    </m:r>
                    <m:r>
                      <a:rPr lang="de-DE" b="1" i="1" dirty="0" smtClean="0">
                        <a:solidFill>
                          <a:schemeClr val="tx2"/>
                        </a:solidFill>
                        <a:latin typeface="Cambria Math" panose="02040503050406030204" pitchFamily="18" charset="0"/>
                      </a:rPr>
                      <m:t>𝒍𝒓</m:t>
                    </m:r>
                    <m:r>
                      <a:rPr lang="de-DE" b="1" i="1">
                        <a:latin typeface="Cambria Math" panose="02040503050406030204" pitchFamily="18" charset="0"/>
                      </a:rPr>
                      <m:t>⋅</m:t>
                    </m:r>
                    <m:sSub>
                      <m:sSubPr>
                        <m:ctrlPr>
                          <a:rPr lang="de-DE" b="1" i="1" smtClean="0">
                            <a:solidFill>
                              <a:schemeClr val="tx2">
                                <a:lumMod val="50000"/>
                                <a:lumOff val="50000"/>
                              </a:schemeClr>
                            </a:solidFill>
                            <a:latin typeface="Cambria Math" panose="02040503050406030204" pitchFamily="18" charset="0"/>
                          </a:rPr>
                        </m:ctrlPr>
                      </m:sSubPr>
                      <m:e>
                        <m:r>
                          <a:rPr lang="de-DE" b="1" i="1" smtClean="0">
                            <a:solidFill>
                              <a:schemeClr val="tx2">
                                <a:lumMod val="50000"/>
                                <a:lumOff val="50000"/>
                              </a:schemeClr>
                            </a:solidFill>
                            <a:latin typeface="Cambria Math" panose="02040503050406030204" pitchFamily="18" charset="0"/>
                          </a:rPr>
                          <m:t>𝒘</m:t>
                        </m:r>
                      </m:e>
                      <m:sub>
                        <m:r>
                          <a:rPr lang="de-DE" b="1" i="1" smtClean="0">
                            <a:solidFill>
                              <a:schemeClr val="tx2">
                                <a:lumMod val="50000"/>
                                <a:lumOff val="50000"/>
                              </a:schemeClr>
                            </a:solidFill>
                            <a:latin typeface="Cambria Math" panose="02040503050406030204" pitchFamily="18" charset="0"/>
                          </a:rPr>
                          <m:t>𝟑</m:t>
                        </m:r>
                      </m:sub>
                    </m:sSub>
                    <m:r>
                      <a:rPr lang="de-DE" b="1" i="1" smtClean="0">
                        <a:solidFill>
                          <a:schemeClr val="tx2">
                            <a:lumMod val="50000"/>
                            <a:lumOff val="50000"/>
                          </a:schemeClr>
                        </a:solidFill>
                        <a:latin typeface="Cambria Math" panose="02040503050406030204" pitchFamily="18" charset="0"/>
                      </a:rPr>
                      <m:t>⋅</m:t>
                    </m:r>
                    <m:d>
                      <m:dPr>
                        <m:ctrlPr>
                          <a:rPr lang="de-DE" b="1" i="1">
                            <a:solidFill>
                              <a:schemeClr val="tx2">
                                <a:lumMod val="50000"/>
                                <a:lumOff val="50000"/>
                              </a:schemeClr>
                            </a:solidFill>
                            <a:latin typeface="Cambria Math" panose="02040503050406030204" pitchFamily="18" charset="0"/>
                          </a:rPr>
                        </m:ctrlPr>
                      </m:dPr>
                      <m:e>
                        <m:r>
                          <a:rPr lang="de-DE" b="1" i="1" smtClean="0">
                            <a:solidFill>
                              <a:schemeClr val="tx2">
                                <a:lumMod val="50000"/>
                                <a:lumOff val="50000"/>
                              </a:schemeClr>
                            </a:solidFill>
                            <a:latin typeface="Cambria Math" panose="02040503050406030204" pitchFamily="18" charset="0"/>
                          </a:rPr>
                          <m:t>𝒚</m:t>
                        </m:r>
                        <m:r>
                          <a:rPr lang="de-DE" b="1" i="1">
                            <a:solidFill>
                              <a:schemeClr val="tx2">
                                <a:lumMod val="50000"/>
                                <a:lumOff val="50000"/>
                              </a:schemeClr>
                            </a:solidFill>
                            <a:latin typeface="Cambria Math" panose="02040503050406030204" pitchFamily="18" charset="0"/>
                          </a:rPr>
                          <m:t>−</m:t>
                        </m:r>
                        <m:r>
                          <a:rPr lang="de-DE" b="1" i="1" smtClean="0">
                            <a:solidFill>
                              <a:schemeClr val="tx2">
                                <a:lumMod val="50000"/>
                                <a:lumOff val="50000"/>
                              </a:schemeClr>
                            </a:solidFill>
                            <a:latin typeface="Cambria Math" panose="02040503050406030204" pitchFamily="18" charset="0"/>
                          </a:rPr>
                          <m:t>𝒕</m:t>
                        </m:r>
                      </m:e>
                    </m:d>
                    <m:r>
                      <a:rPr lang="de-DE" b="1" i="1">
                        <a:solidFill>
                          <a:schemeClr val="tx2">
                            <a:lumMod val="50000"/>
                            <a:lumOff val="50000"/>
                          </a:schemeClr>
                        </a:solidFill>
                        <a:latin typeface="Cambria Math" panose="02040503050406030204" pitchFamily="18" charset="0"/>
                      </a:rPr>
                      <m:t>⋅</m:t>
                    </m:r>
                    <m:d>
                      <m:dPr>
                        <m:ctrlPr>
                          <a:rPr lang="de-DE" b="1" i="1" smtClean="0">
                            <a:solidFill>
                              <a:schemeClr val="tx1">
                                <a:lumMod val="50000"/>
                              </a:schemeClr>
                            </a:solidFill>
                            <a:latin typeface="Cambria Math" panose="02040503050406030204" pitchFamily="18" charset="0"/>
                          </a:rPr>
                        </m:ctrlPr>
                      </m:dPr>
                      <m:e>
                        <m:r>
                          <a:rPr lang="de-DE" b="1" i="1" smtClean="0">
                            <a:solidFill>
                              <a:schemeClr val="tx1">
                                <a:lumMod val="50000"/>
                              </a:schemeClr>
                            </a:solidFill>
                            <a:latin typeface="Cambria Math" panose="02040503050406030204" pitchFamily="18" charset="0"/>
                          </a:rPr>
                          <m:t>𝟏</m:t>
                        </m:r>
                        <m:r>
                          <a:rPr lang="de-DE" b="1" i="1" smtClean="0">
                            <a:solidFill>
                              <a:schemeClr val="tx1">
                                <a:lumMod val="50000"/>
                              </a:schemeClr>
                            </a:solidFill>
                            <a:latin typeface="Cambria Math" panose="02040503050406030204" pitchFamily="18" charset="0"/>
                          </a:rPr>
                          <m:t>−</m:t>
                        </m:r>
                        <m:sSup>
                          <m:sSupPr>
                            <m:ctrlPr>
                              <a:rPr lang="de-DE" b="1" i="1" smtClean="0">
                                <a:solidFill>
                                  <a:schemeClr val="tx1">
                                    <a:lumMod val="50000"/>
                                  </a:schemeClr>
                                </a:solidFill>
                                <a:latin typeface="Cambria Math" panose="02040503050406030204" pitchFamily="18" charset="0"/>
                              </a:rPr>
                            </m:ctrlPr>
                          </m:sSupPr>
                          <m:e>
                            <m:r>
                              <a:rPr lang="de-DE" b="1" i="1" smtClean="0">
                                <a:solidFill>
                                  <a:srgbClr val="FF0000"/>
                                </a:solidFill>
                                <a:latin typeface="Cambria Math" panose="02040503050406030204" pitchFamily="18" charset="0"/>
                              </a:rPr>
                              <m:t>𝒛</m:t>
                            </m:r>
                          </m:e>
                          <m:sup>
                            <m:r>
                              <a:rPr lang="de-DE" b="1" i="1" smtClean="0">
                                <a:solidFill>
                                  <a:schemeClr val="tx1">
                                    <a:lumMod val="50000"/>
                                  </a:schemeClr>
                                </a:solidFill>
                                <a:latin typeface="Cambria Math" panose="02040503050406030204" pitchFamily="18" charset="0"/>
                              </a:rPr>
                              <m:t>𝟐</m:t>
                            </m:r>
                          </m:sup>
                        </m:sSup>
                      </m:e>
                    </m:d>
                    <m:r>
                      <a:rPr lang="de-DE" b="1" i="1">
                        <a:latin typeface="Cambria Math" panose="02040503050406030204" pitchFamily="18" charset="0"/>
                      </a:rPr>
                      <m:t>⋅</m:t>
                    </m:r>
                    <m:sSub>
                      <m:sSubPr>
                        <m:ctrlPr>
                          <a:rPr lang="de-DE" b="1" i="1" smtClean="0">
                            <a:solidFill>
                              <a:srgbClr val="00B050"/>
                            </a:solidFill>
                            <a:latin typeface="Cambria Math" panose="02040503050406030204" pitchFamily="18" charset="0"/>
                          </a:rPr>
                        </m:ctrlPr>
                      </m:sSubPr>
                      <m:e>
                        <m:r>
                          <a:rPr lang="de-DE" b="1" i="1" smtClean="0">
                            <a:solidFill>
                              <a:srgbClr val="00B050"/>
                            </a:solidFill>
                            <a:latin typeface="Cambria Math" panose="02040503050406030204" pitchFamily="18" charset="0"/>
                          </a:rPr>
                          <m:t>𝒙</m:t>
                        </m:r>
                      </m:e>
                      <m:sub>
                        <m:r>
                          <a:rPr lang="de-DE" b="1" i="1" smtClean="0">
                            <a:solidFill>
                              <a:srgbClr val="00B050"/>
                            </a:solidFill>
                            <a:latin typeface="Cambria Math" panose="02040503050406030204" pitchFamily="18" charset="0"/>
                          </a:rPr>
                          <m:t>𝟐</m:t>
                        </m:r>
                      </m:sub>
                    </m:sSub>
                  </m:oMath>
                </a14:m>
                <a:r>
                  <a:rPr lang="de-DE" dirty="0"/>
                  <a:t> </a:t>
                </a:r>
              </a:p>
            </p:txBody>
          </p:sp>
        </mc:Choice>
        <mc:Fallback xmlns="">
          <p:sp>
            <p:nvSpPr>
              <p:cNvPr id="12" name="Rechteck 11"/>
              <p:cNvSpPr>
                <a:spLocks noRot="1" noChangeAspect="1" noMove="1" noResize="1" noEditPoints="1" noAdjustHandles="1" noChangeArrowheads="1" noChangeShapeType="1" noTextEdit="1"/>
              </p:cNvSpPr>
              <p:nvPr/>
            </p:nvSpPr>
            <p:spPr>
              <a:xfrm>
                <a:off x="4022036" y="3347700"/>
                <a:ext cx="4366388" cy="404983"/>
              </a:xfrm>
              <a:prstGeom prst="rect">
                <a:avLst/>
              </a:prstGeom>
              <a:blipFill>
                <a:blip r:embed="rId3"/>
                <a:stretch>
                  <a:fillRect b="-29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echteck 12"/>
              <p:cNvSpPr/>
              <p:nvPr/>
            </p:nvSpPr>
            <p:spPr>
              <a:xfrm>
                <a:off x="4022036" y="4067780"/>
                <a:ext cx="4366388" cy="404983"/>
              </a:xfrm>
              <a:prstGeom prst="rect">
                <a:avLst/>
              </a:prstGeom>
            </p:spPr>
            <p:txBody>
              <a:bodyPr wrap="none">
                <a:spAutoFit/>
              </a:bodyPr>
              <a:lstStyle/>
              <a:p>
                <a14:m>
                  <m:oMath xmlns:m="http://schemas.openxmlformats.org/officeDocument/2006/math">
                    <m:sSub>
                      <m:sSubPr>
                        <m:ctrlPr>
                          <a:rPr lang="de-DE" b="1" i="1" dirty="0" smtClean="0">
                            <a:latin typeface="Cambria Math" panose="02040503050406030204" pitchFamily="18" charset="0"/>
                          </a:rPr>
                        </m:ctrlPr>
                      </m:sSubPr>
                      <m:e>
                        <m:r>
                          <a:rPr lang="de-DE" b="1" i="1" dirty="0">
                            <a:latin typeface="Cambria Math" panose="02040503050406030204" pitchFamily="18" charset="0"/>
                          </a:rPr>
                          <m:t>𝒘</m:t>
                        </m:r>
                      </m:e>
                      <m:sub>
                        <m:r>
                          <a:rPr lang="de-DE" b="1" i="1" dirty="0" smtClean="0">
                            <a:latin typeface="Cambria Math" panose="02040503050406030204" pitchFamily="18" charset="0"/>
                          </a:rPr>
                          <m:t>𝟏</m:t>
                        </m:r>
                      </m:sub>
                    </m:sSub>
                    <m:r>
                      <a:rPr lang="de-DE" b="1" i="1" dirty="0">
                        <a:latin typeface="Cambria Math" panose="02040503050406030204" pitchFamily="18" charset="0"/>
                      </a:rPr>
                      <m:t>=</m:t>
                    </m:r>
                    <m:sSub>
                      <m:sSubPr>
                        <m:ctrlPr>
                          <a:rPr lang="de-DE" b="1" i="1" dirty="0">
                            <a:latin typeface="Cambria Math" panose="02040503050406030204" pitchFamily="18" charset="0"/>
                          </a:rPr>
                        </m:ctrlPr>
                      </m:sSubPr>
                      <m:e>
                        <m:r>
                          <a:rPr lang="de-DE" b="1" i="1" dirty="0">
                            <a:latin typeface="Cambria Math" panose="02040503050406030204" pitchFamily="18" charset="0"/>
                          </a:rPr>
                          <m:t>𝒘</m:t>
                        </m:r>
                      </m:e>
                      <m:sub>
                        <m:r>
                          <a:rPr lang="de-DE" b="1" i="1" dirty="0" smtClean="0">
                            <a:latin typeface="Cambria Math" panose="02040503050406030204" pitchFamily="18" charset="0"/>
                          </a:rPr>
                          <m:t>𝟏</m:t>
                        </m:r>
                      </m:sub>
                    </m:sSub>
                    <m:r>
                      <a:rPr lang="de-DE" b="1" i="1" dirty="0" smtClean="0">
                        <a:latin typeface="Cambria Math" panose="02040503050406030204" pitchFamily="18" charset="0"/>
                      </a:rPr>
                      <m:t>+</m:t>
                    </m:r>
                    <m:r>
                      <a:rPr lang="de-DE" b="1" i="1" dirty="0" smtClean="0">
                        <a:solidFill>
                          <a:schemeClr val="tx2"/>
                        </a:solidFill>
                        <a:latin typeface="Cambria Math" panose="02040503050406030204" pitchFamily="18" charset="0"/>
                      </a:rPr>
                      <m:t>𝒍𝒓</m:t>
                    </m:r>
                    <m:r>
                      <a:rPr lang="de-DE" b="1" i="1">
                        <a:latin typeface="Cambria Math" panose="02040503050406030204" pitchFamily="18" charset="0"/>
                      </a:rPr>
                      <m:t>⋅</m:t>
                    </m:r>
                    <m:sSub>
                      <m:sSubPr>
                        <m:ctrlPr>
                          <a:rPr lang="de-DE" b="1" i="1" smtClean="0">
                            <a:solidFill>
                              <a:schemeClr val="tx2">
                                <a:lumMod val="50000"/>
                                <a:lumOff val="50000"/>
                              </a:schemeClr>
                            </a:solidFill>
                            <a:latin typeface="Cambria Math" panose="02040503050406030204" pitchFamily="18" charset="0"/>
                          </a:rPr>
                        </m:ctrlPr>
                      </m:sSubPr>
                      <m:e>
                        <m:r>
                          <a:rPr lang="de-DE" b="1" i="1" smtClean="0">
                            <a:solidFill>
                              <a:schemeClr val="tx2">
                                <a:lumMod val="50000"/>
                                <a:lumOff val="50000"/>
                              </a:schemeClr>
                            </a:solidFill>
                            <a:latin typeface="Cambria Math" panose="02040503050406030204" pitchFamily="18" charset="0"/>
                          </a:rPr>
                          <m:t>𝒘</m:t>
                        </m:r>
                      </m:e>
                      <m:sub>
                        <m:r>
                          <a:rPr lang="de-DE" b="1" i="1" smtClean="0">
                            <a:solidFill>
                              <a:schemeClr val="tx2">
                                <a:lumMod val="50000"/>
                                <a:lumOff val="50000"/>
                              </a:schemeClr>
                            </a:solidFill>
                            <a:latin typeface="Cambria Math" panose="02040503050406030204" pitchFamily="18" charset="0"/>
                          </a:rPr>
                          <m:t>𝟑</m:t>
                        </m:r>
                      </m:sub>
                    </m:sSub>
                    <m:r>
                      <a:rPr lang="de-DE" b="1" i="1" smtClean="0">
                        <a:solidFill>
                          <a:schemeClr val="tx2">
                            <a:lumMod val="50000"/>
                            <a:lumOff val="50000"/>
                          </a:schemeClr>
                        </a:solidFill>
                        <a:latin typeface="Cambria Math" panose="02040503050406030204" pitchFamily="18" charset="0"/>
                      </a:rPr>
                      <m:t>⋅</m:t>
                    </m:r>
                    <m:d>
                      <m:dPr>
                        <m:ctrlPr>
                          <a:rPr lang="de-DE" b="1" i="1">
                            <a:solidFill>
                              <a:schemeClr val="tx2">
                                <a:lumMod val="50000"/>
                                <a:lumOff val="50000"/>
                              </a:schemeClr>
                            </a:solidFill>
                            <a:latin typeface="Cambria Math" panose="02040503050406030204" pitchFamily="18" charset="0"/>
                          </a:rPr>
                        </m:ctrlPr>
                      </m:dPr>
                      <m:e>
                        <m:r>
                          <a:rPr lang="de-DE" b="1" i="1" smtClean="0">
                            <a:solidFill>
                              <a:schemeClr val="tx2">
                                <a:lumMod val="50000"/>
                                <a:lumOff val="50000"/>
                              </a:schemeClr>
                            </a:solidFill>
                            <a:latin typeface="Cambria Math" panose="02040503050406030204" pitchFamily="18" charset="0"/>
                          </a:rPr>
                          <m:t>𝒚</m:t>
                        </m:r>
                        <m:r>
                          <a:rPr lang="de-DE" b="1" i="1">
                            <a:solidFill>
                              <a:schemeClr val="tx2">
                                <a:lumMod val="50000"/>
                                <a:lumOff val="50000"/>
                              </a:schemeClr>
                            </a:solidFill>
                            <a:latin typeface="Cambria Math" panose="02040503050406030204" pitchFamily="18" charset="0"/>
                          </a:rPr>
                          <m:t>−</m:t>
                        </m:r>
                        <m:r>
                          <a:rPr lang="de-DE" b="1" i="1" smtClean="0">
                            <a:solidFill>
                              <a:schemeClr val="tx2">
                                <a:lumMod val="50000"/>
                                <a:lumOff val="50000"/>
                              </a:schemeClr>
                            </a:solidFill>
                            <a:latin typeface="Cambria Math" panose="02040503050406030204" pitchFamily="18" charset="0"/>
                          </a:rPr>
                          <m:t>𝒕</m:t>
                        </m:r>
                      </m:e>
                    </m:d>
                    <m:r>
                      <a:rPr lang="de-DE" b="1" i="1">
                        <a:solidFill>
                          <a:schemeClr val="tx2">
                            <a:lumMod val="50000"/>
                            <a:lumOff val="50000"/>
                          </a:schemeClr>
                        </a:solidFill>
                        <a:latin typeface="Cambria Math" panose="02040503050406030204" pitchFamily="18" charset="0"/>
                      </a:rPr>
                      <m:t>⋅</m:t>
                    </m:r>
                    <m:d>
                      <m:dPr>
                        <m:ctrlPr>
                          <a:rPr lang="de-DE" b="1" i="1" smtClean="0">
                            <a:solidFill>
                              <a:schemeClr val="tx1">
                                <a:lumMod val="50000"/>
                              </a:schemeClr>
                            </a:solidFill>
                            <a:latin typeface="Cambria Math" panose="02040503050406030204" pitchFamily="18" charset="0"/>
                          </a:rPr>
                        </m:ctrlPr>
                      </m:dPr>
                      <m:e>
                        <m:r>
                          <a:rPr lang="de-DE" b="1" i="1">
                            <a:solidFill>
                              <a:schemeClr val="tx1">
                                <a:lumMod val="50000"/>
                              </a:schemeClr>
                            </a:solidFill>
                            <a:latin typeface="Cambria Math" panose="02040503050406030204" pitchFamily="18" charset="0"/>
                          </a:rPr>
                          <m:t>𝟏</m:t>
                        </m:r>
                        <m:r>
                          <a:rPr lang="de-DE" b="1" i="1">
                            <a:solidFill>
                              <a:schemeClr val="tx1">
                                <a:lumMod val="50000"/>
                              </a:schemeClr>
                            </a:solidFill>
                            <a:latin typeface="Cambria Math" panose="02040503050406030204" pitchFamily="18" charset="0"/>
                          </a:rPr>
                          <m:t>−</m:t>
                        </m:r>
                        <m:sSup>
                          <m:sSupPr>
                            <m:ctrlPr>
                              <a:rPr lang="de-DE" b="1" i="1" smtClean="0">
                                <a:solidFill>
                                  <a:schemeClr val="tx1">
                                    <a:lumMod val="50000"/>
                                  </a:schemeClr>
                                </a:solidFill>
                                <a:latin typeface="Cambria Math" panose="02040503050406030204" pitchFamily="18" charset="0"/>
                              </a:rPr>
                            </m:ctrlPr>
                          </m:sSupPr>
                          <m:e>
                            <m:r>
                              <a:rPr lang="de-DE" b="1" i="1" smtClean="0">
                                <a:solidFill>
                                  <a:srgbClr val="FF0000"/>
                                </a:solidFill>
                                <a:latin typeface="Cambria Math" panose="02040503050406030204" pitchFamily="18" charset="0"/>
                              </a:rPr>
                              <m:t>𝒛</m:t>
                            </m:r>
                          </m:e>
                          <m:sup>
                            <m:r>
                              <a:rPr lang="de-DE" b="1" i="1" smtClean="0">
                                <a:solidFill>
                                  <a:schemeClr val="tx1">
                                    <a:lumMod val="50000"/>
                                  </a:schemeClr>
                                </a:solidFill>
                                <a:latin typeface="Cambria Math" panose="02040503050406030204" pitchFamily="18" charset="0"/>
                              </a:rPr>
                              <m:t>𝟐</m:t>
                            </m:r>
                          </m:sup>
                        </m:sSup>
                      </m:e>
                    </m:d>
                    <m:r>
                      <a:rPr lang="de-DE" b="1" i="1">
                        <a:latin typeface="Cambria Math" panose="02040503050406030204" pitchFamily="18" charset="0"/>
                      </a:rPr>
                      <m:t>⋅</m:t>
                    </m:r>
                    <m:sSub>
                      <m:sSubPr>
                        <m:ctrlPr>
                          <a:rPr lang="de-DE" b="1" i="1" smtClean="0">
                            <a:solidFill>
                              <a:srgbClr val="00B050"/>
                            </a:solidFill>
                            <a:latin typeface="Cambria Math" panose="02040503050406030204" pitchFamily="18" charset="0"/>
                          </a:rPr>
                        </m:ctrlPr>
                      </m:sSubPr>
                      <m:e>
                        <m:r>
                          <a:rPr lang="de-DE" b="1" i="1" smtClean="0">
                            <a:solidFill>
                              <a:srgbClr val="00B050"/>
                            </a:solidFill>
                            <a:latin typeface="Cambria Math" panose="02040503050406030204" pitchFamily="18" charset="0"/>
                          </a:rPr>
                          <m:t>𝒙</m:t>
                        </m:r>
                      </m:e>
                      <m:sub>
                        <m:r>
                          <a:rPr lang="de-DE" b="1" i="1" smtClean="0">
                            <a:solidFill>
                              <a:srgbClr val="00B050"/>
                            </a:solidFill>
                            <a:latin typeface="Cambria Math" panose="02040503050406030204" pitchFamily="18" charset="0"/>
                          </a:rPr>
                          <m:t>𝟏</m:t>
                        </m:r>
                      </m:sub>
                    </m:sSub>
                  </m:oMath>
                </a14:m>
                <a:r>
                  <a:rPr lang="de-DE" dirty="0"/>
                  <a:t> </a:t>
                </a:r>
              </a:p>
            </p:txBody>
          </p:sp>
        </mc:Choice>
        <mc:Fallback xmlns="">
          <p:sp>
            <p:nvSpPr>
              <p:cNvPr id="13" name="Rechteck 12"/>
              <p:cNvSpPr>
                <a:spLocks noRot="1" noChangeAspect="1" noMove="1" noResize="1" noEditPoints="1" noAdjustHandles="1" noChangeArrowheads="1" noChangeShapeType="1" noTextEdit="1"/>
              </p:cNvSpPr>
              <p:nvPr/>
            </p:nvSpPr>
            <p:spPr>
              <a:xfrm>
                <a:off x="4022036" y="4067780"/>
                <a:ext cx="4366388" cy="404983"/>
              </a:xfrm>
              <a:prstGeom prst="rect">
                <a:avLst/>
              </a:prstGeom>
              <a:blipFill>
                <a:blip r:embed="rId4"/>
                <a:stretch>
                  <a:fillRect b="-2985"/>
                </a:stretch>
              </a:blipFill>
            </p:spPr>
            <p:txBody>
              <a:bodyPr/>
              <a:lstStyle/>
              <a:p>
                <a:r>
                  <a:rPr lang="en-GB">
                    <a:noFill/>
                  </a:rPr>
                  <a:t> </a:t>
                </a:r>
              </a:p>
            </p:txBody>
          </p:sp>
        </mc:Fallback>
      </mc:AlternateContent>
      <p:sp>
        <p:nvSpPr>
          <p:cNvPr id="14" name="Ellipse 13"/>
          <p:cNvSpPr/>
          <p:nvPr/>
        </p:nvSpPr>
        <p:spPr bwMode="auto">
          <a:xfrm>
            <a:off x="1115616" y="2584253"/>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I</a:t>
            </a:r>
            <a:r>
              <a:rPr lang="de-DE" b="1" dirty="0" smtClean="0">
                <a:solidFill>
                  <a:srgbClr val="000000"/>
                </a:solidFill>
              </a:rPr>
              <a:t>1</a:t>
            </a:r>
            <a:endParaRPr lang="de-DE" dirty="0"/>
          </a:p>
        </p:txBody>
      </p:sp>
      <p:sp>
        <p:nvSpPr>
          <p:cNvPr id="15" name="Ellipse 14"/>
          <p:cNvSpPr/>
          <p:nvPr/>
        </p:nvSpPr>
        <p:spPr bwMode="auto">
          <a:xfrm>
            <a:off x="2123728" y="2584253"/>
            <a:ext cx="720080" cy="720080"/>
          </a:xfrm>
          <a:prstGeom prst="ellipse">
            <a:avLst/>
          </a:pr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I</a:t>
            </a:r>
            <a:r>
              <a:rPr lang="de-DE" b="1" dirty="0">
                <a:solidFill>
                  <a:srgbClr val="000000"/>
                </a:solidFill>
              </a:rPr>
              <a:t>2</a:t>
            </a:r>
            <a:endParaRPr lang="de-DE" dirty="0"/>
          </a:p>
        </p:txBody>
      </p:sp>
      <p:sp>
        <p:nvSpPr>
          <p:cNvPr id="16" name="Ellipse 15"/>
          <p:cNvSpPr/>
          <p:nvPr/>
        </p:nvSpPr>
        <p:spPr bwMode="auto">
          <a:xfrm>
            <a:off x="1619672" y="3880397"/>
            <a:ext cx="720080" cy="7200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H1</a:t>
            </a:r>
            <a:endParaRPr lang="de-DE" dirty="0"/>
          </a:p>
        </p:txBody>
      </p:sp>
      <p:cxnSp>
        <p:nvCxnSpPr>
          <p:cNvPr id="17" name="Gerade Verbindung mit Pfeil 16"/>
          <p:cNvCxnSpPr>
            <a:stCxn id="14" idx="4"/>
            <a:endCxn id="16" idx="1"/>
          </p:cNvCxnSpPr>
          <p:nvPr/>
        </p:nvCxnSpPr>
        <p:spPr>
          <a:xfrm>
            <a:off x="1475656" y="3304333"/>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a:stCxn id="15" idx="4"/>
            <a:endCxn id="16" idx="7"/>
          </p:cNvCxnSpPr>
          <p:nvPr/>
        </p:nvCxnSpPr>
        <p:spPr>
          <a:xfrm flipH="1">
            <a:off x="2234299" y="3304333"/>
            <a:ext cx="249469" cy="6815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9" name="Ellipse 18"/>
          <p:cNvSpPr/>
          <p:nvPr/>
        </p:nvSpPr>
        <p:spPr bwMode="auto">
          <a:xfrm>
            <a:off x="1590928" y="5104533"/>
            <a:ext cx="792088" cy="792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O1</a:t>
            </a:r>
            <a:endParaRPr lang="de-DE" dirty="0"/>
          </a:p>
        </p:txBody>
      </p:sp>
      <p:cxnSp>
        <p:nvCxnSpPr>
          <p:cNvPr id="20" name="Gerade Verbindung mit Pfeil 19"/>
          <p:cNvCxnSpPr>
            <a:stCxn id="16" idx="4"/>
            <a:endCxn id="19" idx="0"/>
          </p:cNvCxnSpPr>
          <p:nvPr/>
        </p:nvCxnSpPr>
        <p:spPr>
          <a:xfrm>
            <a:off x="1979712" y="4600477"/>
            <a:ext cx="7260" cy="50405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1247526" y="3355039"/>
            <a:ext cx="1197764" cy="369332"/>
          </a:xfrm>
          <a:prstGeom prst="rect">
            <a:avLst/>
          </a:prstGeom>
          <a:noFill/>
        </p:spPr>
        <p:txBody>
          <a:bodyPr wrap="none" rtlCol="0">
            <a:spAutoFit/>
          </a:bodyPr>
          <a:lstStyle/>
          <a:p>
            <a:r>
              <a:rPr lang="de-DE" dirty="0" smtClean="0"/>
              <a:t>w</a:t>
            </a:r>
            <a:r>
              <a:rPr lang="de-DE" baseline="-25000" dirty="0"/>
              <a:t>1</a:t>
            </a:r>
            <a:r>
              <a:rPr lang="de-DE" baseline="-25000" dirty="0" smtClean="0"/>
              <a:t>                 </a:t>
            </a:r>
            <a:r>
              <a:rPr lang="de-DE" dirty="0" smtClean="0"/>
              <a:t>w</a:t>
            </a:r>
            <a:r>
              <a:rPr lang="de-DE" baseline="-25000" dirty="0" smtClean="0"/>
              <a:t>2</a:t>
            </a:r>
            <a:endParaRPr lang="de-DE" baseline="-25000" dirty="0"/>
          </a:p>
        </p:txBody>
      </p:sp>
      <p:sp>
        <p:nvSpPr>
          <p:cNvPr id="22" name="Textfeld 21"/>
          <p:cNvSpPr txBox="1"/>
          <p:nvPr/>
        </p:nvSpPr>
        <p:spPr>
          <a:xfrm>
            <a:off x="1660266" y="4658388"/>
            <a:ext cx="391454" cy="369332"/>
          </a:xfrm>
          <a:prstGeom prst="rect">
            <a:avLst/>
          </a:prstGeom>
          <a:noFill/>
        </p:spPr>
        <p:txBody>
          <a:bodyPr wrap="none" rtlCol="0">
            <a:spAutoFit/>
          </a:bodyPr>
          <a:lstStyle/>
          <a:p>
            <a:r>
              <a:rPr lang="de-DE" dirty="0" smtClean="0"/>
              <a:t>w</a:t>
            </a:r>
            <a:r>
              <a:rPr lang="de-DE" baseline="-25000" dirty="0" smtClean="0"/>
              <a:t>3</a:t>
            </a:r>
            <a:endParaRPr lang="de-DE" baseline="-25000" dirty="0"/>
          </a:p>
        </p:txBody>
      </p:sp>
      <p:cxnSp>
        <p:nvCxnSpPr>
          <p:cNvPr id="23" name="Gerade Verbindung mit Pfeil 22"/>
          <p:cNvCxnSpPr/>
          <p:nvPr/>
        </p:nvCxnSpPr>
        <p:spPr>
          <a:xfrm flipH="1">
            <a:off x="1463459" y="2132856"/>
            <a:ext cx="12197" cy="4513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555776" y="4240437"/>
            <a:ext cx="0" cy="451397"/>
          </a:xfrm>
          <a:prstGeom prst="straightConnector1">
            <a:avLst/>
          </a:prstGeom>
          <a:ln w="38100">
            <a:solidFill>
              <a:srgbClr val="0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1979712" y="5857923"/>
            <a:ext cx="0" cy="4513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feld 25"/>
          <p:cNvSpPr txBox="1"/>
          <p:nvPr/>
        </p:nvSpPr>
        <p:spPr>
          <a:xfrm>
            <a:off x="1283433" y="1772816"/>
            <a:ext cx="1396536" cy="369332"/>
          </a:xfrm>
          <a:prstGeom prst="rect">
            <a:avLst/>
          </a:prstGeom>
          <a:noFill/>
        </p:spPr>
        <p:txBody>
          <a:bodyPr wrap="none" rtlCol="0">
            <a:spAutoFit/>
          </a:bodyPr>
          <a:lstStyle/>
          <a:p>
            <a:r>
              <a:rPr lang="de-DE" dirty="0" smtClean="0"/>
              <a:t>x</a:t>
            </a:r>
            <a:r>
              <a:rPr lang="de-DE" baseline="-25000" dirty="0" smtClean="0"/>
              <a:t>1                         </a:t>
            </a:r>
            <a:r>
              <a:rPr lang="de-DE" dirty="0" smtClean="0"/>
              <a:t>x</a:t>
            </a:r>
            <a:r>
              <a:rPr lang="de-DE" baseline="-25000" dirty="0" smtClean="0"/>
              <a:t>2</a:t>
            </a:r>
            <a:endParaRPr lang="de-DE" baseline="-25000" dirty="0"/>
          </a:p>
        </p:txBody>
      </p:sp>
      <p:cxnSp>
        <p:nvCxnSpPr>
          <p:cNvPr id="27" name="Gerade Verbindung mit Pfeil 26"/>
          <p:cNvCxnSpPr/>
          <p:nvPr/>
        </p:nvCxnSpPr>
        <p:spPr>
          <a:xfrm>
            <a:off x="2483768" y="2132856"/>
            <a:ext cx="0" cy="4513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2387803" y="4643844"/>
            <a:ext cx="1608133" cy="369332"/>
          </a:xfrm>
          <a:prstGeom prst="rect">
            <a:avLst/>
          </a:prstGeom>
          <a:noFill/>
        </p:spPr>
        <p:txBody>
          <a:bodyPr wrap="none" rtlCol="0">
            <a:spAutoFit/>
          </a:bodyPr>
          <a:lstStyle/>
          <a:p>
            <a:r>
              <a:rPr lang="de-DE" dirty="0"/>
              <a:t> </a:t>
            </a:r>
            <a:r>
              <a:rPr lang="de-DE" dirty="0" smtClean="0"/>
              <a:t>z = Output_H</a:t>
            </a:r>
            <a:r>
              <a:rPr lang="de-DE" dirty="0"/>
              <a:t>1</a:t>
            </a:r>
            <a:r>
              <a:rPr lang="de-DE" baseline="-25000" dirty="0" smtClean="0"/>
              <a:t>   </a:t>
            </a:r>
            <a:endParaRPr lang="de-DE" baseline="-25000" dirty="0"/>
          </a:p>
        </p:txBody>
      </p:sp>
      <p:sp>
        <p:nvSpPr>
          <p:cNvPr id="29" name="Textfeld 28"/>
          <p:cNvSpPr txBox="1"/>
          <p:nvPr/>
        </p:nvSpPr>
        <p:spPr>
          <a:xfrm>
            <a:off x="1763688" y="6300028"/>
            <a:ext cx="332142" cy="369332"/>
          </a:xfrm>
          <a:prstGeom prst="rect">
            <a:avLst/>
          </a:prstGeom>
          <a:noFill/>
        </p:spPr>
        <p:txBody>
          <a:bodyPr wrap="none" rtlCol="0">
            <a:spAutoFit/>
          </a:bodyPr>
          <a:lstStyle/>
          <a:p>
            <a:r>
              <a:rPr lang="de-DE" dirty="0" smtClean="0"/>
              <a:t> y</a:t>
            </a:r>
            <a:endParaRPr lang="de-DE" baseline="-25000" dirty="0"/>
          </a:p>
        </p:txBody>
      </p:sp>
    </p:spTree>
    <p:extLst>
      <p:ext uri="{BB962C8B-B14F-4D97-AF65-F5344CB8AC3E}">
        <p14:creationId xmlns:p14="http://schemas.microsoft.com/office/powerpoint/2010/main" val="3026232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28"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ym typeface="Wingdings" panose="05000000000000000000" pitchFamily="2" charset="2"/>
              </a:rPr>
              <a:t>Lernprozess</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208</a:t>
            </a:fld>
            <a:endParaRPr lang="de-DE" sz="1800"/>
          </a:p>
        </p:txBody>
      </p:sp>
      <p:pic>
        <p:nvPicPr>
          <p:cNvPr id="7" name="Grafik 6"/>
          <p:cNvPicPr>
            <a:picLocks noChangeAspect="1"/>
          </p:cNvPicPr>
          <p:nvPr/>
        </p:nvPicPr>
        <p:blipFill>
          <a:blip r:embed="rId2"/>
          <a:stretch>
            <a:fillRect/>
          </a:stretch>
        </p:blipFill>
        <p:spPr>
          <a:xfrm>
            <a:off x="609326" y="2060848"/>
            <a:ext cx="8083822" cy="2996658"/>
          </a:xfrm>
          <a:prstGeom prst="rect">
            <a:avLst/>
          </a:prstGeom>
        </p:spPr>
      </p:pic>
    </p:spTree>
    <p:extLst>
      <p:ext uri="{BB962C8B-B14F-4D97-AF65-F5344CB8AC3E}">
        <p14:creationId xmlns:p14="http://schemas.microsoft.com/office/powerpoint/2010/main" val="192613759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3177088"/>
            <a:ext cx="8243887" cy="1044000"/>
          </a:xfrm>
        </p:spPr>
        <p:txBody>
          <a:bodyPr/>
          <a:lstStyle/>
          <a:p>
            <a:pPr algn="ctr"/>
            <a:r>
              <a:rPr lang="en-GB" dirty="0" err="1" smtClean="0"/>
              <a:t>Selbstlernphase</a:t>
            </a:r>
            <a:r>
              <a:rPr lang="en-GB" dirty="0" smtClean="0"/>
              <a:t>: </a:t>
            </a:r>
            <a:r>
              <a:rPr lang="en-GB" dirty="0" err="1" smtClean="0"/>
              <a:t>Jupyter</a:t>
            </a:r>
            <a:r>
              <a:rPr lang="en-GB" dirty="0" smtClean="0"/>
              <a:t> Notebook</a:t>
            </a:r>
            <a:endParaRPr lang="en-GB"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209</a:t>
            </a:fld>
            <a:endParaRPr lang="de-DE" sz="1800"/>
          </a:p>
        </p:txBody>
      </p:sp>
    </p:spTree>
    <p:extLst>
      <p:ext uri="{BB962C8B-B14F-4D97-AF65-F5344CB8AC3E}">
        <p14:creationId xmlns:p14="http://schemas.microsoft.com/office/powerpoint/2010/main" val="28065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21</a:t>
            </a:fld>
            <a:endParaRPr lang="de-DE" sz="1800"/>
          </a:p>
        </p:txBody>
      </p:sp>
      <p:pic>
        <p:nvPicPr>
          <p:cNvPr id="7" name="Grafik 6"/>
          <p:cNvPicPr>
            <a:picLocks noChangeAspect="1"/>
          </p:cNvPicPr>
          <p:nvPr/>
        </p:nvPicPr>
        <p:blipFill>
          <a:blip r:embed="rId2"/>
          <a:stretch>
            <a:fillRect/>
          </a:stretch>
        </p:blipFill>
        <p:spPr>
          <a:xfrm>
            <a:off x="2267744" y="1412776"/>
            <a:ext cx="4730278" cy="4560474"/>
          </a:xfrm>
          <a:prstGeom prst="rect">
            <a:avLst/>
          </a:prstGeom>
        </p:spPr>
      </p:pic>
      <p:cxnSp>
        <p:nvCxnSpPr>
          <p:cNvPr id="9" name="Gerader Verbinder 8"/>
          <p:cNvCxnSpPr/>
          <p:nvPr/>
        </p:nvCxnSpPr>
        <p:spPr>
          <a:xfrm flipV="1">
            <a:off x="2915816" y="1556792"/>
            <a:ext cx="1008112" cy="41044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itel 1"/>
          <p:cNvSpPr>
            <a:spLocks noGrp="1"/>
          </p:cNvSpPr>
          <p:nvPr>
            <p:ph type="title"/>
          </p:nvPr>
        </p:nvSpPr>
        <p:spPr>
          <a:xfrm>
            <a:off x="449261" y="908720"/>
            <a:ext cx="8243887" cy="1044000"/>
          </a:xfrm>
        </p:spPr>
        <p:txBody>
          <a:bodyPr/>
          <a:lstStyle/>
          <a:p>
            <a:r>
              <a:rPr lang="en-GB" dirty="0" err="1" smtClean="0"/>
              <a:t>Ausgleichsgrade</a:t>
            </a:r>
            <a:r>
              <a:rPr lang="en-GB" dirty="0" smtClean="0"/>
              <a:t> </a:t>
            </a:r>
            <a:r>
              <a:rPr lang="en-GB" dirty="0" err="1" smtClean="0"/>
              <a:t>nach</a:t>
            </a:r>
            <a:r>
              <a:rPr lang="en-GB" dirty="0" smtClean="0"/>
              <a:t> </a:t>
            </a:r>
            <a:r>
              <a:rPr lang="en-GB" dirty="0" err="1" smtClean="0"/>
              <a:t>Augenmaß</a:t>
            </a:r>
            <a:endParaRPr lang="en-GB" dirty="0"/>
          </a:p>
        </p:txBody>
      </p:sp>
    </p:spTree>
    <p:extLst>
      <p:ext uri="{BB962C8B-B14F-4D97-AF65-F5344CB8AC3E}">
        <p14:creationId xmlns:p14="http://schemas.microsoft.com/office/powerpoint/2010/main" val="2204312193"/>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2907000"/>
            <a:ext cx="8243887" cy="1044000"/>
          </a:xfrm>
        </p:spPr>
        <p:txBody>
          <a:bodyPr/>
          <a:lstStyle/>
          <a:p>
            <a:pPr algn="ctr"/>
            <a:r>
              <a:rPr lang="en-GB" dirty="0" err="1" smtClean="0"/>
              <a:t>Konfiguration</a:t>
            </a:r>
            <a:r>
              <a:rPr lang="en-GB" dirty="0" smtClean="0"/>
              <a:t> von </a:t>
            </a:r>
            <a:r>
              <a:rPr lang="en-GB" dirty="0" err="1" smtClean="0"/>
              <a:t>Neuronalen</a:t>
            </a:r>
            <a:r>
              <a:rPr lang="en-GB" dirty="0" smtClean="0"/>
              <a:t> </a:t>
            </a:r>
            <a:r>
              <a:rPr lang="en-GB" dirty="0" err="1" smtClean="0"/>
              <a:t>Netzen</a:t>
            </a:r>
            <a:r>
              <a:rPr lang="en-GB" dirty="0" smtClean="0"/>
              <a:t/>
            </a:r>
            <a:br>
              <a:rPr lang="en-GB" dirty="0" smtClean="0"/>
            </a:br>
            <a:r>
              <a:rPr lang="en-GB" dirty="0"/>
              <a:t/>
            </a:r>
            <a:br>
              <a:rPr lang="en-GB" dirty="0"/>
            </a:br>
            <a:r>
              <a:rPr lang="en-GB" dirty="0" smtClean="0"/>
              <a:t>Playground </a:t>
            </a:r>
            <a:r>
              <a:rPr lang="en-GB" dirty="0" err="1" smtClean="0"/>
              <a:t>Tensorflow</a:t>
            </a:r>
            <a:endParaRPr lang="en-GB" dirty="0"/>
          </a:p>
        </p:txBody>
      </p:sp>
      <p:sp>
        <p:nvSpPr>
          <p:cNvPr id="5" name="Foliennummernplatzhalter 4"/>
          <p:cNvSpPr>
            <a:spLocks noGrp="1"/>
          </p:cNvSpPr>
          <p:nvPr>
            <p:ph type="sldNum" sz="quarter" idx="11"/>
          </p:nvPr>
        </p:nvSpPr>
        <p:spPr/>
        <p:txBody>
          <a:bodyPr/>
          <a:lstStyle/>
          <a:p>
            <a:pPr>
              <a:defRPr/>
            </a:pPr>
            <a:fld id="{C0BC624C-2554-4659-A1D8-66347873820C}" type="slidenum">
              <a:rPr lang="de-DE" smtClean="0"/>
              <a:t>210</a:t>
            </a:fld>
            <a:endParaRPr lang="de-DE" sz="1800"/>
          </a:p>
        </p:txBody>
      </p:sp>
    </p:spTree>
    <p:extLst>
      <p:ext uri="{BB962C8B-B14F-4D97-AF65-F5344CB8AC3E}">
        <p14:creationId xmlns:p14="http://schemas.microsoft.com/office/powerpoint/2010/main" val="229991998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stretch>
            <a:fillRect/>
          </a:stretch>
        </p:blipFill>
        <p:spPr>
          <a:xfrm>
            <a:off x="691280" y="1953355"/>
            <a:ext cx="7562174" cy="4652456"/>
          </a:xfrm>
          <a:prstGeom prst="rect">
            <a:avLst/>
          </a:prstGeom>
        </p:spPr>
      </p:pic>
      <p:sp>
        <p:nvSpPr>
          <p:cNvPr id="32" name="Titel 1"/>
          <p:cNvSpPr>
            <a:spLocks noGrp="1"/>
          </p:cNvSpPr>
          <p:nvPr>
            <p:ph type="title"/>
          </p:nvPr>
        </p:nvSpPr>
        <p:spPr>
          <a:xfrm>
            <a:off x="380104" y="1028740"/>
            <a:ext cx="8243887" cy="498833"/>
          </a:xfrm>
        </p:spPr>
        <p:txBody>
          <a:bodyPr/>
          <a:lstStyle/>
          <a:p>
            <a:r>
              <a:rPr lang="de-DE" dirty="0" smtClean="0"/>
              <a:t>Was hat das Käferbeispiel mit den andern Beispielen für Maschinelles Lernen zu tun</a:t>
            </a:r>
            <a:r>
              <a:rPr lang="en-GB" dirty="0" smtClean="0"/>
              <a:t>…? </a:t>
            </a:r>
            <a:r>
              <a:rPr lang="en-GB" dirty="0"/>
              <a:t/>
            </a:r>
            <a:br>
              <a:rPr lang="en-GB" dirty="0"/>
            </a:br>
            <a:endParaRPr lang="en-GB" dirty="0"/>
          </a:p>
        </p:txBody>
      </p:sp>
    </p:spTree>
    <p:extLst>
      <p:ext uri="{BB962C8B-B14F-4D97-AF65-F5344CB8AC3E}">
        <p14:creationId xmlns:p14="http://schemas.microsoft.com/office/powerpoint/2010/main" val="233116842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 Neuronales Netz, um…</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212</a:t>
            </a:fld>
            <a:endParaRPr lang="de-DE" sz="1800"/>
          </a:p>
        </p:txBody>
      </p:sp>
      <p:sp>
        <p:nvSpPr>
          <p:cNvPr id="5" name="Vertikaler Textplatzhalter 4"/>
          <p:cNvSpPr>
            <a:spLocks noGrp="1"/>
          </p:cNvSpPr>
          <p:nvPr>
            <p:ph type="body" orient="vert" idx="1"/>
          </p:nvPr>
        </p:nvSpPr>
        <p:spPr/>
        <p:txBody>
          <a:bodyPr/>
          <a:lstStyle/>
          <a:p>
            <a:r>
              <a:rPr lang="de-DE" dirty="0" smtClean="0"/>
              <a:t>… handschriftliche Ziffern zu erkennen</a:t>
            </a:r>
            <a:endParaRPr lang="de-DE" dirty="0"/>
          </a:p>
        </p:txBody>
      </p:sp>
      <p:pic>
        <p:nvPicPr>
          <p:cNvPr id="7" name="Grafik 6"/>
          <p:cNvPicPr>
            <a:picLocks noChangeAspect="1"/>
          </p:cNvPicPr>
          <p:nvPr/>
        </p:nvPicPr>
        <p:blipFill>
          <a:blip r:embed="rId2"/>
          <a:stretch>
            <a:fillRect/>
          </a:stretch>
        </p:blipFill>
        <p:spPr>
          <a:xfrm>
            <a:off x="827584" y="3317405"/>
            <a:ext cx="2139430" cy="2145649"/>
          </a:xfrm>
          <a:prstGeom prst="rect">
            <a:avLst/>
          </a:prstGeom>
        </p:spPr>
      </p:pic>
      <p:pic>
        <p:nvPicPr>
          <p:cNvPr id="8" name="Grafik 7"/>
          <p:cNvPicPr>
            <a:picLocks noChangeAspect="1"/>
          </p:cNvPicPr>
          <p:nvPr/>
        </p:nvPicPr>
        <p:blipFill>
          <a:blip r:embed="rId3"/>
          <a:stretch>
            <a:fillRect/>
          </a:stretch>
        </p:blipFill>
        <p:spPr>
          <a:xfrm>
            <a:off x="3360669" y="3973839"/>
            <a:ext cx="2195122" cy="2226935"/>
          </a:xfrm>
          <a:prstGeom prst="rect">
            <a:avLst/>
          </a:prstGeom>
        </p:spPr>
      </p:pic>
      <p:pic>
        <p:nvPicPr>
          <p:cNvPr id="9" name="Grafik 8"/>
          <p:cNvPicPr>
            <a:picLocks noChangeAspect="1"/>
          </p:cNvPicPr>
          <p:nvPr/>
        </p:nvPicPr>
        <p:blipFill>
          <a:blip r:embed="rId4"/>
          <a:stretch>
            <a:fillRect/>
          </a:stretch>
        </p:blipFill>
        <p:spPr>
          <a:xfrm>
            <a:off x="5949446" y="1988840"/>
            <a:ext cx="2220801" cy="2214364"/>
          </a:xfrm>
          <a:prstGeom prst="rect">
            <a:avLst/>
          </a:prstGeom>
        </p:spPr>
      </p:pic>
      <p:pic>
        <p:nvPicPr>
          <p:cNvPr id="10" name="Grafik 9"/>
          <p:cNvPicPr>
            <a:picLocks noChangeAspect="1"/>
          </p:cNvPicPr>
          <p:nvPr/>
        </p:nvPicPr>
        <p:blipFill>
          <a:blip r:embed="rId5"/>
          <a:stretch>
            <a:fillRect/>
          </a:stretch>
        </p:blipFill>
        <p:spPr>
          <a:xfrm>
            <a:off x="5949445" y="4360497"/>
            <a:ext cx="2220801" cy="2253080"/>
          </a:xfrm>
          <a:prstGeom prst="rect">
            <a:avLst/>
          </a:prstGeom>
        </p:spPr>
      </p:pic>
    </p:spTree>
    <p:extLst>
      <p:ext uri="{BB962C8B-B14F-4D97-AF65-F5344CB8AC3E}">
        <p14:creationId xmlns:p14="http://schemas.microsoft.com/office/powerpoint/2010/main" val="196709866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0104" y="1028740"/>
            <a:ext cx="8243887" cy="498833"/>
          </a:xfrm>
        </p:spPr>
        <p:txBody>
          <a:bodyPr/>
          <a:lstStyle/>
          <a:p>
            <a:r>
              <a:rPr lang="de-DE" dirty="0" smtClean="0"/>
              <a:t>Was hat das Käferbeispiel mit den andern Beispielen für Maschinelles Lernen zu tun</a:t>
            </a:r>
            <a:r>
              <a:rPr lang="en-GB" dirty="0" smtClean="0"/>
              <a:t>…? </a:t>
            </a:r>
            <a:r>
              <a:rPr lang="en-GB" dirty="0"/>
              <a:t/>
            </a:r>
            <a:br>
              <a:rPr lang="en-GB" dirty="0"/>
            </a:br>
            <a:endParaRPr lang="en-GB" dirty="0"/>
          </a:p>
        </p:txBody>
      </p:sp>
      <p:sp>
        <p:nvSpPr>
          <p:cNvPr id="4" name="Foliennummernplatzhalter 3"/>
          <p:cNvSpPr>
            <a:spLocks noGrp="1"/>
          </p:cNvSpPr>
          <p:nvPr>
            <p:ph type="sldNum" sz="quarter" idx="11"/>
          </p:nvPr>
        </p:nvSpPr>
        <p:spPr/>
        <p:txBody>
          <a:bodyPr/>
          <a:lstStyle/>
          <a:p>
            <a:fld id="{C0BC624C-2554-4659-A1D8-66347873820C}" type="slidenum">
              <a:rPr lang="de-DE" smtClean="0"/>
              <a:pPr/>
              <a:t>213</a:t>
            </a:fld>
            <a:endParaRPr lang="de-DE" sz="1800" dirty="0"/>
          </a:p>
        </p:txBody>
      </p:sp>
      <p:pic>
        <p:nvPicPr>
          <p:cNvPr id="7" name="Grafik 6"/>
          <p:cNvPicPr>
            <a:picLocks noChangeAspect="1"/>
          </p:cNvPicPr>
          <p:nvPr/>
        </p:nvPicPr>
        <p:blipFill>
          <a:blip r:embed="rId2"/>
          <a:stretch>
            <a:fillRect/>
          </a:stretch>
        </p:blipFill>
        <p:spPr>
          <a:xfrm>
            <a:off x="2332383" y="2106857"/>
            <a:ext cx="4211540" cy="4251211"/>
          </a:xfrm>
          <a:prstGeom prst="rect">
            <a:avLst/>
          </a:prstGeom>
        </p:spPr>
      </p:pic>
    </p:spTree>
    <p:extLst>
      <p:ext uri="{BB962C8B-B14F-4D97-AF65-F5344CB8AC3E}">
        <p14:creationId xmlns:p14="http://schemas.microsoft.com/office/powerpoint/2010/main" val="152382951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fld id="{C0BC624C-2554-4659-A1D8-66347873820C}" type="slidenum">
              <a:rPr lang="de-DE" smtClean="0"/>
              <a:pPr/>
              <a:t>214</a:t>
            </a:fld>
            <a:endParaRPr lang="de-DE" sz="1800" dirty="0"/>
          </a:p>
        </p:txBody>
      </p:sp>
      <p:pic>
        <p:nvPicPr>
          <p:cNvPr id="5" name="Grafik 4"/>
          <p:cNvPicPr>
            <a:picLocks noChangeAspect="1"/>
          </p:cNvPicPr>
          <p:nvPr/>
        </p:nvPicPr>
        <p:blipFill>
          <a:blip r:embed="rId2"/>
          <a:stretch>
            <a:fillRect/>
          </a:stretch>
        </p:blipFill>
        <p:spPr>
          <a:xfrm>
            <a:off x="1071350" y="1899224"/>
            <a:ext cx="6140424" cy="4675051"/>
          </a:xfrm>
          <a:prstGeom prst="rect">
            <a:avLst/>
          </a:prstGeom>
        </p:spPr>
      </p:pic>
      <p:sp>
        <p:nvSpPr>
          <p:cNvPr id="6" name="Titel 1"/>
          <p:cNvSpPr>
            <a:spLocks noGrp="1"/>
          </p:cNvSpPr>
          <p:nvPr>
            <p:ph type="title"/>
          </p:nvPr>
        </p:nvSpPr>
        <p:spPr>
          <a:xfrm>
            <a:off x="380104" y="980972"/>
            <a:ext cx="8243887" cy="498833"/>
          </a:xfrm>
        </p:spPr>
        <p:txBody>
          <a:bodyPr/>
          <a:lstStyle/>
          <a:p>
            <a:r>
              <a:rPr lang="de-DE" dirty="0" smtClean="0"/>
              <a:t>Was hat das Käferbeispiel mit den andern Beispielen für Maschinelles Lernen zu tun</a:t>
            </a:r>
            <a:r>
              <a:rPr lang="en-GB" dirty="0" smtClean="0"/>
              <a:t>…? </a:t>
            </a:r>
            <a:r>
              <a:rPr lang="en-GB" dirty="0"/>
              <a:t/>
            </a:r>
            <a:br>
              <a:rPr lang="en-GB" dirty="0"/>
            </a:br>
            <a:endParaRPr lang="en-GB" dirty="0"/>
          </a:p>
        </p:txBody>
      </p:sp>
    </p:spTree>
    <p:extLst>
      <p:ext uri="{BB962C8B-B14F-4D97-AF65-F5344CB8AC3E}">
        <p14:creationId xmlns:p14="http://schemas.microsoft.com/office/powerpoint/2010/main" val="34313660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fld id="{C0BC624C-2554-4659-A1D8-66347873820C}" type="slidenum">
              <a:rPr lang="de-DE" smtClean="0"/>
              <a:pPr/>
              <a:t>215</a:t>
            </a:fld>
            <a:endParaRPr lang="de-DE" sz="1800" dirty="0"/>
          </a:p>
        </p:txBody>
      </p:sp>
      <p:pic>
        <p:nvPicPr>
          <p:cNvPr id="5" name="Grafik 4"/>
          <p:cNvPicPr>
            <a:picLocks noChangeAspect="1"/>
          </p:cNvPicPr>
          <p:nvPr/>
        </p:nvPicPr>
        <p:blipFill>
          <a:blip r:embed="rId2"/>
          <a:stretch>
            <a:fillRect/>
          </a:stretch>
        </p:blipFill>
        <p:spPr>
          <a:xfrm>
            <a:off x="1125941" y="1888838"/>
            <a:ext cx="6442072" cy="4861558"/>
          </a:xfrm>
          <a:prstGeom prst="rect">
            <a:avLst/>
          </a:prstGeom>
        </p:spPr>
      </p:pic>
      <p:sp>
        <p:nvSpPr>
          <p:cNvPr id="6" name="Titel 1"/>
          <p:cNvSpPr>
            <a:spLocks noGrp="1"/>
          </p:cNvSpPr>
          <p:nvPr>
            <p:ph type="title"/>
          </p:nvPr>
        </p:nvSpPr>
        <p:spPr>
          <a:xfrm>
            <a:off x="380104" y="1001444"/>
            <a:ext cx="8243887" cy="498833"/>
          </a:xfrm>
        </p:spPr>
        <p:txBody>
          <a:bodyPr/>
          <a:lstStyle/>
          <a:p>
            <a:r>
              <a:rPr lang="de-DE" dirty="0" smtClean="0"/>
              <a:t>Was hat das Käferbeispiel mit den andern Beispielen für Maschinelles Lernen zu tun</a:t>
            </a:r>
            <a:r>
              <a:rPr lang="en-GB" dirty="0" smtClean="0"/>
              <a:t>…? </a:t>
            </a:r>
            <a:r>
              <a:rPr lang="en-GB" dirty="0"/>
              <a:t/>
            </a:r>
            <a:br>
              <a:rPr lang="en-GB" dirty="0"/>
            </a:br>
            <a:endParaRPr lang="en-GB" dirty="0"/>
          </a:p>
        </p:txBody>
      </p:sp>
      <p:sp>
        <p:nvSpPr>
          <p:cNvPr id="7" name="Textfeld 6"/>
          <p:cNvSpPr txBox="1"/>
          <p:nvPr/>
        </p:nvSpPr>
        <p:spPr>
          <a:xfrm>
            <a:off x="7742600" y="2043683"/>
            <a:ext cx="1098816" cy="3477875"/>
          </a:xfrm>
          <a:prstGeom prst="rect">
            <a:avLst/>
          </a:prstGeom>
          <a:noFill/>
        </p:spPr>
        <p:txBody>
          <a:bodyPr wrap="square" rtlCol="0">
            <a:spAutoFit/>
          </a:bodyPr>
          <a:lstStyle/>
          <a:p>
            <a:r>
              <a:rPr lang="en-GB" sz="2000" dirty="0"/>
              <a:t>P1:    </a:t>
            </a:r>
            <a:r>
              <a:rPr lang="en-GB" sz="2000" dirty="0" smtClean="0"/>
              <a:t> 0</a:t>
            </a:r>
            <a:endParaRPr lang="en-GB" sz="2000" dirty="0"/>
          </a:p>
          <a:p>
            <a:r>
              <a:rPr lang="en-GB" sz="2000" dirty="0" smtClean="0"/>
              <a:t>P2</a:t>
            </a:r>
            <a:r>
              <a:rPr lang="en-GB" sz="2000" dirty="0"/>
              <a:t>:    </a:t>
            </a:r>
            <a:r>
              <a:rPr lang="en-GB" sz="2000" dirty="0" smtClean="0"/>
              <a:t> 0</a:t>
            </a:r>
          </a:p>
          <a:p>
            <a:r>
              <a:rPr lang="en-GB" sz="2000" dirty="0" smtClean="0"/>
              <a:t>.</a:t>
            </a:r>
          </a:p>
          <a:p>
            <a:r>
              <a:rPr lang="en-GB" sz="2000" dirty="0" smtClean="0"/>
              <a:t>.</a:t>
            </a:r>
          </a:p>
          <a:p>
            <a:r>
              <a:rPr lang="en-GB" sz="2000" dirty="0" smtClean="0"/>
              <a:t>.</a:t>
            </a:r>
          </a:p>
          <a:p>
            <a:r>
              <a:rPr lang="en-GB" sz="2000" dirty="0" smtClean="0"/>
              <a:t>P99:   74</a:t>
            </a:r>
          </a:p>
          <a:p>
            <a:r>
              <a:rPr lang="en-GB" sz="2000" dirty="0" smtClean="0"/>
              <a:t>.</a:t>
            </a:r>
          </a:p>
          <a:p>
            <a:r>
              <a:rPr lang="en-GB" sz="2000" dirty="0" smtClean="0"/>
              <a:t>.</a:t>
            </a:r>
          </a:p>
          <a:p>
            <a:r>
              <a:rPr lang="en-GB" sz="2000" dirty="0" smtClean="0"/>
              <a:t>.</a:t>
            </a:r>
          </a:p>
          <a:p>
            <a:r>
              <a:rPr lang="en-GB" sz="2000" dirty="0" smtClean="0"/>
              <a:t>P784:  0</a:t>
            </a:r>
            <a:endParaRPr lang="en-GB" sz="2000" dirty="0"/>
          </a:p>
          <a:p>
            <a:endParaRPr lang="en-GB" sz="2000" dirty="0"/>
          </a:p>
        </p:txBody>
      </p:sp>
      <p:sp>
        <p:nvSpPr>
          <p:cNvPr id="8" name="Rechteck 7"/>
          <p:cNvSpPr/>
          <p:nvPr/>
        </p:nvSpPr>
        <p:spPr>
          <a:xfrm>
            <a:off x="1171020" y="1932173"/>
            <a:ext cx="178073" cy="195648"/>
          </a:xfrm>
          <a:prstGeom prst="rect">
            <a:avLst/>
          </a:prstGeom>
          <a:solidFill>
            <a:srgbClr val="00B0F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eck 8"/>
          <p:cNvSpPr/>
          <p:nvPr/>
        </p:nvSpPr>
        <p:spPr>
          <a:xfrm>
            <a:off x="7787481" y="2127822"/>
            <a:ext cx="910152" cy="247018"/>
          </a:xfrm>
          <a:prstGeom prst="rect">
            <a:avLst/>
          </a:prstGeom>
          <a:solidFill>
            <a:srgbClr val="00B0F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hteck 9"/>
          <p:cNvSpPr/>
          <p:nvPr/>
        </p:nvSpPr>
        <p:spPr>
          <a:xfrm>
            <a:off x="7787480" y="2422568"/>
            <a:ext cx="910153" cy="247018"/>
          </a:xfrm>
          <a:prstGeom prst="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hteck 10"/>
          <p:cNvSpPr/>
          <p:nvPr/>
        </p:nvSpPr>
        <p:spPr>
          <a:xfrm>
            <a:off x="7787481" y="3659111"/>
            <a:ext cx="910152" cy="247018"/>
          </a:xfrm>
          <a:prstGeom prst="rect">
            <a:avLst/>
          </a:prstGeom>
          <a:solidFill>
            <a:srgbClr val="00B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eck 11"/>
          <p:cNvSpPr/>
          <p:nvPr/>
        </p:nvSpPr>
        <p:spPr>
          <a:xfrm>
            <a:off x="7787481" y="4856651"/>
            <a:ext cx="910152" cy="247018"/>
          </a:xfrm>
          <a:prstGeom prst="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hteck 12"/>
          <p:cNvSpPr/>
          <p:nvPr/>
        </p:nvSpPr>
        <p:spPr>
          <a:xfrm>
            <a:off x="1347350" y="1932173"/>
            <a:ext cx="256100" cy="195649"/>
          </a:xfrm>
          <a:prstGeom prst="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4" name="Rechteck 13"/>
          <p:cNvSpPr/>
          <p:nvPr/>
        </p:nvSpPr>
        <p:spPr>
          <a:xfrm>
            <a:off x="4355645" y="2448253"/>
            <a:ext cx="220689" cy="151937"/>
          </a:xfrm>
          <a:prstGeom prst="rect">
            <a:avLst/>
          </a:prstGeom>
          <a:solidFill>
            <a:srgbClr val="00B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6" name="Rechteck 15"/>
          <p:cNvSpPr/>
          <p:nvPr/>
        </p:nvSpPr>
        <p:spPr>
          <a:xfrm>
            <a:off x="7289199" y="6513964"/>
            <a:ext cx="211722" cy="195648"/>
          </a:xfrm>
          <a:prstGeom prst="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917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animBg="1"/>
      <p:bldP spid="13" grpId="0" animBg="1"/>
      <p:bldP spid="14" grpId="0" animBg="1"/>
      <p:bldP spid="16"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fld id="{C0BC624C-2554-4659-A1D8-66347873820C}" type="slidenum">
              <a:rPr lang="de-DE" smtClean="0"/>
              <a:pPr/>
              <a:t>216</a:t>
            </a:fld>
            <a:endParaRPr lang="de-DE" sz="1800" dirty="0"/>
          </a:p>
        </p:txBody>
      </p:sp>
      <p:pic>
        <p:nvPicPr>
          <p:cNvPr id="7" name="Grafik 6"/>
          <p:cNvPicPr>
            <a:picLocks noChangeAspect="1"/>
          </p:cNvPicPr>
          <p:nvPr/>
        </p:nvPicPr>
        <p:blipFill>
          <a:blip r:embed="rId2"/>
          <a:stretch>
            <a:fillRect/>
          </a:stretch>
        </p:blipFill>
        <p:spPr>
          <a:xfrm>
            <a:off x="419363" y="2051437"/>
            <a:ext cx="8204628" cy="3726644"/>
          </a:xfrm>
          <a:prstGeom prst="rect">
            <a:avLst/>
          </a:prstGeom>
        </p:spPr>
      </p:pic>
      <p:sp>
        <p:nvSpPr>
          <p:cNvPr id="8" name="Titel 1"/>
          <p:cNvSpPr>
            <a:spLocks noGrp="1"/>
          </p:cNvSpPr>
          <p:nvPr>
            <p:ph type="title"/>
          </p:nvPr>
        </p:nvSpPr>
        <p:spPr>
          <a:xfrm>
            <a:off x="380104" y="1028740"/>
            <a:ext cx="8243887" cy="498833"/>
          </a:xfrm>
        </p:spPr>
        <p:txBody>
          <a:bodyPr/>
          <a:lstStyle/>
          <a:p>
            <a:r>
              <a:rPr lang="de-DE" dirty="0" smtClean="0"/>
              <a:t>Was hat das Käferbeispiel mit den andern Beispielen für Maschinelles Lernen zu tun</a:t>
            </a:r>
            <a:r>
              <a:rPr lang="en-GB" dirty="0" smtClean="0"/>
              <a:t>…? </a:t>
            </a:r>
            <a:r>
              <a:rPr lang="en-GB" dirty="0"/>
              <a:t/>
            </a:r>
            <a:br>
              <a:rPr lang="en-GB" dirty="0"/>
            </a:br>
            <a:endParaRPr lang="en-GB" dirty="0"/>
          </a:p>
        </p:txBody>
      </p:sp>
      <p:pic>
        <p:nvPicPr>
          <p:cNvPr id="9" name="Grafik 8"/>
          <p:cNvPicPr>
            <a:picLocks noChangeAspect="1"/>
          </p:cNvPicPr>
          <p:nvPr/>
        </p:nvPicPr>
        <p:blipFill>
          <a:blip r:embed="rId3"/>
          <a:stretch>
            <a:fillRect/>
          </a:stretch>
        </p:blipFill>
        <p:spPr>
          <a:xfrm>
            <a:off x="606950" y="5778081"/>
            <a:ext cx="919700" cy="928363"/>
          </a:xfrm>
          <a:prstGeom prst="rect">
            <a:avLst/>
          </a:prstGeom>
        </p:spPr>
      </p:pic>
      <p:sp>
        <p:nvSpPr>
          <p:cNvPr id="10" name="Rechteck 9"/>
          <p:cNvSpPr/>
          <p:nvPr/>
        </p:nvSpPr>
        <p:spPr>
          <a:xfrm>
            <a:off x="606950" y="5778081"/>
            <a:ext cx="919700" cy="928363"/>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hteck 10"/>
          <p:cNvSpPr/>
          <p:nvPr/>
        </p:nvSpPr>
        <p:spPr>
          <a:xfrm>
            <a:off x="419362" y="2986397"/>
            <a:ext cx="8043237" cy="281590"/>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feld 11"/>
          <p:cNvSpPr txBox="1"/>
          <p:nvPr/>
        </p:nvSpPr>
        <p:spPr>
          <a:xfrm>
            <a:off x="1819260" y="5715527"/>
            <a:ext cx="6362631" cy="923330"/>
          </a:xfrm>
          <a:prstGeom prst="rect">
            <a:avLst/>
          </a:prstGeom>
          <a:noFill/>
        </p:spPr>
        <p:txBody>
          <a:bodyPr wrap="square" rtlCol="0">
            <a:spAutoFit/>
          </a:bodyPr>
          <a:lstStyle/>
          <a:p>
            <a:r>
              <a:rPr lang="en-GB" b="1" dirty="0" err="1" smtClean="0"/>
              <a:t>Klassifikationsproblem</a:t>
            </a:r>
            <a:r>
              <a:rPr lang="en-GB" b="1" dirty="0"/>
              <a:t> </a:t>
            </a:r>
            <a:r>
              <a:rPr lang="en-GB" b="1" dirty="0" smtClean="0"/>
              <a:t>(</a:t>
            </a:r>
            <a:r>
              <a:rPr lang="en-GB" b="1" dirty="0" err="1" smtClean="0"/>
              <a:t>Ziffern</a:t>
            </a:r>
            <a:r>
              <a:rPr lang="en-GB" b="1" dirty="0" smtClean="0"/>
              <a:t> auf </a:t>
            </a:r>
            <a:r>
              <a:rPr lang="en-GB" b="1" dirty="0" err="1" smtClean="0"/>
              <a:t>Bildern</a:t>
            </a:r>
            <a:r>
              <a:rPr lang="en-GB" b="1" dirty="0" smtClean="0"/>
              <a:t> </a:t>
            </a:r>
            <a:r>
              <a:rPr lang="en-GB" b="1" dirty="0" err="1" smtClean="0"/>
              <a:t>erkennen</a:t>
            </a:r>
            <a:r>
              <a:rPr lang="en-GB" b="1" dirty="0" smtClean="0"/>
              <a:t>)</a:t>
            </a:r>
          </a:p>
          <a:p>
            <a:r>
              <a:rPr lang="en-GB" dirty="0" smtClean="0"/>
              <a:t>Prädiktorvariablen: 	</a:t>
            </a:r>
            <a:r>
              <a:rPr lang="en-GB" dirty="0" err="1" smtClean="0"/>
              <a:t>Grauwerte</a:t>
            </a:r>
            <a:r>
              <a:rPr lang="en-GB" dirty="0" smtClean="0"/>
              <a:t> der </a:t>
            </a:r>
            <a:r>
              <a:rPr lang="en-GB" dirty="0" err="1" smtClean="0"/>
              <a:t>einzelnen</a:t>
            </a:r>
            <a:r>
              <a:rPr lang="en-GB" dirty="0" smtClean="0"/>
              <a:t> Pixel (P1, P2, … , P784)</a:t>
            </a:r>
            <a:endParaRPr lang="en-GB" dirty="0"/>
          </a:p>
          <a:p>
            <a:r>
              <a:rPr lang="en-GB" dirty="0" err="1" smtClean="0"/>
              <a:t>Zielvariable</a:t>
            </a:r>
            <a:r>
              <a:rPr lang="en-GB" dirty="0" smtClean="0"/>
              <a:t> (Label): 	</a:t>
            </a:r>
            <a:r>
              <a:rPr lang="en-GB" dirty="0" err="1" smtClean="0"/>
              <a:t>Bezeichnung</a:t>
            </a:r>
            <a:r>
              <a:rPr lang="en-GB" dirty="0" smtClean="0"/>
              <a:t> der </a:t>
            </a:r>
            <a:r>
              <a:rPr lang="en-GB" dirty="0" err="1" smtClean="0"/>
              <a:t>Ziffer</a:t>
            </a:r>
            <a:endParaRPr lang="en-GB" dirty="0"/>
          </a:p>
        </p:txBody>
      </p:sp>
    </p:spTree>
    <p:extLst>
      <p:ext uri="{BB962C8B-B14F-4D97-AF65-F5344CB8AC3E}">
        <p14:creationId xmlns:p14="http://schemas.microsoft.com/office/powerpoint/2010/main" val="12244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bgerundete rechteckige Legende 46"/>
          <p:cNvSpPr/>
          <p:nvPr/>
        </p:nvSpPr>
        <p:spPr>
          <a:xfrm>
            <a:off x="5896395" y="5159774"/>
            <a:ext cx="2976964" cy="1711100"/>
          </a:xfrm>
          <a:prstGeom prst="wedgeRoundRectCallout">
            <a:avLst>
              <a:gd name="adj1" fmla="val -63766"/>
              <a:gd name="adj2" fmla="val 7053"/>
              <a:gd name="adj3" fmla="val 16667"/>
            </a:avLst>
          </a:prstGeom>
          <a:solidFill>
            <a:schemeClr val="accent1">
              <a:lumMod val="50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bgerundete rechteckige Legende 29"/>
          <p:cNvSpPr/>
          <p:nvPr/>
        </p:nvSpPr>
        <p:spPr>
          <a:xfrm>
            <a:off x="5892318" y="3285327"/>
            <a:ext cx="3097074" cy="1809007"/>
          </a:xfrm>
          <a:prstGeom prst="wedgeRoundRectCallout">
            <a:avLst>
              <a:gd name="adj1" fmla="val -56058"/>
              <a:gd name="adj2" fmla="val 11818"/>
              <a:gd name="adj3" fmla="val 16667"/>
            </a:avLst>
          </a:prstGeom>
          <a:solidFill>
            <a:schemeClr val="accent1">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Abgerundete rechteckige Legende 26"/>
          <p:cNvSpPr/>
          <p:nvPr/>
        </p:nvSpPr>
        <p:spPr>
          <a:xfrm>
            <a:off x="5809866" y="1427309"/>
            <a:ext cx="3097074" cy="1809007"/>
          </a:xfrm>
          <a:prstGeom prst="wedgeRoundRectCallout">
            <a:avLst>
              <a:gd name="adj1" fmla="val -62275"/>
              <a:gd name="adj2" fmla="val 12225"/>
              <a:gd name="adj3" fmla="val 16667"/>
            </a:avLst>
          </a:prstGeom>
          <a:solidFill>
            <a:schemeClr val="accent1">
              <a:lumMod val="40000"/>
              <a:lumOff val="6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bgerundete rechteckige Legende 23"/>
          <p:cNvSpPr/>
          <p:nvPr/>
        </p:nvSpPr>
        <p:spPr>
          <a:xfrm>
            <a:off x="163773" y="5091649"/>
            <a:ext cx="2490717" cy="1700724"/>
          </a:xfrm>
          <a:prstGeom prst="wedgeRoundRectCallout">
            <a:avLst>
              <a:gd name="adj1" fmla="val 81416"/>
              <a:gd name="adj2" fmla="val -20783"/>
              <a:gd name="adj3" fmla="val 16667"/>
            </a:avLst>
          </a:prstGeom>
          <a:solidFill>
            <a:schemeClr val="accent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Abgerundete rechteckige Legende 20"/>
          <p:cNvSpPr/>
          <p:nvPr/>
        </p:nvSpPr>
        <p:spPr>
          <a:xfrm>
            <a:off x="163773" y="3301243"/>
            <a:ext cx="2647666" cy="1700724"/>
          </a:xfrm>
          <a:prstGeom prst="wedgeRoundRectCallout">
            <a:avLst>
              <a:gd name="adj1" fmla="val 66130"/>
              <a:gd name="adj2" fmla="val -22322"/>
              <a:gd name="adj3" fmla="val 16667"/>
            </a:avLst>
          </a:prstGeom>
          <a:solidFill>
            <a:schemeClr val="accent1">
              <a:lumMod val="60000"/>
              <a:lumOff val="4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bgerundete rechteckige Legende 19"/>
          <p:cNvSpPr/>
          <p:nvPr/>
        </p:nvSpPr>
        <p:spPr>
          <a:xfrm>
            <a:off x="163773" y="1460309"/>
            <a:ext cx="3186752" cy="1809007"/>
          </a:xfrm>
          <a:prstGeom prst="wedgeRoundRectCallout">
            <a:avLst>
              <a:gd name="adj1" fmla="val 62804"/>
              <a:gd name="adj2" fmla="val -24870"/>
              <a:gd name="adj3" fmla="val 16667"/>
            </a:avLst>
          </a:prstGeom>
          <a:solidFill>
            <a:schemeClr val="accent1">
              <a:lumMod val="20000"/>
              <a:lumOff val="8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p:cNvSpPr>
            <a:spLocks noGrp="1"/>
          </p:cNvSpPr>
          <p:nvPr>
            <p:ph type="title"/>
          </p:nvPr>
        </p:nvSpPr>
        <p:spPr>
          <a:xfrm>
            <a:off x="371566" y="945834"/>
            <a:ext cx="8243887" cy="481475"/>
          </a:xfrm>
        </p:spPr>
        <p:txBody>
          <a:bodyPr/>
          <a:lstStyle/>
          <a:p>
            <a:r>
              <a:rPr lang="de-DE" dirty="0"/>
              <a:t>Künstliche </a:t>
            </a:r>
            <a:r>
              <a:rPr lang="de-DE" dirty="0" smtClean="0"/>
              <a:t>Intelligenz heute - Maschinelles Lernen</a:t>
            </a:r>
            <a:endParaRPr lang="en-GB" dirty="0"/>
          </a:p>
        </p:txBody>
      </p:sp>
      <p:sp>
        <p:nvSpPr>
          <p:cNvPr id="3" name="Inhaltsplatzhalter 2"/>
          <p:cNvSpPr>
            <a:spLocks noGrp="1"/>
          </p:cNvSpPr>
          <p:nvPr>
            <p:ph idx="1"/>
          </p:nvPr>
        </p:nvSpPr>
        <p:spPr>
          <a:xfrm>
            <a:off x="2502993" y="1467834"/>
            <a:ext cx="3919585" cy="4833261"/>
          </a:xfrm>
        </p:spPr>
        <p:txBody>
          <a:bodyPr/>
          <a:lstStyle/>
          <a:p>
            <a:pPr algn="ctr"/>
            <a:endParaRPr lang="en-GB" dirty="0" smtClean="0"/>
          </a:p>
          <a:p>
            <a:pPr algn="ctr"/>
            <a:r>
              <a:rPr lang="de-DE" dirty="0"/>
              <a:t>Bilderkennung</a:t>
            </a:r>
            <a:r>
              <a:rPr lang="en-GB" dirty="0"/>
              <a:t> </a:t>
            </a:r>
          </a:p>
          <a:p>
            <a:pPr algn="ctr"/>
            <a:endParaRPr lang="en-GB" dirty="0"/>
          </a:p>
          <a:p>
            <a:pPr algn="ctr"/>
            <a:r>
              <a:rPr lang="de-DE" dirty="0"/>
              <a:t>Spracherkennung</a:t>
            </a:r>
          </a:p>
          <a:p>
            <a:pPr algn="ctr"/>
            <a:endParaRPr lang="en-GB" dirty="0"/>
          </a:p>
          <a:p>
            <a:pPr algn="ctr"/>
            <a:endParaRPr lang="de-DE" dirty="0"/>
          </a:p>
          <a:p>
            <a:pPr algn="ctr"/>
            <a:endParaRPr lang="en-GB" dirty="0"/>
          </a:p>
          <a:p>
            <a:pPr algn="ctr"/>
            <a:r>
              <a:rPr lang="de-DE" dirty="0"/>
              <a:t>personalisierte</a:t>
            </a:r>
            <a:r>
              <a:rPr lang="en-GB" dirty="0"/>
              <a:t> </a:t>
            </a:r>
            <a:r>
              <a:rPr lang="de-DE" dirty="0"/>
              <a:t>Werbung</a:t>
            </a:r>
          </a:p>
          <a:p>
            <a:pPr algn="ctr"/>
            <a:endParaRPr lang="en-GB" dirty="0"/>
          </a:p>
          <a:p>
            <a:pPr algn="ctr"/>
            <a:r>
              <a:rPr lang="de-DE" dirty="0"/>
              <a:t>medizinische</a:t>
            </a:r>
            <a:r>
              <a:rPr lang="en-GB" dirty="0"/>
              <a:t> </a:t>
            </a:r>
            <a:r>
              <a:rPr lang="de-DE" dirty="0" smtClean="0"/>
              <a:t>Diagnosen</a:t>
            </a:r>
          </a:p>
          <a:p>
            <a:pPr algn="ctr"/>
            <a:endParaRPr lang="en-GB" dirty="0"/>
          </a:p>
          <a:p>
            <a:pPr algn="ctr"/>
            <a:endParaRPr lang="en-GB" dirty="0"/>
          </a:p>
          <a:p>
            <a:pPr algn="ctr"/>
            <a:endParaRPr lang="en-GB" dirty="0"/>
          </a:p>
          <a:p>
            <a:pPr algn="ctr"/>
            <a:r>
              <a:rPr lang="de-DE" dirty="0" smtClean="0"/>
              <a:t>autonomes</a:t>
            </a:r>
            <a:r>
              <a:rPr lang="en-GB" dirty="0" smtClean="0"/>
              <a:t> </a:t>
            </a:r>
            <a:r>
              <a:rPr lang="de-DE" dirty="0" smtClean="0"/>
              <a:t>Fahren</a:t>
            </a:r>
          </a:p>
          <a:p>
            <a:pPr algn="ctr"/>
            <a:endParaRPr lang="en-GB" dirty="0"/>
          </a:p>
          <a:p>
            <a:pPr algn="ctr"/>
            <a:r>
              <a:rPr lang="de-DE" dirty="0" smtClean="0"/>
              <a:t>Spiele</a:t>
            </a:r>
            <a:r>
              <a:rPr lang="en-GB" dirty="0" smtClean="0"/>
              <a:t> (</a:t>
            </a:r>
            <a:r>
              <a:rPr lang="de-DE" dirty="0" err="1" smtClean="0"/>
              <a:t>z.B</a:t>
            </a:r>
            <a:r>
              <a:rPr lang="en-GB" dirty="0" smtClean="0"/>
              <a:t>. </a:t>
            </a:r>
            <a:r>
              <a:rPr lang="en-GB" dirty="0" err="1"/>
              <a:t>Schach</a:t>
            </a:r>
            <a:r>
              <a:rPr lang="en-GB" dirty="0"/>
              <a:t>)</a:t>
            </a:r>
          </a:p>
          <a:p>
            <a:pPr algn="ctr"/>
            <a:endParaRPr lang="en-GB" dirty="0"/>
          </a:p>
        </p:txBody>
      </p:sp>
      <p:pic>
        <p:nvPicPr>
          <p:cNvPr id="14" name="Grafik 13"/>
          <p:cNvPicPr>
            <a:picLocks noChangeAspect="1"/>
          </p:cNvPicPr>
          <p:nvPr/>
        </p:nvPicPr>
        <p:blipFill>
          <a:blip r:embed="rId3"/>
          <a:stretch>
            <a:fillRect/>
          </a:stretch>
        </p:blipFill>
        <p:spPr>
          <a:xfrm>
            <a:off x="371566" y="2442435"/>
            <a:ext cx="744615" cy="746779"/>
          </a:xfrm>
          <a:prstGeom prst="rect">
            <a:avLst/>
          </a:prstGeom>
        </p:spPr>
      </p:pic>
      <p:pic>
        <p:nvPicPr>
          <p:cNvPr id="15" name="Grafik 14"/>
          <p:cNvPicPr>
            <a:picLocks noChangeAspect="1"/>
          </p:cNvPicPr>
          <p:nvPr/>
        </p:nvPicPr>
        <p:blipFill>
          <a:blip r:embed="rId4"/>
          <a:stretch>
            <a:fillRect/>
          </a:stretch>
        </p:blipFill>
        <p:spPr>
          <a:xfrm>
            <a:off x="371566" y="1576407"/>
            <a:ext cx="744615" cy="755406"/>
          </a:xfrm>
          <a:prstGeom prst="rect">
            <a:avLst/>
          </a:prstGeom>
        </p:spPr>
      </p:pic>
      <p:pic>
        <p:nvPicPr>
          <p:cNvPr id="42" name="Grafik 41"/>
          <p:cNvPicPr>
            <a:picLocks noChangeAspect="1"/>
          </p:cNvPicPr>
          <p:nvPr/>
        </p:nvPicPr>
        <p:blipFill>
          <a:blip r:embed="rId5"/>
          <a:stretch>
            <a:fillRect/>
          </a:stretch>
        </p:blipFill>
        <p:spPr>
          <a:xfrm>
            <a:off x="265776" y="3841096"/>
            <a:ext cx="862298" cy="906925"/>
          </a:xfrm>
          <a:prstGeom prst="rect">
            <a:avLst/>
          </a:prstGeom>
        </p:spPr>
      </p:pic>
      <p:pic>
        <p:nvPicPr>
          <p:cNvPr id="44" name="Grafik 43"/>
          <p:cNvPicPr>
            <a:picLocks noChangeAspect="1"/>
          </p:cNvPicPr>
          <p:nvPr/>
        </p:nvPicPr>
        <p:blipFill>
          <a:blip r:embed="rId6"/>
          <a:stretch>
            <a:fillRect/>
          </a:stretch>
        </p:blipFill>
        <p:spPr>
          <a:xfrm>
            <a:off x="856581" y="4047048"/>
            <a:ext cx="1041476" cy="930666"/>
          </a:xfrm>
          <a:prstGeom prst="rect">
            <a:avLst/>
          </a:prstGeom>
        </p:spPr>
      </p:pic>
      <p:pic>
        <p:nvPicPr>
          <p:cNvPr id="45" name="Grafik 44"/>
          <p:cNvPicPr>
            <a:picLocks noChangeAspect="1"/>
          </p:cNvPicPr>
          <p:nvPr/>
        </p:nvPicPr>
        <p:blipFill>
          <a:blip r:embed="rId7"/>
          <a:stretch>
            <a:fillRect/>
          </a:stretch>
        </p:blipFill>
        <p:spPr>
          <a:xfrm>
            <a:off x="1738631" y="3856290"/>
            <a:ext cx="1019518" cy="1022521"/>
          </a:xfrm>
          <a:prstGeom prst="rect">
            <a:avLst/>
          </a:prstGeom>
        </p:spPr>
      </p:pic>
      <p:pic>
        <p:nvPicPr>
          <p:cNvPr id="43" name="Grafik 42"/>
          <p:cNvPicPr>
            <a:picLocks noChangeAspect="1"/>
          </p:cNvPicPr>
          <p:nvPr/>
        </p:nvPicPr>
        <p:blipFill>
          <a:blip r:embed="rId8"/>
          <a:stretch>
            <a:fillRect/>
          </a:stretch>
        </p:blipFill>
        <p:spPr>
          <a:xfrm>
            <a:off x="1258259" y="3412855"/>
            <a:ext cx="889624" cy="909648"/>
          </a:xfrm>
          <a:prstGeom prst="rect">
            <a:avLst/>
          </a:prstGeom>
        </p:spPr>
      </p:pic>
      <p:pic>
        <p:nvPicPr>
          <p:cNvPr id="36" name="Grafik 35">
            <a:extLst>
              <a:ext uri="{FF2B5EF4-FFF2-40B4-BE49-F238E27FC236}">
                <a16:creationId xmlns:a16="http://schemas.microsoft.com/office/drawing/2014/main" id="{41A9CD35-09C5-41DB-A95B-72C90F9E173F}"/>
              </a:ext>
            </a:extLst>
          </p:cNvPr>
          <p:cNvPicPr>
            <a:picLocks noChangeAspect="1"/>
          </p:cNvPicPr>
          <p:nvPr/>
        </p:nvPicPr>
        <p:blipFill>
          <a:blip r:embed="rId9"/>
          <a:stretch>
            <a:fillRect/>
          </a:stretch>
        </p:blipFill>
        <p:spPr bwMode="auto">
          <a:xfrm rot="20796403">
            <a:off x="243915" y="3484414"/>
            <a:ext cx="1614593" cy="645837"/>
          </a:xfrm>
          <a:prstGeom prst="rect">
            <a:avLst/>
          </a:prstGeom>
        </p:spPr>
      </p:pic>
      <p:pic>
        <p:nvPicPr>
          <p:cNvPr id="48" name="Grafik 4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06376" y="5252156"/>
            <a:ext cx="1252027" cy="703520"/>
          </a:xfrm>
          <a:prstGeom prst="rect">
            <a:avLst/>
          </a:prstGeom>
        </p:spPr>
      </p:pic>
      <p:pic>
        <p:nvPicPr>
          <p:cNvPr id="4" name="Grafik 3"/>
          <p:cNvPicPr>
            <a:picLocks noChangeAspect="1"/>
          </p:cNvPicPr>
          <p:nvPr/>
        </p:nvPicPr>
        <p:blipFill>
          <a:blip r:embed="rId11"/>
          <a:stretch>
            <a:fillRect/>
          </a:stretch>
        </p:blipFill>
        <p:spPr>
          <a:xfrm>
            <a:off x="1851734" y="1534851"/>
            <a:ext cx="1280106" cy="1300000"/>
          </a:xfrm>
          <a:prstGeom prst="rect">
            <a:avLst/>
          </a:prstGeom>
        </p:spPr>
      </p:pic>
      <p:pic>
        <p:nvPicPr>
          <p:cNvPr id="16" name="Grafik 15"/>
          <p:cNvPicPr>
            <a:picLocks noChangeAspect="1"/>
          </p:cNvPicPr>
          <p:nvPr/>
        </p:nvPicPr>
        <p:blipFill>
          <a:blip r:embed="rId12"/>
          <a:stretch>
            <a:fillRect/>
          </a:stretch>
        </p:blipFill>
        <p:spPr>
          <a:xfrm>
            <a:off x="1223685" y="1574801"/>
            <a:ext cx="753325" cy="751141"/>
          </a:xfrm>
          <a:prstGeom prst="rect">
            <a:avLst/>
          </a:prstGeom>
        </p:spPr>
      </p:pic>
      <p:pic>
        <p:nvPicPr>
          <p:cNvPr id="17" name="Grafik 16"/>
          <p:cNvPicPr>
            <a:picLocks noChangeAspect="1"/>
          </p:cNvPicPr>
          <p:nvPr/>
        </p:nvPicPr>
        <p:blipFill>
          <a:blip r:embed="rId13"/>
          <a:stretch>
            <a:fillRect/>
          </a:stretch>
        </p:blipFill>
        <p:spPr>
          <a:xfrm>
            <a:off x="1223194" y="2430986"/>
            <a:ext cx="747364" cy="758227"/>
          </a:xfrm>
          <a:prstGeom prst="rect">
            <a:avLst/>
          </a:prstGeom>
        </p:spPr>
      </p:pic>
      <p:pic>
        <p:nvPicPr>
          <p:cNvPr id="5" name="Grafik 4"/>
          <p:cNvPicPr>
            <a:picLocks noChangeAspect="1"/>
          </p:cNvPicPr>
          <p:nvPr/>
        </p:nvPicPr>
        <p:blipFill>
          <a:blip r:embed="rId14"/>
          <a:stretch>
            <a:fillRect/>
          </a:stretch>
        </p:blipFill>
        <p:spPr>
          <a:xfrm>
            <a:off x="6392677" y="1556792"/>
            <a:ext cx="2389528" cy="1211768"/>
          </a:xfrm>
          <a:prstGeom prst="rect">
            <a:avLst/>
          </a:prstGeom>
        </p:spPr>
      </p:pic>
      <p:pic>
        <p:nvPicPr>
          <p:cNvPr id="26" name="Grafik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84915" y="2478936"/>
            <a:ext cx="1355940" cy="677970"/>
          </a:xfrm>
          <a:prstGeom prst="rect">
            <a:avLst/>
          </a:prstGeom>
        </p:spPr>
      </p:pic>
      <p:pic>
        <p:nvPicPr>
          <p:cNvPr id="7" name="Grafik 6"/>
          <p:cNvPicPr>
            <a:picLocks noChangeAspect="1"/>
          </p:cNvPicPr>
          <p:nvPr/>
        </p:nvPicPr>
        <p:blipFill>
          <a:blip r:embed="rId16"/>
          <a:stretch>
            <a:fillRect/>
          </a:stretch>
        </p:blipFill>
        <p:spPr>
          <a:xfrm>
            <a:off x="6974872" y="3391646"/>
            <a:ext cx="1842370" cy="1420551"/>
          </a:xfrm>
          <a:prstGeom prst="rect">
            <a:avLst/>
          </a:prstGeom>
        </p:spPr>
      </p:pic>
      <p:pic>
        <p:nvPicPr>
          <p:cNvPr id="6" name="Grafik 5"/>
          <p:cNvPicPr>
            <a:picLocks noChangeAspect="1"/>
          </p:cNvPicPr>
          <p:nvPr/>
        </p:nvPicPr>
        <p:blipFill>
          <a:blip r:embed="rId17"/>
          <a:stretch>
            <a:fillRect/>
          </a:stretch>
        </p:blipFill>
        <p:spPr>
          <a:xfrm>
            <a:off x="6018882" y="3606246"/>
            <a:ext cx="1450846" cy="1297125"/>
          </a:xfrm>
          <a:prstGeom prst="rect">
            <a:avLst/>
          </a:prstGeom>
        </p:spPr>
      </p:pic>
      <p:pic>
        <p:nvPicPr>
          <p:cNvPr id="8" name="Grafik 7"/>
          <p:cNvPicPr>
            <a:picLocks noChangeAspect="1"/>
          </p:cNvPicPr>
          <p:nvPr/>
        </p:nvPicPr>
        <p:blipFill>
          <a:blip r:embed="rId18"/>
          <a:stretch>
            <a:fillRect/>
          </a:stretch>
        </p:blipFill>
        <p:spPr>
          <a:xfrm>
            <a:off x="7014220" y="5211015"/>
            <a:ext cx="1661026" cy="1560666"/>
          </a:xfrm>
          <a:prstGeom prst="rect">
            <a:avLst/>
          </a:prstGeom>
        </p:spPr>
      </p:pic>
      <p:pic>
        <p:nvPicPr>
          <p:cNvPr id="9" name="Grafik 8"/>
          <p:cNvPicPr>
            <a:picLocks noChangeAspect="1"/>
          </p:cNvPicPr>
          <p:nvPr/>
        </p:nvPicPr>
        <p:blipFill>
          <a:blip r:embed="rId19"/>
          <a:stretch>
            <a:fillRect/>
          </a:stretch>
        </p:blipFill>
        <p:spPr>
          <a:xfrm>
            <a:off x="498747" y="5227282"/>
            <a:ext cx="1757143" cy="1435612"/>
          </a:xfrm>
          <a:prstGeom prst="rect">
            <a:avLst/>
          </a:prstGeom>
        </p:spPr>
      </p:pic>
    </p:spTree>
    <p:extLst>
      <p:ext uri="{BB962C8B-B14F-4D97-AF65-F5344CB8AC3E}">
        <p14:creationId xmlns:p14="http://schemas.microsoft.com/office/powerpoint/2010/main" val="3342295406"/>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Konfiguration unseres KNN</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218</a:t>
            </a:fld>
            <a:endParaRPr lang="de-DE" sz="1800"/>
          </a:p>
        </p:txBody>
      </p:sp>
      <p:sp>
        <p:nvSpPr>
          <p:cNvPr id="5" name="Vertikaler Textplatzhalter 4"/>
          <p:cNvSpPr>
            <a:spLocks noGrp="1"/>
          </p:cNvSpPr>
          <p:nvPr>
            <p:ph type="body" orient="vert" idx="1"/>
          </p:nvPr>
        </p:nvSpPr>
        <p:spPr/>
        <p:txBody>
          <a:bodyPr numCol="1"/>
          <a:lstStyle/>
          <a:p>
            <a:r>
              <a:rPr lang="de-DE" dirty="0" smtClean="0"/>
              <a:t>Wie soll der Input Layer unseres KNN aussehen?</a:t>
            </a:r>
          </a:p>
          <a:p>
            <a:endParaRPr lang="de-DE" dirty="0"/>
          </a:p>
          <a:p>
            <a:endParaRPr lang="de-DE" dirty="0" smtClean="0"/>
          </a:p>
          <a:p>
            <a:endParaRPr lang="de-DE" dirty="0"/>
          </a:p>
          <a:p>
            <a:endParaRPr lang="de-DE" dirty="0"/>
          </a:p>
          <a:p>
            <a:r>
              <a:rPr lang="de-DE" dirty="0" smtClean="0"/>
              <a:t>Wie soll der Output Layer unseres KNN aussehen?</a:t>
            </a:r>
            <a:endParaRPr lang="de-DE" dirty="0"/>
          </a:p>
        </p:txBody>
      </p:sp>
    </p:spTree>
    <p:extLst>
      <p:ext uri="{BB962C8B-B14F-4D97-AF65-F5344CB8AC3E}">
        <p14:creationId xmlns:p14="http://schemas.microsoft.com/office/powerpoint/2010/main" val="103829698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0851" y="1386081"/>
            <a:ext cx="8243887" cy="1044000"/>
          </a:xfrm>
        </p:spPr>
        <p:txBody>
          <a:bodyPr/>
          <a:lstStyle/>
          <a:p>
            <a:r>
              <a:rPr lang="de-DE" dirty="0" smtClean="0"/>
              <a:t>Input Layer</a:t>
            </a:r>
            <a:r>
              <a:rPr lang="de-DE" dirty="0" smtClean="0">
                <a:sym typeface="Wingdings" panose="05000000000000000000" pitchFamily="2" charset="2"/>
              </a:rPr>
              <a:t/>
            </a:r>
            <a:br>
              <a:rPr lang="de-DE" dirty="0" smtClean="0">
                <a:sym typeface="Wingdings" panose="05000000000000000000" pitchFamily="2" charset="2"/>
              </a:rPr>
            </a:b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219</a:t>
            </a:fld>
            <a:endParaRPr lang="de-DE" sz="1800"/>
          </a:p>
        </p:txBody>
      </p:sp>
      <p:sp>
        <p:nvSpPr>
          <p:cNvPr id="6" name="Ellipse 5"/>
          <p:cNvSpPr/>
          <p:nvPr/>
        </p:nvSpPr>
        <p:spPr bwMode="auto">
          <a:xfrm>
            <a:off x="6804248" y="4499927"/>
            <a:ext cx="691336" cy="72927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smtClean="0">
                <a:solidFill>
                  <a:srgbClr val="000000"/>
                </a:solidFill>
              </a:rPr>
              <a:t>783</a:t>
            </a:r>
            <a:endParaRPr lang="de-DE" sz="1600" dirty="0"/>
          </a:p>
        </p:txBody>
      </p:sp>
      <p:cxnSp>
        <p:nvCxnSpPr>
          <p:cNvPr id="7" name="Gerade Verbindung mit Pfeil 6"/>
          <p:cNvCxnSpPr/>
          <p:nvPr/>
        </p:nvCxnSpPr>
        <p:spPr>
          <a:xfrm flipH="1">
            <a:off x="7149916" y="415827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 name="Ellipse 8"/>
          <p:cNvSpPr/>
          <p:nvPr/>
        </p:nvSpPr>
        <p:spPr bwMode="auto">
          <a:xfrm>
            <a:off x="6012160" y="4499927"/>
            <a:ext cx="691336" cy="72927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smtClean="0">
                <a:solidFill>
                  <a:srgbClr val="000000"/>
                </a:solidFill>
              </a:rPr>
              <a:t>782</a:t>
            </a:r>
            <a:endParaRPr lang="de-DE" sz="1600" dirty="0"/>
          </a:p>
        </p:txBody>
      </p:sp>
      <p:cxnSp>
        <p:nvCxnSpPr>
          <p:cNvPr id="10" name="Gerade Verbindung mit Pfeil 9"/>
          <p:cNvCxnSpPr/>
          <p:nvPr/>
        </p:nvCxnSpPr>
        <p:spPr>
          <a:xfrm flipH="1">
            <a:off x="6357828" y="415827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5220072" y="4499927"/>
            <a:ext cx="691336" cy="72927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smtClean="0">
                <a:solidFill>
                  <a:srgbClr val="000000"/>
                </a:solidFill>
              </a:rPr>
              <a:t>781</a:t>
            </a:r>
            <a:endParaRPr lang="de-DE" sz="1600" dirty="0"/>
          </a:p>
        </p:txBody>
      </p:sp>
      <p:cxnSp>
        <p:nvCxnSpPr>
          <p:cNvPr id="12" name="Gerade Verbindung mit Pfeil 11"/>
          <p:cNvCxnSpPr/>
          <p:nvPr/>
        </p:nvCxnSpPr>
        <p:spPr>
          <a:xfrm flipH="1">
            <a:off x="5565740" y="415827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 name="Ellipse 16"/>
          <p:cNvSpPr/>
          <p:nvPr/>
        </p:nvSpPr>
        <p:spPr bwMode="auto">
          <a:xfrm>
            <a:off x="2800544" y="4499927"/>
            <a:ext cx="691336" cy="72927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3</a:t>
            </a:r>
            <a:endParaRPr lang="de-DE" b="1" dirty="0">
              <a:solidFill>
                <a:srgbClr val="000000"/>
              </a:solidFill>
            </a:endParaRPr>
          </a:p>
        </p:txBody>
      </p:sp>
      <p:cxnSp>
        <p:nvCxnSpPr>
          <p:cNvPr id="18" name="Gerade Verbindung mit Pfeil 17"/>
          <p:cNvCxnSpPr/>
          <p:nvPr/>
        </p:nvCxnSpPr>
        <p:spPr>
          <a:xfrm flipH="1">
            <a:off x="3146212" y="415827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9" name="Ellipse 18"/>
          <p:cNvSpPr/>
          <p:nvPr/>
        </p:nvSpPr>
        <p:spPr bwMode="auto">
          <a:xfrm>
            <a:off x="2008456" y="4499927"/>
            <a:ext cx="691336" cy="72927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2</a:t>
            </a:r>
            <a:endParaRPr lang="de-DE" dirty="0"/>
          </a:p>
        </p:txBody>
      </p:sp>
      <p:cxnSp>
        <p:nvCxnSpPr>
          <p:cNvPr id="20" name="Gerade Verbindung mit Pfeil 19"/>
          <p:cNvCxnSpPr/>
          <p:nvPr/>
        </p:nvCxnSpPr>
        <p:spPr>
          <a:xfrm flipH="1">
            <a:off x="2354124" y="415827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 name="Ellipse 20"/>
          <p:cNvSpPr/>
          <p:nvPr/>
        </p:nvSpPr>
        <p:spPr bwMode="auto">
          <a:xfrm>
            <a:off x="1259632" y="4499927"/>
            <a:ext cx="691336" cy="72927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1</a:t>
            </a:r>
            <a:endParaRPr lang="de-DE" dirty="0"/>
          </a:p>
        </p:txBody>
      </p:sp>
      <p:cxnSp>
        <p:nvCxnSpPr>
          <p:cNvPr id="22" name="Gerade Verbindung mit Pfeil 21"/>
          <p:cNvCxnSpPr/>
          <p:nvPr/>
        </p:nvCxnSpPr>
        <p:spPr>
          <a:xfrm flipH="1">
            <a:off x="1605300" y="415827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bwMode="auto">
          <a:xfrm>
            <a:off x="467544" y="4499927"/>
            <a:ext cx="691336" cy="72927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0</a:t>
            </a:r>
            <a:endParaRPr lang="de-DE" dirty="0"/>
          </a:p>
        </p:txBody>
      </p:sp>
      <p:cxnSp>
        <p:nvCxnSpPr>
          <p:cNvPr id="24" name="Gerade Verbindung mit Pfeil 23"/>
          <p:cNvCxnSpPr/>
          <p:nvPr/>
        </p:nvCxnSpPr>
        <p:spPr>
          <a:xfrm flipH="1">
            <a:off x="813212" y="415827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 name="Ellipse 24"/>
          <p:cNvSpPr/>
          <p:nvPr/>
        </p:nvSpPr>
        <p:spPr bwMode="auto">
          <a:xfrm>
            <a:off x="7625080" y="4499927"/>
            <a:ext cx="691336" cy="72927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smtClean="0">
                <a:solidFill>
                  <a:srgbClr val="000000"/>
                </a:solidFill>
              </a:rPr>
              <a:t>784</a:t>
            </a:r>
            <a:endParaRPr lang="de-DE" sz="1600" dirty="0"/>
          </a:p>
        </p:txBody>
      </p:sp>
      <p:cxnSp>
        <p:nvCxnSpPr>
          <p:cNvPr id="26" name="Gerade Verbindung mit Pfeil 25"/>
          <p:cNvCxnSpPr/>
          <p:nvPr/>
        </p:nvCxnSpPr>
        <p:spPr>
          <a:xfrm flipH="1">
            <a:off x="7970748" y="415827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p:nvPr/>
        </p:nvCxnSpPr>
        <p:spPr>
          <a:xfrm flipH="1">
            <a:off x="7164288" y="523839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flipH="1">
            <a:off x="6372200" y="523839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H="1">
            <a:off x="5580112" y="523839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p:cNvCxnSpPr/>
          <p:nvPr/>
        </p:nvCxnSpPr>
        <p:spPr>
          <a:xfrm flipH="1">
            <a:off x="3160584" y="523839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flipH="1">
            <a:off x="2368496" y="523839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p:nvPr/>
        </p:nvCxnSpPr>
        <p:spPr>
          <a:xfrm flipH="1">
            <a:off x="1619672" y="523839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p:nvPr/>
        </p:nvCxnSpPr>
        <p:spPr>
          <a:xfrm flipH="1">
            <a:off x="827584" y="523839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p:cNvCxnSpPr/>
          <p:nvPr/>
        </p:nvCxnSpPr>
        <p:spPr>
          <a:xfrm flipH="1">
            <a:off x="7985120" y="523839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38" name="Grafik 37"/>
          <p:cNvPicPr>
            <a:picLocks noChangeAspect="1"/>
          </p:cNvPicPr>
          <p:nvPr/>
        </p:nvPicPr>
        <p:blipFill>
          <a:blip r:embed="rId2"/>
          <a:stretch>
            <a:fillRect/>
          </a:stretch>
        </p:blipFill>
        <p:spPr>
          <a:xfrm>
            <a:off x="3563888" y="1919342"/>
            <a:ext cx="1831694" cy="1848948"/>
          </a:xfrm>
          <a:prstGeom prst="rect">
            <a:avLst/>
          </a:prstGeom>
        </p:spPr>
      </p:pic>
      <p:cxnSp>
        <p:nvCxnSpPr>
          <p:cNvPr id="8" name="Gerade Verbindung mit Pfeil 7"/>
          <p:cNvCxnSpPr/>
          <p:nvPr/>
        </p:nvCxnSpPr>
        <p:spPr>
          <a:xfrm flipH="1">
            <a:off x="841956" y="1988840"/>
            <a:ext cx="2766845" cy="21254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Gerade Verbindung mit Pfeil 40"/>
          <p:cNvCxnSpPr/>
          <p:nvPr/>
        </p:nvCxnSpPr>
        <p:spPr>
          <a:xfrm flipH="1">
            <a:off x="1626858" y="1988840"/>
            <a:ext cx="2036762" cy="21211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p:cNvCxnSpPr/>
          <p:nvPr/>
        </p:nvCxnSpPr>
        <p:spPr>
          <a:xfrm flipH="1">
            <a:off x="2397388" y="1988840"/>
            <a:ext cx="1327372" cy="21302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Gerade Verbindung mit Pfeil 44"/>
          <p:cNvCxnSpPr/>
          <p:nvPr/>
        </p:nvCxnSpPr>
        <p:spPr>
          <a:xfrm flipH="1">
            <a:off x="3167770" y="1988840"/>
            <a:ext cx="612142" cy="21211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Gerade Verbindung mit Pfeil 51"/>
          <p:cNvCxnSpPr/>
          <p:nvPr/>
        </p:nvCxnSpPr>
        <p:spPr>
          <a:xfrm>
            <a:off x="5164233" y="3717032"/>
            <a:ext cx="401507" cy="432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Gerade Verbindung mit Pfeil 54"/>
          <p:cNvCxnSpPr/>
          <p:nvPr/>
        </p:nvCxnSpPr>
        <p:spPr>
          <a:xfrm>
            <a:off x="5225924" y="3738065"/>
            <a:ext cx="1104809" cy="4202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Gerade Verbindung mit Pfeil 57"/>
          <p:cNvCxnSpPr/>
          <p:nvPr/>
        </p:nvCxnSpPr>
        <p:spPr>
          <a:xfrm>
            <a:off x="5280192" y="3738065"/>
            <a:ext cx="1857001" cy="411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Gerade Verbindung mit Pfeil 61"/>
          <p:cNvCxnSpPr/>
          <p:nvPr/>
        </p:nvCxnSpPr>
        <p:spPr>
          <a:xfrm>
            <a:off x="5335344" y="3728872"/>
            <a:ext cx="2608309" cy="438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Textfeld 64"/>
          <p:cNvSpPr txBox="1"/>
          <p:nvPr/>
        </p:nvSpPr>
        <p:spPr>
          <a:xfrm>
            <a:off x="3645251" y="4499927"/>
            <a:ext cx="1412436" cy="584775"/>
          </a:xfrm>
          <a:prstGeom prst="rect">
            <a:avLst/>
          </a:prstGeom>
          <a:noFill/>
        </p:spPr>
        <p:txBody>
          <a:bodyPr wrap="square" rtlCol="0">
            <a:spAutoFit/>
          </a:bodyPr>
          <a:lstStyle/>
          <a:p>
            <a:pPr algn="ctr"/>
            <a:r>
              <a:rPr lang="en-GB" b="1" dirty="0" smtClean="0"/>
              <a:t> </a:t>
            </a:r>
            <a:r>
              <a:rPr lang="en-GB" sz="3200" b="1" dirty="0" smtClean="0"/>
              <a:t>. . .</a:t>
            </a:r>
            <a:endParaRPr lang="en-GB" b="1" dirty="0"/>
          </a:p>
        </p:txBody>
      </p:sp>
    </p:spTree>
    <p:extLst>
      <p:ext uri="{BB962C8B-B14F-4D97-AF65-F5344CB8AC3E}">
        <p14:creationId xmlns:p14="http://schemas.microsoft.com/office/powerpoint/2010/main" val="374524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22</a:t>
            </a:fld>
            <a:endParaRPr lang="de-DE" sz="1800"/>
          </a:p>
        </p:txBody>
      </p:sp>
      <p:pic>
        <p:nvPicPr>
          <p:cNvPr id="7" name="Grafik 6"/>
          <p:cNvPicPr>
            <a:picLocks noChangeAspect="1"/>
          </p:cNvPicPr>
          <p:nvPr/>
        </p:nvPicPr>
        <p:blipFill>
          <a:blip r:embed="rId2"/>
          <a:stretch>
            <a:fillRect/>
          </a:stretch>
        </p:blipFill>
        <p:spPr>
          <a:xfrm>
            <a:off x="2267744" y="1412776"/>
            <a:ext cx="4730278" cy="4560474"/>
          </a:xfrm>
          <a:prstGeom prst="rect">
            <a:avLst/>
          </a:prstGeom>
        </p:spPr>
      </p:pic>
      <p:cxnSp>
        <p:nvCxnSpPr>
          <p:cNvPr id="9" name="Gerader Verbinder 8"/>
          <p:cNvCxnSpPr/>
          <p:nvPr/>
        </p:nvCxnSpPr>
        <p:spPr>
          <a:xfrm flipV="1">
            <a:off x="2699792" y="1556792"/>
            <a:ext cx="1872208" cy="302433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itel 1"/>
          <p:cNvSpPr>
            <a:spLocks noGrp="1"/>
          </p:cNvSpPr>
          <p:nvPr>
            <p:ph type="title"/>
          </p:nvPr>
        </p:nvSpPr>
        <p:spPr>
          <a:xfrm>
            <a:off x="449261" y="908720"/>
            <a:ext cx="8243887" cy="1044000"/>
          </a:xfrm>
        </p:spPr>
        <p:txBody>
          <a:bodyPr/>
          <a:lstStyle/>
          <a:p>
            <a:r>
              <a:rPr lang="en-GB" dirty="0" err="1" smtClean="0"/>
              <a:t>Ausgleichsgrade</a:t>
            </a:r>
            <a:r>
              <a:rPr lang="en-GB" dirty="0" smtClean="0"/>
              <a:t> </a:t>
            </a:r>
            <a:r>
              <a:rPr lang="en-GB" dirty="0" err="1" smtClean="0"/>
              <a:t>nach</a:t>
            </a:r>
            <a:r>
              <a:rPr lang="en-GB" dirty="0" smtClean="0"/>
              <a:t> </a:t>
            </a:r>
            <a:r>
              <a:rPr lang="en-GB" dirty="0" err="1" smtClean="0"/>
              <a:t>Augenmaß</a:t>
            </a:r>
            <a:endParaRPr lang="en-GB" dirty="0"/>
          </a:p>
        </p:txBody>
      </p:sp>
    </p:spTree>
    <p:extLst>
      <p:ext uri="{BB962C8B-B14F-4D97-AF65-F5344CB8AC3E}">
        <p14:creationId xmlns:p14="http://schemas.microsoft.com/office/powerpoint/2010/main" val="336492210"/>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Output Layer</a:t>
            </a:r>
            <a:r>
              <a:rPr lang="de-DE" dirty="0" smtClean="0">
                <a:sym typeface="Wingdings" panose="05000000000000000000" pitchFamily="2" charset="2"/>
              </a:rPr>
              <a:t/>
            </a:r>
            <a:br>
              <a:rPr lang="de-DE" dirty="0" smtClean="0">
                <a:sym typeface="Wingdings" panose="05000000000000000000" pitchFamily="2" charset="2"/>
              </a:rPr>
            </a:b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220</a:t>
            </a:fld>
            <a:endParaRPr lang="de-DE" sz="1800"/>
          </a:p>
        </p:txBody>
      </p:sp>
      <p:sp>
        <p:nvSpPr>
          <p:cNvPr id="6" name="Ellipse 5"/>
          <p:cNvSpPr/>
          <p:nvPr/>
        </p:nvSpPr>
        <p:spPr bwMode="auto">
          <a:xfrm>
            <a:off x="6804248" y="3854366"/>
            <a:ext cx="691336" cy="7292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8</a:t>
            </a:r>
            <a:endParaRPr lang="de-DE" dirty="0"/>
          </a:p>
        </p:txBody>
      </p:sp>
      <p:cxnSp>
        <p:nvCxnSpPr>
          <p:cNvPr id="7" name="Gerade Verbindung mit Pfeil 6"/>
          <p:cNvCxnSpPr/>
          <p:nvPr/>
        </p:nvCxnSpPr>
        <p:spPr>
          <a:xfrm flipH="1">
            <a:off x="7149916" y="3512712"/>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 name="Ellipse 8"/>
          <p:cNvSpPr/>
          <p:nvPr/>
        </p:nvSpPr>
        <p:spPr bwMode="auto">
          <a:xfrm>
            <a:off x="6012160" y="3854366"/>
            <a:ext cx="691336" cy="7292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7</a:t>
            </a:r>
            <a:endParaRPr lang="de-DE" dirty="0"/>
          </a:p>
        </p:txBody>
      </p:sp>
      <p:cxnSp>
        <p:nvCxnSpPr>
          <p:cNvPr id="10" name="Gerade Verbindung mit Pfeil 9"/>
          <p:cNvCxnSpPr/>
          <p:nvPr/>
        </p:nvCxnSpPr>
        <p:spPr>
          <a:xfrm flipH="1">
            <a:off x="6357828" y="3512712"/>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bwMode="auto">
          <a:xfrm>
            <a:off x="5220072" y="3854366"/>
            <a:ext cx="691336" cy="7292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6</a:t>
            </a:r>
          </a:p>
        </p:txBody>
      </p:sp>
      <p:cxnSp>
        <p:nvCxnSpPr>
          <p:cNvPr id="12" name="Gerade Verbindung mit Pfeil 11"/>
          <p:cNvCxnSpPr/>
          <p:nvPr/>
        </p:nvCxnSpPr>
        <p:spPr>
          <a:xfrm flipH="1">
            <a:off x="5565740" y="3512712"/>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3" name="Ellipse 12"/>
          <p:cNvSpPr/>
          <p:nvPr/>
        </p:nvSpPr>
        <p:spPr bwMode="auto">
          <a:xfrm>
            <a:off x="4427984" y="3854366"/>
            <a:ext cx="691336" cy="7292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5</a:t>
            </a:r>
            <a:endParaRPr lang="de-DE" dirty="0"/>
          </a:p>
        </p:txBody>
      </p:sp>
      <p:cxnSp>
        <p:nvCxnSpPr>
          <p:cNvPr id="14" name="Gerade Verbindung mit Pfeil 13"/>
          <p:cNvCxnSpPr/>
          <p:nvPr/>
        </p:nvCxnSpPr>
        <p:spPr>
          <a:xfrm flipH="1">
            <a:off x="4773652" y="3512712"/>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 name="Ellipse 14"/>
          <p:cNvSpPr/>
          <p:nvPr/>
        </p:nvSpPr>
        <p:spPr bwMode="auto">
          <a:xfrm>
            <a:off x="3635896" y="3854366"/>
            <a:ext cx="691336" cy="7292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4</a:t>
            </a:r>
            <a:endParaRPr lang="de-DE" dirty="0"/>
          </a:p>
        </p:txBody>
      </p:sp>
      <p:cxnSp>
        <p:nvCxnSpPr>
          <p:cNvPr id="16" name="Gerade Verbindung mit Pfeil 15"/>
          <p:cNvCxnSpPr/>
          <p:nvPr/>
        </p:nvCxnSpPr>
        <p:spPr>
          <a:xfrm flipH="1">
            <a:off x="3981564" y="3512712"/>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 name="Ellipse 16"/>
          <p:cNvSpPr/>
          <p:nvPr/>
        </p:nvSpPr>
        <p:spPr bwMode="auto">
          <a:xfrm>
            <a:off x="2800544" y="3854366"/>
            <a:ext cx="691336" cy="7292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3</a:t>
            </a:r>
            <a:endParaRPr lang="de-DE" b="1" dirty="0">
              <a:solidFill>
                <a:srgbClr val="000000"/>
              </a:solidFill>
            </a:endParaRPr>
          </a:p>
        </p:txBody>
      </p:sp>
      <p:cxnSp>
        <p:nvCxnSpPr>
          <p:cNvPr id="18" name="Gerade Verbindung mit Pfeil 17"/>
          <p:cNvCxnSpPr/>
          <p:nvPr/>
        </p:nvCxnSpPr>
        <p:spPr>
          <a:xfrm flipH="1">
            <a:off x="3146212" y="3512712"/>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9" name="Ellipse 18"/>
          <p:cNvSpPr/>
          <p:nvPr/>
        </p:nvSpPr>
        <p:spPr bwMode="auto">
          <a:xfrm>
            <a:off x="2008456" y="3854366"/>
            <a:ext cx="691336" cy="7292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2</a:t>
            </a:r>
            <a:endParaRPr lang="de-DE" dirty="0"/>
          </a:p>
        </p:txBody>
      </p:sp>
      <p:cxnSp>
        <p:nvCxnSpPr>
          <p:cNvPr id="20" name="Gerade Verbindung mit Pfeil 19"/>
          <p:cNvCxnSpPr/>
          <p:nvPr/>
        </p:nvCxnSpPr>
        <p:spPr>
          <a:xfrm flipH="1">
            <a:off x="2354124" y="3512712"/>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 name="Ellipse 20"/>
          <p:cNvSpPr/>
          <p:nvPr/>
        </p:nvSpPr>
        <p:spPr bwMode="auto">
          <a:xfrm>
            <a:off x="1259632" y="3854366"/>
            <a:ext cx="691336" cy="7292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1</a:t>
            </a:r>
            <a:endParaRPr lang="de-DE" dirty="0"/>
          </a:p>
        </p:txBody>
      </p:sp>
      <p:cxnSp>
        <p:nvCxnSpPr>
          <p:cNvPr id="22" name="Gerade Verbindung mit Pfeil 21"/>
          <p:cNvCxnSpPr/>
          <p:nvPr/>
        </p:nvCxnSpPr>
        <p:spPr>
          <a:xfrm flipH="1">
            <a:off x="1605300" y="3512712"/>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bwMode="auto">
          <a:xfrm>
            <a:off x="467544" y="3854366"/>
            <a:ext cx="691336" cy="7292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0</a:t>
            </a:r>
            <a:endParaRPr lang="de-DE" dirty="0"/>
          </a:p>
        </p:txBody>
      </p:sp>
      <p:cxnSp>
        <p:nvCxnSpPr>
          <p:cNvPr id="24" name="Gerade Verbindung mit Pfeil 23"/>
          <p:cNvCxnSpPr/>
          <p:nvPr/>
        </p:nvCxnSpPr>
        <p:spPr>
          <a:xfrm flipH="1">
            <a:off x="813212" y="3512712"/>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 name="Ellipse 24"/>
          <p:cNvSpPr/>
          <p:nvPr/>
        </p:nvSpPr>
        <p:spPr bwMode="auto">
          <a:xfrm>
            <a:off x="7625080" y="3854366"/>
            <a:ext cx="691336" cy="7292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9</a:t>
            </a:r>
            <a:endParaRPr lang="de-DE" dirty="0"/>
          </a:p>
        </p:txBody>
      </p:sp>
      <p:cxnSp>
        <p:nvCxnSpPr>
          <p:cNvPr id="26" name="Gerade Verbindung mit Pfeil 25"/>
          <p:cNvCxnSpPr/>
          <p:nvPr/>
        </p:nvCxnSpPr>
        <p:spPr>
          <a:xfrm flipH="1">
            <a:off x="7970748" y="3512712"/>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p:nvPr/>
        </p:nvCxnSpPr>
        <p:spPr>
          <a:xfrm flipH="1">
            <a:off x="7164288" y="4592832"/>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flipH="1">
            <a:off x="6372200" y="4592832"/>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H="1">
            <a:off x="5580112" y="4592832"/>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p:nvPr/>
        </p:nvCxnSpPr>
        <p:spPr>
          <a:xfrm flipH="1">
            <a:off x="4788024" y="4592832"/>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p:nvPr/>
        </p:nvCxnSpPr>
        <p:spPr>
          <a:xfrm flipH="1">
            <a:off x="3995936" y="4592832"/>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p:cNvCxnSpPr/>
          <p:nvPr/>
        </p:nvCxnSpPr>
        <p:spPr>
          <a:xfrm flipH="1">
            <a:off x="3160584" y="4592832"/>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flipH="1">
            <a:off x="2368496" y="4592832"/>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p:nvPr/>
        </p:nvCxnSpPr>
        <p:spPr>
          <a:xfrm flipH="1">
            <a:off x="1619672" y="4592832"/>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p:nvPr/>
        </p:nvCxnSpPr>
        <p:spPr>
          <a:xfrm flipH="1">
            <a:off x="827584" y="4592832"/>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p:cNvCxnSpPr/>
          <p:nvPr/>
        </p:nvCxnSpPr>
        <p:spPr>
          <a:xfrm flipH="1">
            <a:off x="7985120" y="4592832"/>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7" name="Vertikaler Textplatzhalter 36"/>
          <p:cNvSpPr>
            <a:spLocks noGrp="1"/>
          </p:cNvSpPr>
          <p:nvPr>
            <p:ph type="body" orient="vert" idx="1"/>
          </p:nvPr>
        </p:nvSpPr>
        <p:spPr>
          <a:xfrm>
            <a:off x="450850" y="1988840"/>
            <a:ext cx="8243888" cy="4211934"/>
          </a:xfrm>
        </p:spPr>
        <p:txBody>
          <a:bodyPr numCol="1"/>
          <a:lstStyle/>
          <a:p>
            <a:r>
              <a:rPr lang="de-DE" dirty="0" smtClean="0"/>
              <a:t> </a:t>
            </a:r>
            <a:r>
              <a:rPr lang="de-DE" u="sng" dirty="0" smtClean="0"/>
              <a:t>Das </a:t>
            </a:r>
            <a:r>
              <a:rPr lang="de-DE" u="sng" dirty="0" err="1" smtClean="0"/>
              <a:t>One</a:t>
            </a:r>
            <a:r>
              <a:rPr lang="de-DE" u="sng" dirty="0" smtClean="0"/>
              <a:t>-Hot-Prinzip :</a:t>
            </a:r>
            <a:endParaRPr lang="de-DE" u="sng" dirty="0"/>
          </a:p>
          <a:p>
            <a:endParaRPr lang="de-DE" dirty="0" smtClean="0"/>
          </a:p>
          <a:p>
            <a:endParaRPr lang="de-DE" dirty="0" smtClean="0"/>
          </a:p>
          <a:p>
            <a:endParaRPr lang="de-DE" dirty="0"/>
          </a:p>
          <a:p>
            <a:endParaRPr lang="de-DE" dirty="0"/>
          </a:p>
          <a:p>
            <a:endParaRPr lang="de-DE" dirty="0" smtClean="0"/>
          </a:p>
          <a:p>
            <a:endParaRPr lang="de-DE" dirty="0"/>
          </a:p>
          <a:p>
            <a:endParaRPr lang="de-DE" dirty="0" smtClean="0"/>
          </a:p>
          <a:p>
            <a:endParaRPr lang="de-DE" dirty="0"/>
          </a:p>
          <a:p>
            <a:endParaRPr lang="de-DE" dirty="0" smtClean="0"/>
          </a:p>
          <a:p>
            <a:r>
              <a:rPr lang="de-DE" dirty="0">
                <a:solidFill>
                  <a:srgbClr val="0070C0"/>
                </a:solidFill>
              </a:rPr>
              <a:t> </a:t>
            </a:r>
            <a:r>
              <a:rPr lang="de-DE" dirty="0" smtClean="0">
                <a:solidFill>
                  <a:srgbClr val="0070C0"/>
                </a:solidFill>
              </a:rPr>
              <a:t>    -1          -1          -1           </a:t>
            </a:r>
            <a:r>
              <a:rPr lang="de-DE" dirty="0">
                <a:solidFill>
                  <a:srgbClr val="0070C0"/>
                </a:solidFill>
              </a:rPr>
              <a:t> </a:t>
            </a:r>
            <a:r>
              <a:rPr lang="de-DE" dirty="0" smtClean="0">
                <a:solidFill>
                  <a:srgbClr val="FF0000"/>
                </a:solidFill>
              </a:rPr>
              <a:t>1</a:t>
            </a:r>
            <a:r>
              <a:rPr lang="de-DE" dirty="0" smtClean="0">
                <a:solidFill>
                  <a:srgbClr val="0070C0"/>
                </a:solidFill>
              </a:rPr>
              <a:t>           -1           -1           -1          -1           -1           -1</a:t>
            </a:r>
            <a:endParaRPr lang="de-DE" dirty="0">
              <a:solidFill>
                <a:srgbClr val="0070C0"/>
              </a:solidFill>
            </a:endParaRPr>
          </a:p>
        </p:txBody>
      </p:sp>
      <p:pic>
        <p:nvPicPr>
          <p:cNvPr id="39" name="Grafik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8350" y="5453781"/>
            <a:ext cx="927546" cy="927546"/>
          </a:xfrm>
          <a:prstGeom prst="rect">
            <a:avLst/>
          </a:prstGeom>
        </p:spPr>
      </p:pic>
      <p:pic>
        <p:nvPicPr>
          <p:cNvPr id="38" name="Grafik 37"/>
          <p:cNvPicPr>
            <a:picLocks noChangeAspect="1"/>
          </p:cNvPicPr>
          <p:nvPr/>
        </p:nvPicPr>
        <p:blipFill>
          <a:blip r:embed="rId3"/>
          <a:stretch>
            <a:fillRect/>
          </a:stretch>
        </p:blipFill>
        <p:spPr>
          <a:xfrm>
            <a:off x="5750929" y="1516356"/>
            <a:ext cx="1398987" cy="1394932"/>
          </a:xfrm>
          <a:prstGeom prst="rect">
            <a:avLst/>
          </a:prstGeom>
        </p:spPr>
      </p:pic>
    </p:spTree>
    <p:extLst>
      <p:ext uri="{BB962C8B-B14F-4D97-AF65-F5344CB8AC3E}">
        <p14:creationId xmlns:p14="http://schemas.microsoft.com/office/powerpoint/2010/main" val="297414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pPr>
              <a:defRPr/>
            </a:pPr>
            <a:fld id="{C0BC624C-2554-4659-A1D8-66347873820C}" type="slidenum">
              <a:rPr lang="de-DE" smtClean="0"/>
              <a:t>221</a:t>
            </a:fld>
            <a:endParaRPr lang="de-DE" sz="1800"/>
          </a:p>
        </p:txBody>
      </p:sp>
      <p:sp>
        <p:nvSpPr>
          <p:cNvPr id="6" name="Ellipse 5"/>
          <p:cNvSpPr/>
          <p:nvPr/>
        </p:nvSpPr>
        <p:spPr bwMode="auto">
          <a:xfrm>
            <a:off x="6804248" y="2913241"/>
            <a:ext cx="691336" cy="72927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smtClean="0">
                <a:solidFill>
                  <a:srgbClr val="000000"/>
                </a:solidFill>
              </a:rPr>
              <a:t>783</a:t>
            </a:r>
            <a:endParaRPr lang="de-DE" sz="1600" dirty="0"/>
          </a:p>
        </p:txBody>
      </p:sp>
      <p:cxnSp>
        <p:nvCxnSpPr>
          <p:cNvPr id="7" name="Gerade Verbindung mit Pfeil 6"/>
          <p:cNvCxnSpPr/>
          <p:nvPr/>
        </p:nvCxnSpPr>
        <p:spPr>
          <a:xfrm flipH="1">
            <a:off x="7149916" y="2571587"/>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8" name="Ellipse 7"/>
          <p:cNvSpPr/>
          <p:nvPr/>
        </p:nvSpPr>
        <p:spPr bwMode="auto">
          <a:xfrm>
            <a:off x="6012160" y="2913241"/>
            <a:ext cx="691336" cy="72927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smtClean="0">
                <a:solidFill>
                  <a:srgbClr val="000000"/>
                </a:solidFill>
              </a:rPr>
              <a:t>782</a:t>
            </a:r>
            <a:endParaRPr lang="de-DE" sz="1600" dirty="0"/>
          </a:p>
        </p:txBody>
      </p:sp>
      <p:cxnSp>
        <p:nvCxnSpPr>
          <p:cNvPr id="9" name="Gerade Verbindung mit Pfeil 8"/>
          <p:cNvCxnSpPr/>
          <p:nvPr/>
        </p:nvCxnSpPr>
        <p:spPr>
          <a:xfrm flipH="1">
            <a:off x="6357828" y="2571587"/>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 name="Ellipse 9"/>
          <p:cNvSpPr/>
          <p:nvPr/>
        </p:nvSpPr>
        <p:spPr bwMode="auto">
          <a:xfrm>
            <a:off x="5220072" y="2913241"/>
            <a:ext cx="691336" cy="72927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smtClean="0">
                <a:solidFill>
                  <a:srgbClr val="000000"/>
                </a:solidFill>
              </a:rPr>
              <a:t>781</a:t>
            </a:r>
            <a:endParaRPr lang="de-DE" sz="1600" dirty="0"/>
          </a:p>
        </p:txBody>
      </p:sp>
      <p:cxnSp>
        <p:nvCxnSpPr>
          <p:cNvPr id="11" name="Gerade Verbindung mit Pfeil 10"/>
          <p:cNvCxnSpPr/>
          <p:nvPr/>
        </p:nvCxnSpPr>
        <p:spPr>
          <a:xfrm flipH="1">
            <a:off x="5565740" y="2571587"/>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2" name="Ellipse 11"/>
          <p:cNvSpPr/>
          <p:nvPr/>
        </p:nvSpPr>
        <p:spPr bwMode="auto">
          <a:xfrm>
            <a:off x="2800544" y="2913241"/>
            <a:ext cx="691336" cy="72927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3</a:t>
            </a:r>
            <a:endParaRPr lang="de-DE" b="1" dirty="0">
              <a:solidFill>
                <a:srgbClr val="000000"/>
              </a:solidFill>
            </a:endParaRPr>
          </a:p>
        </p:txBody>
      </p:sp>
      <p:cxnSp>
        <p:nvCxnSpPr>
          <p:cNvPr id="13" name="Gerade Verbindung mit Pfeil 12"/>
          <p:cNvCxnSpPr/>
          <p:nvPr/>
        </p:nvCxnSpPr>
        <p:spPr>
          <a:xfrm flipH="1">
            <a:off x="3146212" y="2571587"/>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 name="Ellipse 13"/>
          <p:cNvSpPr/>
          <p:nvPr/>
        </p:nvSpPr>
        <p:spPr bwMode="auto">
          <a:xfrm>
            <a:off x="2008456" y="2913241"/>
            <a:ext cx="691336" cy="72927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2</a:t>
            </a:r>
            <a:endParaRPr lang="de-DE" dirty="0"/>
          </a:p>
        </p:txBody>
      </p:sp>
      <p:cxnSp>
        <p:nvCxnSpPr>
          <p:cNvPr id="15" name="Gerade Verbindung mit Pfeil 14"/>
          <p:cNvCxnSpPr/>
          <p:nvPr/>
        </p:nvCxnSpPr>
        <p:spPr>
          <a:xfrm flipH="1">
            <a:off x="2354124" y="2571587"/>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bwMode="auto">
          <a:xfrm>
            <a:off x="1259632" y="2913241"/>
            <a:ext cx="691336" cy="72927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1</a:t>
            </a:r>
            <a:endParaRPr lang="de-DE" dirty="0"/>
          </a:p>
        </p:txBody>
      </p:sp>
      <p:cxnSp>
        <p:nvCxnSpPr>
          <p:cNvPr id="17" name="Gerade Verbindung mit Pfeil 16"/>
          <p:cNvCxnSpPr/>
          <p:nvPr/>
        </p:nvCxnSpPr>
        <p:spPr>
          <a:xfrm flipH="1">
            <a:off x="1605300" y="2571587"/>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Ellipse 17"/>
          <p:cNvSpPr/>
          <p:nvPr/>
        </p:nvSpPr>
        <p:spPr bwMode="auto">
          <a:xfrm>
            <a:off x="467544" y="2913241"/>
            <a:ext cx="691336" cy="72927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0</a:t>
            </a:r>
            <a:endParaRPr lang="de-DE" dirty="0"/>
          </a:p>
        </p:txBody>
      </p:sp>
      <p:cxnSp>
        <p:nvCxnSpPr>
          <p:cNvPr id="19" name="Gerade Verbindung mit Pfeil 18"/>
          <p:cNvCxnSpPr/>
          <p:nvPr/>
        </p:nvCxnSpPr>
        <p:spPr>
          <a:xfrm flipH="1">
            <a:off x="813212" y="2571587"/>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 name="Ellipse 19"/>
          <p:cNvSpPr/>
          <p:nvPr/>
        </p:nvSpPr>
        <p:spPr bwMode="auto">
          <a:xfrm>
            <a:off x="7625080" y="2913241"/>
            <a:ext cx="691336" cy="72927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smtClean="0">
                <a:solidFill>
                  <a:srgbClr val="000000"/>
                </a:solidFill>
              </a:rPr>
              <a:t>784</a:t>
            </a:r>
            <a:endParaRPr lang="de-DE" sz="1600" dirty="0"/>
          </a:p>
        </p:txBody>
      </p:sp>
      <p:cxnSp>
        <p:nvCxnSpPr>
          <p:cNvPr id="21" name="Gerade Verbindung mit Pfeil 20"/>
          <p:cNvCxnSpPr/>
          <p:nvPr/>
        </p:nvCxnSpPr>
        <p:spPr>
          <a:xfrm flipH="1">
            <a:off x="7970748" y="2571587"/>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p:nvPr/>
        </p:nvCxnSpPr>
        <p:spPr>
          <a:xfrm flipH="1">
            <a:off x="7164288" y="3651707"/>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flipH="1">
            <a:off x="6372200" y="3651707"/>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flipH="1">
            <a:off x="5580112" y="3651707"/>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flipH="1">
            <a:off x="3160584" y="3651707"/>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flipH="1">
            <a:off x="2368496" y="3651707"/>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p:nvPr/>
        </p:nvCxnSpPr>
        <p:spPr>
          <a:xfrm flipH="1">
            <a:off x="1619672" y="3651707"/>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flipH="1">
            <a:off x="827584" y="3651707"/>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H="1">
            <a:off x="7985120" y="3651707"/>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30" name="Grafik 29"/>
          <p:cNvPicPr>
            <a:picLocks noChangeAspect="1"/>
          </p:cNvPicPr>
          <p:nvPr/>
        </p:nvPicPr>
        <p:blipFill>
          <a:blip r:embed="rId2"/>
          <a:stretch>
            <a:fillRect/>
          </a:stretch>
        </p:blipFill>
        <p:spPr>
          <a:xfrm>
            <a:off x="3563888" y="332656"/>
            <a:ext cx="1831694" cy="1848948"/>
          </a:xfrm>
          <a:prstGeom prst="rect">
            <a:avLst/>
          </a:prstGeom>
        </p:spPr>
      </p:pic>
      <p:cxnSp>
        <p:nvCxnSpPr>
          <p:cNvPr id="31" name="Gerade Verbindung mit Pfeil 30"/>
          <p:cNvCxnSpPr/>
          <p:nvPr/>
        </p:nvCxnSpPr>
        <p:spPr>
          <a:xfrm flipH="1">
            <a:off x="841956" y="402154"/>
            <a:ext cx="2766845" cy="21254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Gerade Verbindung mit Pfeil 31"/>
          <p:cNvCxnSpPr/>
          <p:nvPr/>
        </p:nvCxnSpPr>
        <p:spPr>
          <a:xfrm flipH="1">
            <a:off x="1626858" y="402154"/>
            <a:ext cx="2036762" cy="21211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Gerade Verbindung mit Pfeil 32"/>
          <p:cNvCxnSpPr/>
          <p:nvPr/>
        </p:nvCxnSpPr>
        <p:spPr>
          <a:xfrm flipH="1">
            <a:off x="2397388" y="402154"/>
            <a:ext cx="1327372" cy="21302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Gerade Verbindung mit Pfeil 33"/>
          <p:cNvCxnSpPr/>
          <p:nvPr/>
        </p:nvCxnSpPr>
        <p:spPr>
          <a:xfrm flipH="1">
            <a:off x="3167770" y="402154"/>
            <a:ext cx="612142" cy="21211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Gerade Verbindung mit Pfeil 34"/>
          <p:cNvCxnSpPr/>
          <p:nvPr/>
        </p:nvCxnSpPr>
        <p:spPr>
          <a:xfrm>
            <a:off x="5164233" y="2130346"/>
            <a:ext cx="401507" cy="432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Gerade Verbindung mit Pfeil 35"/>
          <p:cNvCxnSpPr/>
          <p:nvPr/>
        </p:nvCxnSpPr>
        <p:spPr>
          <a:xfrm>
            <a:off x="5225924" y="2151379"/>
            <a:ext cx="1104809" cy="4202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Gerade Verbindung mit Pfeil 36"/>
          <p:cNvCxnSpPr/>
          <p:nvPr/>
        </p:nvCxnSpPr>
        <p:spPr>
          <a:xfrm>
            <a:off x="5280192" y="2151379"/>
            <a:ext cx="1857001" cy="411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Gerade Verbindung mit Pfeil 37"/>
          <p:cNvCxnSpPr/>
          <p:nvPr/>
        </p:nvCxnSpPr>
        <p:spPr>
          <a:xfrm>
            <a:off x="5335344" y="2142186"/>
            <a:ext cx="2608309" cy="438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feld 38"/>
          <p:cNvSpPr txBox="1"/>
          <p:nvPr/>
        </p:nvSpPr>
        <p:spPr>
          <a:xfrm>
            <a:off x="3645251" y="2913241"/>
            <a:ext cx="1412436" cy="584775"/>
          </a:xfrm>
          <a:prstGeom prst="rect">
            <a:avLst/>
          </a:prstGeom>
          <a:noFill/>
        </p:spPr>
        <p:txBody>
          <a:bodyPr wrap="square" rtlCol="0">
            <a:spAutoFit/>
          </a:bodyPr>
          <a:lstStyle/>
          <a:p>
            <a:pPr algn="ctr"/>
            <a:r>
              <a:rPr lang="en-GB" b="1" dirty="0" smtClean="0"/>
              <a:t> </a:t>
            </a:r>
            <a:r>
              <a:rPr lang="en-GB" sz="3200" b="1" dirty="0" smtClean="0"/>
              <a:t>. . .</a:t>
            </a:r>
            <a:endParaRPr lang="en-GB" b="1" dirty="0"/>
          </a:p>
        </p:txBody>
      </p:sp>
      <p:sp>
        <p:nvSpPr>
          <p:cNvPr id="40" name="Ellipse 39"/>
          <p:cNvSpPr/>
          <p:nvPr/>
        </p:nvSpPr>
        <p:spPr bwMode="auto">
          <a:xfrm>
            <a:off x="6804248" y="4934487"/>
            <a:ext cx="691336" cy="7292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8</a:t>
            </a:r>
            <a:endParaRPr lang="de-DE" dirty="0"/>
          </a:p>
        </p:txBody>
      </p:sp>
      <p:cxnSp>
        <p:nvCxnSpPr>
          <p:cNvPr id="41" name="Gerade Verbindung mit Pfeil 40"/>
          <p:cNvCxnSpPr/>
          <p:nvPr/>
        </p:nvCxnSpPr>
        <p:spPr>
          <a:xfrm flipH="1">
            <a:off x="7149916" y="459283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2" name="Ellipse 41"/>
          <p:cNvSpPr/>
          <p:nvPr/>
        </p:nvSpPr>
        <p:spPr bwMode="auto">
          <a:xfrm>
            <a:off x="6012160" y="4934487"/>
            <a:ext cx="691336" cy="7292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7</a:t>
            </a:r>
            <a:endParaRPr lang="de-DE" dirty="0"/>
          </a:p>
        </p:txBody>
      </p:sp>
      <p:cxnSp>
        <p:nvCxnSpPr>
          <p:cNvPr id="43" name="Gerade Verbindung mit Pfeil 42"/>
          <p:cNvCxnSpPr/>
          <p:nvPr/>
        </p:nvCxnSpPr>
        <p:spPr>
          <a:xfrm flipH="1">
            <a:off x="6357828" y="459283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bwMode="auto">
          <a:xfrm>
            <a:off x="5220072" y="4934487"/>
            <a:ext cx="691336" cy="7292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6</a:t>
            </a:r>
          </a:p>
        </p:txBody>
      </p:sp>
      <p:cxnSp>
        <p:nvCxnSpPr>
          <p:cNvPr id="45" name="Gerade Verbindung mit Pfeil 44"/>
          <p:cNvCxnSpPr/>
          <p:nvPr/>
        </p:nvCxnSpPr>
        <p:spPr>
          <a:xfrm flipH="1">
            <a:off x="5565740" y="459283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6" name="Ellipse 45"/>
          <p:cNvSpPr/>
          <p:nvPr/>
        </p:nvSpPr>
        <p:spPr bwMode="auto">
          <a:xfrm>
            <a:off x="4427984" y="4934487"/>
            <a:ext cx="691336" cy="7292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5</a:t>
            </a:r>
            <a:endParaRPr lang="de-DE" dirty="0"/>
          </a:p>
        </p:txBody>
      </p:sp>
      <p:cxnSp>
        <p:nvCxnSpPr>
          <p:cNvPr id="47" name="Gerade Verbindung mit Pfeil 46"/>
          <p:cNvCxnSpPr/>
          <p:nvPr/>
        </p:nvCxnSpPr>
        <p:spPr>
          <a:xfrm flipH="1">
            <a:off x="4773652" y="459283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8" name="Ellipse 47"/>
          <p:cNvSpPr/>
          <p:nvPr/>
        </p:nvSpPr>
        <p:spPr bwMode="auto">
          <a:xfrm>
            <a:off x="3635896" y="4934487"/>
            <a:ext cx="691336" cy="7292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4</a:t>
            </a:r>
            <a:endParaRPr lang="de-DE" dirty="0"/>
          </a:p>
        </p:txBody>
      </p:sp>
      <p:cxnSp>
        <p:nvCxnSpPr>
          <p:cNvPr id="49" name="Gerade Verbindung mit Pfeil 48"/>
          <p:cNvCxnSpPr/>
          <p:nvPr/>
        </p:nvCxnSpPr>
        <p:spPr>
          <a:xfrm flipH="1">
            <a:off x="3981564" y="459283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0" name="Ellipse 49"/>
          <p:cNvSpPr/>
          <p:nvPr/>
        </p:nvSpPr>
        <p:spPr bwMode="auto">
          <a:xfrm>
            <a:off x="2800544" y="4934487"/>
            <a:ext cx="691336" cy="7292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3</a:t>
            </a:r>
            <a:endParaRPr lang="de-DE" b="1" dirty="0">
              <a:solidFill>
                <a:srgbClr val="000000"/>
              </a:solidFill>
            </a:endParaRPr>
          </a:p>
        </p:txBody>
      </p:sp>
      <p:cxnSp>
        <p:nvCxnSpPr>
          <p:cNvPr id="51" name="Gerade Verbindung mit Pfeil 50"/>
          <p:cNvCxnSpPr/>
          <p:nvPr/>
        </p:nvCxnSpPr>
        <p:spPr>
          <a:xfrm flipH="1">
            <a:off x="3146212" y="459283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2" name="Ellipse 51"/>
          <p:cNvSpPr/>
          <p:nvPr/>
        </p:nvSpPr>
        <p:spPr bwMode="auto">
          <a:xfrm>
            <a:off x="2008456" y="4934487"/>
            <a:ext cx="691336" cy="7292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2</a:t>
            </a:r>
            <a:endParaRPr lang="de-DE" dirty="0"/>
          </a:p>
        </p:txBody>
      </p:sp>
      <p:cxnSp>
        <p:nvCxnSpPr>
          <p:cNvPr id="53" name="Gerade Verbindung mit Pfeil 52"/>
          <p:cNvCxnSpPr/>
          <p:nvPr/>
        </p:nvCxnSpPr>
        <p:spPr>
          <a:xfrm flipH="1">
            <a:off x="2354124" y="459283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4" name="Ellipse 53"/>
          <p:cNvSpPr/>
          <p:nvPr/>
        </p:nvSpPr>
        <p:spPr bwMode="auto">
          <a:xfrm>
            <a:off x="1259632" y="4934487"/>
            <a:ext cx="691336" cy="7292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1</a:t>
            </a:r>
            <a:endParaRPr lang="de-DE" dirty="0"/>
          </a:p>
        </p:txBody>
      </p:sp>
      <p:cxnSp>
        <p:nvCxnSpPr>
          <p:cNvPr id="55" name="Gerade Verbindung mit Pfeil 54"/>
          <p:cNvCxnSpPr/>
          <p:nvPr/>
        </p:nvCxnSpPr>
        <p:spPr>
          <a:xfrm flipH="1">
            <a:off x="1605300" y="459283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6" name="Ellipse 55"/>
          <p:cNvSpPr/>
          <p:nvPr/>
        </p:nvSpPr>
        <p:spPr bwMode="auto">
          <a:xfrm>
            <a:off x="467544" y="4934487"/>
            <a:ext cx="691336" cy="7292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rgbClr val="000000"/>
                </a:solidFill>
              </a:rPr>
              <a:t>0</a:t>
            </a:r>
            <a:endParaRPr lang="de-DE" dirty="0"/>
          </a:p>
        </p:txBody>
      </p:sp>
      <p:cxnSp>
        <p:nvCxnSpPr>
          <p:cNvPr id="57" name="Gerade Verbindung mit Pfeil 56"/>
          <p:cNvCxnSpPr/>
          <p:nvPr/>
        </p:nvCxnSpPr>
        <p:spPr>
          <a:xfrm flipH="1">
            <a:off x="813212" y="459283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8" name="Ellipse 57"/>
          <p:cNvSpPr/>
          <p:nvPr/>
        </p:nvSpPr>
        <p:spPr bwMode="auto">
          <a:xfrm>
            <a:off x="7625080" y="4934487"/>
            <a:ext cx="691336" cy="7292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9</a:t>
            </a:r>
            <a:endParaRPr lang="de-DE" dirty="0"/>
          </a:p>
        </p:txBody>
      </p:sp>
      <p:cxnSp>
        <p:nvCxnSpPr>
          <p:cNvPr id="59" name="Gerade Verbindung mit Pfeil 58"/>
          <p:cNvCxnSpPr/>
          <p:nvPr/>
        </p:nvCxnSpPr>
        <p:spPr>
          <a:xfrm flipH="1">
            <a:off x="7970748" y="459283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Gerade Verbindung mit Pfeil 59"/>
          <p:cNvCxnSpPr/>
          <p:nvPr/>
        </p:nvCxnSpPr>
        <p:spPr>
          <a:xfrm flipH="1">
            <a:off x="7164288" y="567295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Gerade Verbindung mit Pfeil 60"/>
          <p:cNvCxnSpPr/>
          <p:nvPr/>
        </p:nvCxnSpPr>
        <p:spPr>
          <a:xfrm flipH="1">
            <a:off x="6372200" y="567295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p:cNvCxnSpPr/>
          <p:nvPr/>
        </p:nvCxnSpPr>
        <p:spPr>
          <a:xfrm flipH="1">
            <a:off x="5580112" y="567295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p:cNvCxnSpPr/>
          <p:nvPr/>
        </p:nvCxnSpPr>
        <p:spPr>
          <a:xfrm flipH="1">
            <a:off x="4788024" y="567295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63"/>
          <p:cNvCxnSpPr/>
          <p:nvPr/>
        </p:nvCxnSpPr>
        <p:spPr>
          <a:xfrm flipH="1">
            <a:off x="3995936" y="567295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p:cNvCxnSpPr/>
          <p:nvPr/>
        </p:nvCxnSpPr>
        <p:spPr>
          <a:xfrm flipH="1">
            <a:off x="3160584" y="567295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Gerade Verbindung mit Pfeil 65"/>
          <p:cNvCxnSpPr/>
          <p:nvPr/>
        </p:nvCxnSpPr>
        <p:spPr>
          <a:xfrm flipH="1">
            <a:off x="2368496" y="567295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Gerade Verbindung mit Pfeil 66"/>
          <p:cNvCxnSpPr/>
          <p:nvPr/>
        </p:nvCxnSpPr>
        <p:spPr>
          <a:xfrm flipH="1">
            <a:off x="1619672" y="567295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p:cNvCxnSpPr/>
          <p:nvPr/>
        </p:nvCxnSpPr>
        <p:spPr>
          <a:xfrm flipH="1">
            <a:off x="827584" y="567295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68"/>
          <p:cNvCxnSpPr/>
          <p:nvPr/>
        </p:nvCxnSpPr>
        <p:spPr>
          <a:xfrm flipH="1">
            <a:off x="7985120" y="5672953"/>
            <a:ext cx="14372" cy="3508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70" name="Grafik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82" y="6322287"/>
            <a:ext cx="458137" cy="458137"/>
          </a:xfrm>
          <a:prstGeom prst="rect">
            <a:avLst/>
          </a:prstGeom>
        </p:spPr>
      </p:pic>
      <p:sp>
        <p:nvSpPr>
          <p:cNvPr id="71" name="Textfeld 70"/>
          <p:cNvSpPr txBox="1"/>
          <p:nvPr/>
        </p:nvSpPr>
        <p:spPr>
          <a:xfrm>
            <a:off x="121366" y="3898525"/>
            <a:ext cx="1412436" cy="584775"/>
          </a:xfrm>
          <a:prstGeom prst="rect">
            <a:avLst/>
          </a:prstGeom>
          <a:noFill/>
        </p:spPr>
        <p:txBody>
          <a:bodyPr wrap="square" rtlCol="0">
            <a:spAutoFit/>
          </a:bodyPr>
          <a:lstStyle/>
          <a:p>
            <a:pPr algn="ctr"/>
            <a:r>
              <a:rPr lang="en-GB" b="1" dirty="0" smtClean="0"/>
              <a:t> </a:t>
            </a:r>
            <a:r>
              <a:rPr lang="en-GB" sz="3200" b="1" dirty="0" smtClean="0"/>
              <a:t>. . .</a:t>
            </a:r>
            <a:endParaRPr lang="en-GB" b="1" dirty="0"/>
          </a:p>
        </p:txBody>
      </p:sp>
      <p:sp>
        <p:nvSpPr>
          <p:cNvPr id="72" name="Textfeld 71"/>
          <p:cNvSpPr txBox="1"/>
          <p:nvPr/>
        </p:nvSpPr>
        <p:spPr>
          <a:xfrm>
            <a:off x="906268" y="3886612"/>
            <a:ext cx="1412436" cy="584775"/>
          </a:xfrm>
          <a:prstGeom prst="rect">
            <a:avLst/>
          </a:prstGeom>
          <a:noFill/>
        </p:spPr>
        <p:txBody>
          <a:bodyPr wrap="square" rtlCol="0">
            <a:spAutoFit/>
          </a:bodyPr>
          <a:lstStyle/>
          <a:p>
            <a:pPr algn="ctr"/>
            <a:r>
              <a:rPr lang="en-GB" b="1" dirty="0" smtClean="0"/>
              <a:t> </a:t>
            </a:r>
            <a:r>
              <a:rPr lang="en-GB" sz="3200" b="1" dirty="0" smtClean="0"/>
              <a:t>. . .</a:t>
            </a:r>
            <a:endParaRPr lang="en-GB" b="1" dirty="0"/>
          </a:p>
        </p:txBody>
      </p:sp>
      <p:sp>
        <p:nvSpPr>
          <p:cNvPr id="73" name="Textfeld 72"/>
          <p:cNvSpPr txBox="1"/>
          <p:nvPr/>
        </p:nvSpPr>
        <p:spPr>
          <a:xfrm>
            <a:off x="1605300" y="3890191"/>
            <a:ext cx="1412436" cy="584775"/>
          </a:xfrm>
          <a:prstGeom prst="rect">
            <a:avLst/>
          </a:prstGeom>
          <a:noFill/>
        </p:spPr>
        <p:txBody>
          <a:bodyPr wrap="square" rtlCol="0">
            <a:spAutoFit/>
          </a:bodyPr>
          <a:lstStyle/>
          <a:p>
            <a:pPr algn="ctr"/>
            <a:r>
              <a:rPr lang="en-GB" b="1" dirty="0" smtClean="0"/>
              <a:t> </a:t>
            </a:r>
            <a:r>
              <a:rPr lang="en-GB" sz="3200" b="1" dirty="0" smtClean="0"/>
              <a:t>. . .</a:t>
            </a:r>
            <a:endParaRPr lang="en-GB" b="1" dirty="0"/>
          </a:p>
        </p:txBody>
      </p:sp>
      <p:sp>
        <p:nvSpPr>
          <p:cNvPr id="74" name="Textfeld 73"/>
          <p:cNvSpPr txBox="1"/>
          <p:nvPr/>
        </p:nvSpPr>
        <p:spPr>
          <a:xfrm>
            <a:off x="2377127" y="3890190"/>
            <a:ext cx="1412436" cy="584775"/>
          </a:xfrm>
          <a:prstGeom prst="rect">
            <a:avLst/>
          </a:prstGeom>
          <a:noFill/>
        </p:spPr>
        <p:txBody>
          <a:bodyPr wrap="square" rtlCol="0">
            <a:spAutoFit/>
          </a:bodyPr>
          <a:lstStyle/>
          <a:p>
            <a:pPr algn="ctr"/>
            <a:r>
              <a:rPr lang="en-GB" b="1" dirty="0" smtClean="0"/>
              <a:t> </a:t>
            </a:r>
            <a:r>
              <a:rPr lang="en-GB" sz="3200" b="1" dirty="0" smtClean="0"/>
              <a:t>. . .</a:t>
            </a:r>
            <a:endParaRPr lang="en-GB" b="1" dirty="0"/>
          </a:p>
        </p:txBody>
      </p:sp>
      <p:sp>
        <p:nvSpPr>
          <p:cNvPr id="75" name="Textfeld 74"/>
          <p:cNvSpPr txBox="1"/>
          <p:nvPr/>
        </p:nvSpPr>
        <p:spPr>
          <a:xfrm>
            <a:off x="4881432" y="3891078"/>
            <a:ext cx="1412436" cy="584775"/>
          </a:xfrm>
          <a:prstGeom prst="rect">
            <a:avLst/>
          </a:prstGeom>
          <a:noFill/>
        </p:spPr>
        <p:txBody>
          <a:bodyPr wrap="square" rtlCol="0">
            <a:spAutoFit/>
          </a:bodyPr>
          <a:lstStyle/>
          <a:p>
            <a:pPr algn="ctr"/>
            <a:r>
              <a:rPr lang="en-GB" b="1" dirty="0" smtClean="0"/>
              <a:t> </a:t>
            </a:r>
            <a:r>
              <a:rPr lang="en-GB" sz="3200" b="1" dirty="0" smtClean="0"/>
              <a:t>. . .</a:t>
            </a:r>
            <a:endParaRPr lang="en-GB" b="1" dirty="0"/>
          </a:p>
        </p:txBody>
      </p:sp>
      <p:sp>
        <p:nvSpPr>
          <p:cNvPr id="76" name="Textfeld 75"/>
          <p:cNvSpPr txBox="1"/>
          <p:nvPr/>
        </p:nvSpPr>
        <p:spPr>
          <a:xfrm>
            <a:off x="5666334" y="3879165"/>
            <a:ext cx="1412436" cy="584775"/>
          </a:xfrm>
          <a:prstGeom prst="rect">
            <a:avLst/>
          </a:prstGeom>
          <a:noFill/>
        </p:spPr>
        <p:txBody>
          <a:bodyPr wrap="square" rtlCol="0">
            <a:spAutoFit/>
          </a:bodyPr>
          <a:lstStyle/>
          <a:p>
            <a:pPr algn="ctr"/>
            <a:r>
              <a:rPr lang="en-GB" b="1" dirty="0" smtClean="0"/>
              <a:t> </a:t>
            </a:r>
            <a:r>
              <a:rPr lang="en-GB" sz="3200" b="1" dirty="0" smtClean="0"/>
              <a:t>. . .</a:t>
            </a:r>
            <a:endParaRPr lang="en-GB" b="1" dirty="0"/>
          </a:p>
        </p:txBody>
      </p:sp>
      <p:sp>
        <p:nvSpPr>
          <p:cNvPr id="77" name="Textfeld 76"/>
          <p:cNvSpPr txBox="1"/>
          <p:nvPr/>
        </p:nvSpPr>
        <p:spPr>
          <a:xfrm>
            <a:off x="6365366" y="3882744"/>
            <a:ext cx="1412436" cy="584775"/>
          </a:xfrm>
          <a:prstGeom prst="rect">
            <a:avLst/>
          </a:prstGeom>
          <a:noFill/>
        </p:spPr>
        <p:txBody>
          <a:bodyPr wrap="square" rtlCol="0">
            <a:spAutoFit/>
          </a:bodyPr>
          <a:lstStyle/>
          <a:p>
            <a:pPr algn="ctr"/>
            <a:r>
              <a:rPr lang="en-GB" b="1" dirty="0" smtClean="0"/>
              <a:t> </a:t>
            </a:r>
            <a:r>
              <a:rPr lang="en-GB" sz="3200" b="1" dirty="0" smtClean="0"/>
              <a:t>. . .</a:t>
            </a:r>
            <a:endParaRPr lang="en-GB" b="1" dirty="0"/>
          </a:p>
        </p:txBody>
      </p:sp>
      <p:sp>
        <p:nvSpPr>
          <p:cNvPr id="78" name="Textfeld 77"/>
          <p:cNvSpPr txBox="1"/>
          <p:nvPr/>
        </p:nvSpPr>
        <p:spPr>
          <a:xfrm>
            <a:off x="7137193" y="3882743"/>
            <a:ext cx="1412436" cy="584775"/>
          </a:xfrm>
          <a:prstGeom prst="rect">
            <a:avLst/>
          </a:prstGeom>
          <a:noFill/>
        </p:spPr>
        <p:txBody>
          <a:bodyPr wrap="square" rtlCol="0">
            <a:spAutoFit/>
          </a:bodyPr>
          <a:lstStyle/>
          <a:p>
            <a:pPr algn="ctr"/>
            <a:r>
              <a:rPr lang="en-GB" b="1" dirty="0" smtClean="0"/>
              <a:t> </a:t>
            </a:r>
            <a:r>
              <a:rPr lang="en-GB" sz="3200" b="1" dirty="0" smtClean="0"/>
              <a:t>. . .</a:t>
            </a:r>
            <a:endParaRPr lang="en-GB" b="1" dirty="0"/>
          </a:p>
        </p:txBody>
      </p:sp>
      <p:sp>
        <p:nvSpPr>
          <p:cNvPr id="79" name="Vertikaler Textplatzhalter 36"/>
          <p:cNvSpPr>
            <a:spLocks noGrp="1"/>
          </p:cNvSpPr>
          <p:nvPr>
            <p:ph type="body" orient="vert" idx="1"/>
          </p:nvPr>
        </p:nvSpPr>
        <p:spPr>
          <a:xfrm>
            <a:off x="651708" y="6046818"/>
            <a:ext cx="8243888" cy="307671"/>
          </a:xfrm>
        </p:spPr>
        <p:txBody>
          <a:bodyPr numCol="1"/>
          <a:lstStyle/>
          <a:p>
            <a:r>
              <a:rPr lang="de-DE" dirty="0" smtClean="0">
                <a:solidFill>
                  <a:srgbClr val="0070C0"/>
                </a:solidFill>
              </a:rPr>
              <a:t> -1          -1          -1           -1           -1           -1            </a:t>
            </a:r>
            <a:r>
              <a:rPr lang="de-DE" dirty="0" smtClean="0">
                <a:solidFill>
                  <a:srgbClr val="FF0000"/>
                </a:solidFill>
              </a:rPr>
              <a:t>1</a:t>
            </a:r>
            <a:r>
              <a:rPr lang="de-DE" dirty="0" smtClean="0">
                <a:solidFill>
                  <a:srgbClr val="0070C0"/>
                </a:solidFill>
              </a:rPr>
              <a:t>          -1           -1           -1</a:t>
            </a:r>
            <a:endParaRPr lang="de-DE" dirty="0">
              <a:solidFill>
                <a:srgbClr val="0070C0"/>
              </a:solidFill>
            </a:endParaRPr>
          </a:p>
        </p:txBody>
      </p:sp>
    </p:spTree>
    <p:extLst>
      <p:ext uri="{BB962C8B-B14F-4D97-AF65-F5344CB8AC3E}">
        <p14:creationId xmlns:p14="http://schemas.microsoft.com/office/powerpoint/2010/main" val="391250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ym typeface="Wingdings" panose="05000000000000000000" pitchFamily="2" charset="2"/>
              </a:rPr>
              <a:t>Lernprozess - Realisierung dieses größeren KNN?</a:t>
            </a:r>
            <a:endParaRPr lang="de-DE" dirty="0"/>
          </a:p>
        </p:txBody>
      </p:sp>
      <p:sp>
        <p:nvSpPr>
          <p:cNvPr id="4" name="Foliennummernplatzhalter 3"/>
          <p:cNvSpPr>
            <a:spLocks noGrp="1"/>
          </p:cNvSpPr>
          <p:nvPr>
            <p:ph type="sldNum" sz="quarter" idx="11"/>
          </p:nvPr>
        </p:nvSpPr>
        <p:spPr/>
        <p:txBody>
          <a:bodyPr/>
          <a:lstStyle/>
          <a:p>
            <a:pPr>
              <a:defRPr/>
            </a:pPr>
            <a:fld id="{C0BC624C-2554-4659-A1D8-66347873820C}" type="slidenum">
              <a:rPr lang="de-DE" smtClean="0"/>
              <a:t>222</a:t>
            </a:fld>
            <a:endParaRPr lang="de-DE" sz="1800"/>
          </a:p>
        </p:txBody>
      </p:sp>
      <p:pic>
        <p:nvPicPr>
          <p:cNvPr id="7" name="Grafik 6"/>
          <p:cNvPicPr>
            <a:picLocks noChangeAspect="1"/>
          </p:cNvPicPr>
          <p:nvPr/>
        </p:nvPicPr>
        <p:blipFill>
          <a:blip r:embed="rId2"/>
          <a:stretch>
            <a:fillRect/>
          </a:stretch>
        </p:blipFill>
        <p:spPr>
          <a:xfrm>
            <a:off x="609326" y="2060848"/>
            <a:ext cx="8083822" cy="2996658"/>
          </a:xfrm>
          <a:prstGeom prst="rect">
            <a:avLst/>
          </a:prstGeom>
        </p:spPr>
      </p:pic>
      <p:sp>
        <p:nvSpPr>
          <p:cNvPr id="8" name="Textfeld 7"/>
          <p:cNvSpPr txBox="1"/>
          <p:nvPr/>
        </p:nvSpPr>
        <p:spPr>
          <a:xfrm>
            <a:off x="611560" y="5517232"/>
            <a:ext cx="6821098" cy="923330"/>
          </a:xfrm>
          <a:prstGeom prst="rect">
            <a:avLst/>
          </a:prstGeom>
          <a:noFill/>
        </p:spPr>
        <p:txBody>
          <a:bodyPr wrap="none" rtlCol="0">
            <a:spAutoFit/>
          </a:bodyPr>
          <a:lstStyle/>
          <a:p>
            <a:r>
              <a:rPr lang="de-DE" b="1" dirty="0" smtClean="0"/>
              <a:t>Problem: </a:t>
            </a:r>
          </a:p>
          <a:p>
            <a:r>
              <a:rPr lang="de-DE" dirty="0" smtClean="0"/>
              <a:t>Wenn wir ein KNN mit 784 Input-, 50 Hidden- und 10 Output-Neuronen haben, </a:t>
            </a:r>
          </a:p>
          <a:p>
            <a:r>
              <a:rPr lang="de-DE" dirty="0" smtClean="0"/>
              <a:t>dann gibt es etwa 39.700 Kantengewichte </a:t>
            </a:r>
            <a:endParaRPr lang="de-DE" dirty="0"/>
          </a:p>
        </p:txBody>
      </p:sp>
    </p:spTree>
    <p:extLst>
      <p:ext uri="{BB962C8B-B14F-4D97-AF65-F5344CB8AC3E}">
        <p14:creationId xmlns:p14="http://schemas.microsoft.com/office/powerpoint/2010/main" val="317338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Zugriff</a:t>
            </a:r>
            <a:r>
              <a:rPr lang="en-GB" dirty="0" smtClean="0"/>
              <a:t> auf </a:t>
            </a:r>
            <a:r>
              <a:rPr lang="en-GB" dirty="0" err="1" smtClean="0"/>
              <a:t>Jupyter</a:t>
            </a:r>
            <a:r>
              <a:rPr lang="en-GB" dirty="0" smtClean="0"/>
              <a:t> Notebooks</a:t>
            </a:r>
            <a:endParaRPr lang="en-GB" dirty="0"/>
          </a:p>
        </p:txBody>
      </p:sp>
      <p:sp>
        <p:nvSpPr>
          <p:cNvPr id="3" name="Inhaltsplatzhalter 2"/>
          <p:cNvSpPr>
            <a:spLocks noGrp="1"/>
          </p:cNvSpPr>
          <p:nvPr>
            <p:ph idx="1"/>
          </p:nvPr>
        </p:nvSpPr>
        <p:spPr/>
        <p:txBody>
          <a:bodyPr/>
          <a:lstStyle/>
          <a:p>
            <a:r>
              <a:rPr lang="de-DE" dirty="0" smtClean="0">
                <a:hlinkClick r:id="rId2"/>
              </a:rPr>
              <a:t>https</a:t>
            </a:r>
            <a:r>
              <a:rPr lang="de-DE" dirty="0">
                <a:hlinkClick r:id="rId2"/>
              </a:rPr>
              <a:t>://</a:t>
            </a:r>
            <a:r>
              <a:rPr lang="de-DE" dirty="0" smtClean="0">
                <a:hlinkClick r:id="rId2"/>
              </a:rPr>
              <a:t>tinyurl.com/JupyterModul3</a:t>
            </a:r>
            <a:endParaRPr lang="de-DE" dirty="0" smtClean="0"/>
          </a:p>
          <a:p>
            <a:endParaRPr lang="en-GB" dirty="0"/>
          </a:p>
        </p:txBody>
      </p:sp>
      <p:sp>
        <p:nvSpPr>
          <p:cNvPr id="5" name="Foliennummernplatzhalter 4"/>
          <p:cNvSpPr>
            <a:spLocks noGrp="1"/>
          </p:cNvSpPr>
          <p:nvPr>
            <p:ph type="sldNum" sz="quarter" idx="11"/>
          </p:nvPr>
        </p:nvSpPr>
        <p:spPr/>
        <p:txBody>
          <a:bodyPr/>
          <a:lstStyle/>
          <a:p>
            <a:pPr>
              <a:defRPr/>
            </a:pPr>
            <a:fld id="{C0BC624C-2554-4659-A1D8-66347873820C}" type="slidenum">
              <a:rPr lang="de-DE" smtClean="0"/>
              <a:t>223</a:t>
            </a:fld>
            <a:endParaRPr lang="de-DE" sz="1800"/>
          </a:p>
        </p:txBody>
      </p:sp>
    </p:spTree>
    <p:extLst>
      <p:ext uri="{BB962C8B-B14F-4D97-AF65-F5344CB8AC3E}">
        <p14:creationId xmlns:p14="http://schemas.microsoft.com/office/powerpoint/2010/main" val="346418599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Evaluation</a:t>
            </a:r>
            <a:endParaRPr lang="en-GB" dirty="0"/>
          </a:p>
        </p:txBody>
      </p:sp>
      <p:sp>
        <p:nvSpPr>
          <p:cNvPr id="3" name="Inhaltsplatzhalter 2"/>
          <p:cNvSpPr>
            <a:spLocks noGrp="1"/>
          </p:cNvSpPr>
          <p:nvPr>
            <p:ph idx="1"/>
          </p:nvPr>
        </p:nvSpPr>
        <p:spPr/>
        <p:txBody>
          <a:bodyPr/>
          <a:lstStyle/>
          <a:p>
            <a:r>
              <a:rPr lang="en-GB" dirty="0" smtClean="0"/>
              <a:t>Link: </a:t>
            </a:r>
            <a:r>
              <a:rPr lang="en-GB" dirty="0" smtClean="0">
                <a:hlinkClick r:id="rId2"/>
              </a:rPr>
              <a:t>https</a:t>
            </a:r>
            <a:r>
              <a:rPr lang="en-GB" dirty="0">
                <a:hlinkClick r:id="rId2"/>
              </a:rPr>
              <a:t>://</a:t>
            </a:r>
            <a:r>
              <a:rPr lang="en-GB" dirty="0" smtClean="0">
                <a:hlinkClick r:id="rId2"/>
              </a:rPr>
              <a:t>tinyurl.com/EvaluationModul3</a:t>
            </a:r>
            <a:endParaRPr lang="en-GB" dirty="0" smtClean="0"/>
          </a:p>
          <a:p>
            <a:endParaRPr lang="en-GB" dirty="0"/>
          </a:p>
        </p:txBody>
      </p:sp>
      <p:sp>
        <p:nvSpPr>
          <p:cNvPr id="4" name="Foliennummernplatzhalter 3"/>
          <p:cNvSpPr>
            <a:spLocks noGrp="1"/>
          </p:cNvSpPr>
          <p:nvPr>
            <p:ph type="sldNum" sz="quarter" idx="12"/>
          </p:nvPr>
        </p:nvSpPr>
        <p:spPr/>
        <p:txBody>
          <a:bodyPr/>
          <a:lstStyle/>
          <a:p>
            <a:pPr>
              <a:defRPr/>
            </a:pPr>
            <a:fld id="{A53C1C3D-C22A-9946-8C8C-F907B3EB4C5C}" type="slidenum">
              <a:rPr lang="de-DE" smtClean="0"/>
              <a:t>224</a:t>
            </a:fld>
            <a:endParaRPr lang="de-DE"/>
          </a:p>
        </p:txBody>
      </p:sp>
      <p:sp>
        <p:nvSpPr>
          <p:cNvPr id="5" name="Fußzeilenplatzhalter 4"/>
          <p:cNvSpPr>
            <a:spLocks noGrp="1"/>
          </p:cNvSpPr>
          <p:nvPr>
            <p:ph type="ftr" sz="quarter" idx="3"/>
          </p:nvPr>
        </p:nvSpPr>
        <p:spPr/>
        <p:txBody>
          <a:bodyPr/>
          <a:lstStyle/>
          <a:p>
            <a:pPr algn="r">
              <a:defRPr/>
            </a:pPr>
            <a:r>
              <a:rPr lang="de-DE" smtClean="0"/>
              <a:t>Schulte / Fleischer / Höper</a:t>
            </a:r>
            <a:endParaRPr lang="de-DE"/>
          </a:p>
        </p:txBody>
      </p:sp>
      <p:sp>
        <p:nvSpPr>
          <p:cNvPr id="6" name="Datumsplatzhalter 5"/>
          <p:cNvSpPr>
            <a:spLocks noGrp="1"/>
          </p:cNvSpPr>
          <p:nvPr>
            <p:ph type="dt" sz="half" idx="2"/>
          </p:nvPr>
        </p:nvSpPr>
        <p:spPr/>
        <p:txBody>
          <a:bodyPr/>
          <a:lstStyle/>
          <a:p>
            <a:pPr>
              <a:defRPr/>
            </a:pPr>
            <a:r>
              <a:rPr lang="de-DE" smtClean="0"/>
              <a:t>5 October 2021</a:t>
            </a:r>
            <a:endParaRPr lang="de-DE"/>
          </a:p>
        </p:txBody>
      </p:sp>
    </p:spTree>
    <p:extLst>
      <p:ext uri="{BB962C8B-B14F-4D97-AF65-F5344CB8AC3E}">
        <p14:creationId xmlns:p14="http://schemas.microsoft.com/office/powerpoint/2010/main" val="1046455536"/>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Foliennummernplatzhalter 4"/>
          <p:cNvSpPr>
            <a:spLocks noGrp="1"/>
          </p:cNvSpPr>
          <p:nvPr>
            <p:ph type="sldNum" sz="quarter" idx="11"/>
          </p:nvPr>
        </p:nvSpPr>
        <p:spPr bwMode="auto"/>
        <p:txBody>
          <a:bodyPr/>
          <a:lstStyle/>
          <a:p>
            <a:pPr>
              <a:defRPr/>
            </a:pPr>
            <a:fld id="{C0BC624C-2554-4659-A1D8-66347873820C}" type="slidenum">
              <a:rPr lang="de-DE"/>
              <a:t>225</a:t>
            </a:fld>
            <a:endParaRPr lang="de-DE" sz="1800"/>
          </a:p>
        </p:txBody>
      </p:sp>
      <p:sp>
        <p:nvSpPr>
          <p:cNvPr id="5" name="Inhaltsplatzhalter 5"/>
          <p:cNvSpPr>
            <a:spLocks noGrp="1"/>
          </p:cNvSpPr>
          <p:nvPr>
            <p:ph idx="1"/>
          </p:nvPr>
        </p:nvSpPr>
        <p:spPr bwMode="auto">
          <a:xfrm>
            <a:off x="450849" y="2251323"/>
            <a:ext cx="8243888" cy="2769989"/>
          </a:xfrm>
          <a:prstGeom prst="rect">
            <a:avLst/>
          </a:prstGeom>
          <a:noFill/>
        </p:spPr>
        <p:txBody>
          <a:bodyPr wrap="square" rtlCol="0">
            <a:spAutoFit/>
          </a:bodyPr>
          <a:lstStyle/>
          <a:p>
            <a:pPr algn="ctr">
              <a:defRPr/>
            </a:pPr>
            <a:r>
              <a:rPr lang="de-DE" sz="8000"/>
              <a:t>Diskussion</a:t>
            </a:r>
            <a:endParaRPr/>
          </a:p>
          <a:p>
            <a:pPr algn="ctr">
              <a:defRPr/>
            </a:pPr>
            <a:endParaRPr lang="de-DE" sz="8000"/>
          </a:p>
          <a:p>
            <a:pPr algn="ctr">
              <a:defRPr/>
            </a:pPr>
            <a:endParaRPr lang="de-DE"/>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http://schemas.openxmlformats.org/officeDocument/2006/math" xmlns:w="http://schemas.openxmlformats.org/wordprocessingml/2006/main">
      <p:transition advClick="1"/>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23</a:t>
            </a:fld>
            <a:endParaRPr lang="de-DE" sz="1800"/>
          </a:p>
        </p:txBody>
      </p:sp>
      <p:pic>
        <p:nvPicPr>
          <p:cNvPr id="7" name="Grafik 6"/>
          <p:cNvPicPr>
            <a:picLocks noChangeAspect="1"/>
          </p:cNvPicPr>
          <p:nvPr/>
        </p:nvPicPr>
        <p:blipFill>
          <a:blip r:embed="rId2"/>
          <a:stretch>
            <a:fillRect/>
          </a:stretch>
        </p:blipFill>
        <p:spPr>
          <a:xfrm>
            <a:off x="2267744" y="1412776"/>
            <a:ext cx="4730278" cy="4560474"/>
          </a:xfrm>
          <a:prstGeom prst="rect">
            <a:avLst/>
          </a:prstGeom>
        </p:spPr>
      </p:pic>
      <p:cxnSp>
        <p:nvCxnSpPr>
          <p:cNvPr id="9" name="Gerader Verbinder 8"/>
          <p:cNvCxnSpPr/>
          <p:nvPr/>
        </p:nvCxnSpPr>
        <p:spPr>
          <a:xfrm flipV="1">
            <a:off x="2699792" y="1556792"/>
            <a:ext cx="4176464"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itel 1"/>
          <p:cNvSpPr>
            <a:spLocks noGrp="1"/>
          </p:cNvSpPr>
          <p:nvPr>
            <p:ph type="title"/>
          </p:nvPr>
        </p:nvSpPr>
        <p:spPr>
          <a:xfrm>
            <a:off x="449261" y="908720"/>
            <a:ext cx="8243887" cy="1044000"/>
          </a:xfrm>
        </p:spPr>
        <p:txBody>
          <a:bodyPr/>
          <a:lstStyle/>
          <a:p>
            <a:r>
              <a:rPr lang="en-GB" dirty="0" err="1" smtClean="0"/>
              <a:t>Ausgleichsgrade</a:t>
            </a:r>
            <a:r>
              <a:rPr lang="en-GB" dirty="0" smtClean="0"/>
              <a:t> </a:t>
            </a:r>
            <a:r>
              <a:rPr lang="en-GB" dirty="0" err="1" smtClean="0"/>
              <a:t>trainieren</a:t>
            </a:r>
            <a:endParaRPr lang="en-GB" dirty="0"/>
          </a:p>
        </p:txBody>
      </p:sp>
      <p:sp>
        <p:nvSpPr>
          <p:cNvPr id="12" name="Textfeld 11"/>
          <p:cNvSpPr txBox="1"/>
          <p:nvPr/>
        </p:nvSpPr>
        <p:spPr>
          <a:xfrm>
            <a:off x="103497" y="1484784"/>
            <a:ext cx="2675732" cy="4247317"/>
          </a:xfrm>
          <a:prstGeom prst="rect">
            <a:avLst/>
          </a:prstGeom>
          <a:noFill/>
        </p:spPr>
        <p:txBody>
          <a:bodyPr wrap="none" rtlCol="0">
            <a:spAutoFit/>
          </a:bodyPr>
          <a:lstStyle/>
          <a:p>
            <a:r>
              <a:rPr lang="en-GB" b="1" dirty="0" err="1" smtClean="0"/>
              <a:t>Trainingsprozess</a:t>
            </a:r>
            <a:r>
              <a:rPr lang="en-GB" b="1" dirty="0" smtClean="0"/>
              <a:t>:</a:t>
            </a:r>
          </a:p>
          <a:p>
            <a:endParaRPr lang="en-GB" dirty="0"/>
          </a:p>
          <a:p>
            <a:r>
              <a:rPr lang="en-GB" dirty="0" err="1" smtClean="0"/>
              <a:t>Wähle</a:t>
            </a:r>
            <a:r>
              <a:rPr lang="en-GB" dirty="0" smtClean="0"/>
              <a:t> </a:t>
            </a:r>
            <a:r>
              <a:rPr lang="en-GB" dirty="0" err="1" smtClean="0"/>
              <a:t>einen</a:t>
            </a:r>
            <a:r>
              <a:rPr lang="en-GB" dirty="0" smtClean="0"/>
              <a:t> </a:t>
            </a:r>
            <a:r>
              <a:rPr lang="en-GB" dirty="0" err="1" smtClean="0"/>
              <a:t>Funktionstyp</a:t>
            </a:r>
            <a:endParaRPr lang="en-GB" dirty="0" smtClean="0"/>
          </a:p>
          <a:p>
            <a:r>
              <a:rPr lang="en-GB" dirty="0" err="1" smtClean="0"/>
              <a:t>als</a:t>
            </a:r>
            <a:r>
              <a:rPr lang="en-GB" dirty="0" smtClean="0"/>
              <a:t> </a:t>
            </a:r>
            <a:r>
              <a:rPr lang="en-GB" dirty="0" err="1" smtClean="0"/>
              <a:t>Kandidat</a:t>
            </a:r>
            <a:r>
              <a:rPr lang="en-GB" dirty="0" smtClean="0"/>
              <a:t>. Prop. </a:t>
            </a:r>
            <a:r>
              <a:rPr lang="en-GB" dirty="0" err="1" smtClean="0"/>
              <a:t>Funktion</a:t>
            </a:r>
            <a:r>
              <a:rPr lang="en-GB" dirty="0" smtClean="0"/>
              <a:t>: </a:t>
            </a:r>
          </a:p>
          <a:p>
            <a:r>
              <a:rPr lang="en-GB" dirty="0">
                <a:solidFill>
                  <a:schemeClr val="accent1">
                    <a:lumMod val="75000"/>
                  </a:schemeClr>
                </a:solidFill>
              </a:rPr>
              <a:t>	</a:t>
            </a:r>
            <a:r>
              <a:rPr lang="en-GB" dirty="0" smtClean="0">
                <a:solidFill>
                  <a:schemeClr val="accent1">
                    <a:lumMod val="75000"/>
                  </a:schemeClr>
                </a:solidFill>
              </a:rPr>
              <a:t>f(</a:t>
            </a:r>
            <a:r>
              <a:rPr lang="en-GB" dirty="0" smtClean="0">
                <a:solidFill>
                  <a:srgbClr val="FFC000"/>
                </a:solidFill>
              </a:rPr>
              <a:t>x</a:t>
            </a:r>
            <a:r>
              <a:rPr lang="en-GB" dirty="0">
                <a:solidFill>
                  <a:schemeClr val="accent1">
                    <a:lumMod val="75000"/>
                  </a:schemeClr>
                </a:solidFill>
              </a:rPr>
              <a:t>) = m * </a:t>
            </a:r>
            <a:r>
              <a:rPr lang="en-GB" dirty="0" smtClean="0">
                <a:solidFill>
                  <a:srgbClr val="FFC000"/>
                </a:solidFill>
              </a:rPr>
              <a:t>x</a:t>
            </a:r>
            <a:endParaRPr lang="en-GB" dirty="0">
              <a:solidFill>
                <a:schemeClr val="tx1">
                  <a:lumMod val="50000"/>
                </a:schemeClr>
              </a:solidFill>
            </a:endParaRPr>
          </a:p>
          <a:p>
            <a:endParaRPr lang="en-GB" dirty="0"/>
          </a:p>
          <a:p>
            <a:r>
              <a:rPr lang="en-GB" dirty="0" err="1" smtClean="0"/>
              <a:t>Starte</a:t>
            </a:r>
            <a:r>
              <a:rPr lang="en-GB" dirty="0" smtClean="0"/>
              <a:t> </a:t>
            </a:r>
            <a:r>
              <a:rPr lang="en-GB" dirty="0" err="1" smtClean="0"/>
              <a:t>mit</a:t>
            </a:r>
            <a:r>
              <a:rPr lang="en-GB" dirty="0" smtClean="0"/>
              <a:t> </a:t>
            </a:r>
            <a:r>
              <a:rPr lang="en-GB" dirty="0" err="1" smtClean="0"/>
              <a:t>einer</a:t>
            </a:r>
            <a:r>
              <a:rPr lang="en-GB" dirty="0" smtClean="0"/>
              <a:t> </a:t>
            </a:r>
            <a:r>
              <a:rPr lang="en-GB" dirty="0" err="1" smtClean="0"/>
              <a:t>beliebigen</a:t>
            </a:r>
            <a:r>
              <a:rPr lang="en-GB" dirty="0" smtClean="0"/>
              <a:t> </a:t>
            </a:r>
            <a:br>
              <a:rPr lang="en-GB" dirty="0" smtClean="0"/>
            </a:br>
            <a:r>
              <a:rPr lang="en-GB" dirty="0" err="1" smtClean="0"/>
              <a:t>konfiguration</a:t>
            </a:r>
            <a:r>
              <a:rPr lang="en-GB" dirty="0" smtClean="0"/>
              <a:t>. </a:t>
            </a:r>
            <a:r>
              <a:rPr lang="en-GB" dirty="0" err="1" smtClean="0"/>
              <a:t>Hier</a:t>
            </a:r>
            <a:r>
              <a:rPr lang="en-GB" dirty="0" smtClean="0"/>
              <a:t>: </a:t>
            </a:r>
          </a:p>
          <a:p>
            <a:r>
              <a:rPr lang="en-GB" dirty="0" smtClean="0"/>
              <a:t>	</a:t>
            </a:r>
            <a:r>
              <a:rPr lang="en-GB" dirty="0" smtClean="0">
                <a:solidFill>
                  <a:schemeClr val="accent1">
                    <a:lumMod val="75000"/>
                  </a:schemeClr>
                </a:solidFill>
              </a:rPr>
              <a:t>f(</a:t>
            </a:r>
            <a:r>
              <a:rPr lang="en-GB" dirty="0" smtClean="0">
                <a:solidFill>
                  <a:srgbClr val="FFC000"/>
                </a:solidFill>
              </a:rPr>
              <a:t>x</a:t>
            </a:r>
            <a:r>
              <a:rPr lang="en-GB" dirty="0">
                <a:solidFill>
                  <a:schemeClr val="accent1">
                    <a:lumMod val="75000"/>
                  </a:schemeClr>
                </a:solidFill>
              </a:rPr>
              <a:t>) = </a:t>
            </a:r>
            <a:r>
              <a:rPr lang="en-GB" b="1" dirty="0" smtClean="0">
                <a:solidFill>
                  <a:schemeClr val="accent1">
                    <a:lumMod val="75000"/>
                  </a:schemeClr>
                </a:solidFill>
              </a:rPr>
              <a:t>1</a:t>
            </a:r>
            <a:r>
              <a:rPr lang="en-GB" dirty="0" smtClean="0">
                <a:solidFill>
                  <a:schemeClr val="accent1">
                    <a:lumMod val="75000"/>
                  </a:schemeClr>
                </a:solidFill>
              </a:rPr>
              <a:t> </a:t>
            </a:r>
            <a:r>
              <a:rPr lang="en-GB" dirty="0">
                <a:solidFill>
                  <a:schemeClr val="accent1">
                    <a:lumMod val="75000"/>
                  </a:schemeClr>
                </a:solidFill>
              </a:rPr>
              <a:t>* </a:t>
            </a:r>
            <a:r>
              <a:rPr lang="en-GB" dirty="0">
                <a:solidFill>
                  <a:srgbClr val="FFC000"/>
                </a:solidFill>
              </a:rPr>
              <a:t>x</a:t>
            </a:r>
            <a:endParaRPr lang="en-GB" dirty="0"/>
          </a:p>
          <a:p>
            <a:endParaRPr lang="en-GB" dirty="0" smtClean="0"/>
          </a:p>
          <a:p>
            <a:r>
              <a:rPr lang="en-GB" dirty="0" err="1" smtClean="0"/>
              <a:t>Ausgehend</a:t>
            </a:r>
            <a:r>
              <a:rPr lang="en-GB" dirty="0" smtClean="0"/>
              <a:t> von der </a:t>
            </a:r>
          </a:p>
          <a:p>
            <a:r>
              <a:rPr lang="en-GB" dirty="0" err="1" smtClean="0"/>
              <a:t>Startkonfiguration</a:t>
            </a:r>
            <a:r>
              <a:rPr lang="en-GB" dirty="0" smtClean="0"/>
              <a:t> </a:t>
            </a:r>
            <a:r>
              <a:rPr lang="en-GB" dirty="0" err="1" smtClean="0"/>
              <a:t>wird</a:t>
            </a:r>
            <a:r>
              <a:rPr lang="en-GB" dirty="0" smtClean="0"/>
              <a:t> die </a:t>
            </a:r>
          </a:p>
          <a:p>
            <a:r>
              <a:rPr lang="en-GB" dirty="0" err="1" smtClean="0"/>
              <a:t>Funktion</a:t>
            </a:r>
            <a:r>
              <a:rPr lang="en-GB" dirty="0" smtClean="0"/>
              <a:t> </a:t>
            </a:r>
            <a:r>
              <a:rPr lang="en-GB" dirty="0" err="1" smtClean="0"/>
              <a:t>mit</a:t>
            </a:r>
            <a:r>
              <a:rPr lang="en-GB" dirty="0" smtClean="0"/>
              <a:t> </a:t>
            </a:r>
            <a:r>
              <a:rPr lang="en-GB" dirty="0" err="1" smtClean="0"/>
              <a:t>einer</a:t>
            </a:r>
            <a:r>
              <a:rPr lang="en-GB" dirty="0" smtClean="0"/>
              <a:t> </a:t>
            </a:r>
            <a:r>
              <a:rPr lang="en-GB" b="1" dirty="0" err="1" smtClean="0"/>
              <a:t>Lern</a:t>
            </a:r>
            <a:r>
              <a:rPr lang="en-GB" b="1" dirty="0" smtClean="0"/>
              <a:t>-</a:t>
            </a:r>
          </a:p>
          <a:p>
            <a:r>
              <a:rPr lang="en-GB" b="1" dirty="0"/>
              <a:t>r</a:t>
            </a:r>
            <a:r>
              <a:rPr lang="en-GB" b="1" dirty="0" smtClean="0"/>
              <a:t>egel</a:t>
            </a:r>
            <a:r>
              <a:rPr lang="en-GB" dirty="0" smtClean="0"/>
              <a:t> </a:t>
            </a:r>
            <a:r>
              <a:rPr lang="en-GB" dirty="0" err="1" smtClean="0"/>
              <a:t>nach</a:t>
            </a:r>
            <a:r>
              <a:rPr lang="en-GB" dirty="0" smtClean="0"/>
              <a:t> und </a:t>
            </a:r>
            <a:r>
              <a:rPr lang="en-GB" dirty="0" err="1" smtClean="0"/>
              <a:t>nach</a:t>
            </a:r>
            <a:r>
              <a:rPr lang="en-GB" dirty="0" smtClean="0"/>
              <a:t> an die</a:t>
            </a:r>
          </a:p>
          <a:p>
            <a:r>
              <a:rPr lang="en-GB" dirty="0" err="1" smtClean="0"/>
              <a:t>Daten</a:t>
            </a:r>
            <a:r>
              <a:rPr lang="en-GB" dirty="0" smtClean="0"/>
              <a:t> </a:t>
            </a:r>
            <a:r>
              <a:rPr lang="en-GB" dirty="0" err="1" smtClean="0"/>
              <a:t>angepasst</a:t>
            </a:r>
            <a:r>
              <a:rPr lang="en-GB" dirty="0" smtClean="0"/>
              <a:t> </a:t>
            </a:r>
            <a:endParaRPr lang="en-GB" dirty="0"/>
          </a:p>
        </p:txBody>
      </p:sp>
    </p:spTree>
    <p:extLst>
      <p:ext uri="{BB962C8B-B14F-4D97-AF65-F5344CB8AC3E}">
        <p14:creationId xmlns:p14="http://schemas.microsoft.com/office/powerpoint/2010/main" val="59419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24</a:t>
            </a:fld>
            <a:endParaRPr lang="de-DE" sz="1800"/>
          </a:p>
        </p:txBody>
      </p:sp>
      <p:pic>
        <p:nvPicPr>
          <p:cNvPr id="6" name="Grafik 5"/>
          <p:cNvPicPr>
            <a:picLocks noChangeAspect="1"/>
          </p:cNvPicPr>
          <p:nvPr/>
        </p:nvPicPr>
        <p:blipFill>
          <a:blip r:embed="rId2"/>
          <a:stretch>
            <a:fillRect/>
          </a:stretch>
        </p:blipFill>
        <p:spPr>
          <a:xfrm>
            <a:off x="2195736" y="1334782"/>
            <a:ext cx="5047028" cy="4671359"/>
          </a:xfrm>
          <a:prstGeom prst="rect">
            <a:avLst/>
          </a:prstGeom>
        </p:spPr>
      </p:pic>
      <p:sp>
        <p:nvSpPr>
          <p:cNvPr id="8" name="Titel 1"/>
          <p:cNvSpPr>
            <a:spLocks noGrp="1"/>
          </p:cNvSpPr>
          <p:nvPr>
            <p:ph type="title"/>
          </p:nvPr>
        </p:nvSpPr>
        <p:spPr>
          <a:xfrm>
            <a:off x="449261" y="908720"/>
            <a:ext cx="8243887" cy="1044000"/>
          </a:xfrm>
        </p:spPr>
        <p:txBody>
          <a:bodyPr/>
          <a:lstStyle/>
          <a:p>
            <a:r>
              <a:rPr lang="en-GB" dirty="0" err="1" smtClean="0"/>
              <a:t>Ausgleichsgrade</a:t>
            </a:r>
            <a:r>
              <a:rPr lang="en-GB" dirty="0" smtClean="0"/>
              <a:t> </a:t>
            </a:r>
            <a:r>
              <a:rPr lang="en-GB" dirty="0" err="1" smtClean="0"/>
              <a:t>trainieren</a:t>
            </a:r>
            <a:endParaRPr lang="en-GB" dirty="0"/>
          </a:p>
        </p:txBody>
      </p:sp>
      <p:sp>
        <p:nvSpPr>
          <p:cNvPr id="9" name="Textfeld 8"/>
          <p:cNvSpPr txBox="1"/>
          <p:nvPr/>
        </p:nvSpPr>
        <p:spPr>
          <a:xfrm>
            <a:off x="103497" y="1484784"/>
            <a:ext cx="2173993" cy="923330"/>
          </a:xfrm>
          <a:prstGeom prst="rect">
            <a:avLst/>
          </a:prstGeom>
          <a:noFill/>
        </p:spPr>
        <p:txBody>
          <a:bodyPr wrap="none" rtlCol="0">
            <a:spAutoFit/>
          </a:bodyPr>
          <a:lstStyle/>
          <a:p>
            <a:r>
              <a:rPr lang="en-GB" b="1" dirty="0" err="1" smtClean="0"/>
              <a:t>Zunächst</a:t>
            </a:r>
            <a:r>
              <a:rPr lang="en-GB" b="1" dirty="0" smtClean="0"/>
              <a:t>:</a:t>
            </a:r>
          </a:p>
          <a:p>
            <a:r>
              <a:rPr lang="en-GB" dirty="0" smtClean="0"/>
              <a:t>Training </a:t>
            </a:r>
            <a:r>
              <a:rPr lang="en-GB" dirty="0" err="1" smtClean="0"/>
              <a:t>mit</a:t>
            </a:r>
            <a:r>
              <a:rPr lang="en-GB" dirty="0" smtClean="0"/>
              <a:t> </a:t>
            </a:r>
            <a:r>
              <a:rPr lang="en-GB" dirty="0" err="1" smtClean="0"/>
              <a:t>zwei</a:t>
            </a:r>
            <a:r>
              <a:rPr lang="en-GB" dirty="0" smtClean="0"/>
              <a:t> </a:t>
            </a:r>
            <a:r>
              <a:rPr lang="en-GB" dirty="0" err="1" smtClean="0"/>
              <a:t>Fällen</a:t>
            </a:r>
            <a:endParaRPr lang="en-GB" dirty="0" smtClean="0"/>
          </a:p>
          <a:p>
            <a:endParaRPr lang="en-GB" dirty="0"/>
          </a:p>
        </p:txBody>
      </p:sp>
    </p:spTree>
    <p:extLst>
      <p:ext uri="{BB962C8B-B14F-4D97-AF65-F5344CB8AC3E}">
        <p14:creationId xmlns:p14="http://schemas.microsoft.com/office/powerpoint/2010/main" val="14352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25</a:t>
            </a:fld>
            <a:endParaRPr lang="de-DE" sz="1800"/>
          </a:p>
        </p:txBody>
      </p:sp>
      <p:pic>
        <p:nvPicPr>
          <p:cNvPr id="6" name="Grafik 5"/>
          <p:cNvPicPr>
            <a:picLocks noChangeAspect="1"/>
          </p:cNvPicPr>
          <p:nvPr/>
        </p:nvPicPr>
        <p:blipFill>
          <a:blip r:embed="rId2"/>
          <a:stretch>
            <a:fillRect/>
          </a:stretch>
        </p:blipFill>
        <p:spPr>
          <a:xfrm>
            <a:off x="2195736" y="1340768"/>
            <a:ext cx="5047028" cy="4671359"/>
          </a:xfrm>
          <a:prstGeom prst="rect">
            <a:avLst/>
          </a:prstGeom>
        </p:spPr>
      </p:pic>
      <p:cxnSp>
        <p:nvCxnSpPr>
          <p:cNvPr id="4" name="Gerader Verbinder 3"/>
          <p:cNvCxnSpPr>
            <a:endCxn id="11" idx="2"/>
          </p:cNvCxnSpPr>
          <p:nvPr/>
        </p:nvCxnSpPr>
        <p:spPr>
          <a:xfrm flipV="1">
            <a:off x="2699792" y="1565158"/>
            <a:ext cx="2298534" cy="402408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a:endCxn id="11" idx="4"/>
          </p:cNvCxnSpPr>
          <p:nvPr/>
        </p:nvCxnSpPr>
        <p:spPr>
          <a:xfrm flipV="1">
            <a:off x="2699792" y="1412776"/>
            <a:ext cx="1985260" cy="417646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Gleichschenkliges Dreieck 10"/>
          <p:cNvSpPr/>
          <p:nvPr/>
        </p:nvSpPr>
        <p:spPr bwMode="auto">
          <a:xfrm rot="12356348">
            <a:off x="3699061" y="1265926"/>
            <a:ext cx="348369" cy="4428018"/>
          </a:xfrm>
          <a:prstGeom prst="triangle">
            <a:avLst>
              <a:gd name="adj" fmla="val 88275"/>
            </a:avLst>
          </a:prstGeom>
          <a:solidFill>
            <a:schemeClr val="tx2">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hteck 13"/>
          <p:cNvSpPr/>
          <p:nvPr/>
        </p:nvSpPr>
        <p:spPr>
          <a:xfrm>
            <a:off x="179512" y="1484784"/>
            <a:ext cx="2217274" cy="646331"/>
          </a:xfrm>
          <a:prstGeom prst="rect">
            <a:avLst/>
          </a:prstGeom>
        </p:spPr>
        <p:txBody>
          <a:bodyPr wrap="none">
            <a:spAutoFit/>
          </a:bodyPr>
          <a:lstStyle/>
          <a:p>
            <a:r>
              <a:rPr lang="en-GB" b="1" dirty="0" smtClean="0"/>
              <a:t>“</a:t>
            </a:r>
            <a:r>
              <a:rPr lang="en-GB" b="1" dirty="0" err="1" smtClean="0"/>
              <a:t>Zielkorridor</a:t>
            </a:r>
            <a:r>
              <a:rPr lang="en-GB" b="1" dirty="0" smtClean="0"/>
              <a:t>” </a:t>
            </a:r>
            <a:r>
              <a:rPr lang="en-GB" b="1" dirty="0" err="1" smtClean="0"/>
              <a:t>für</a:t>
            </a:r>
            <a:r>
              <a:rPr lang="en-GB" b="1" dirty="0" smtClean="0"/>
              <a:t> </a:t>
            </a:r>
            <a:r>
              <a:rPr lang="en-GB" b="1" dirty="0" err="1" smtClean="0"/>
              <a:t>eine</a:t>
            </a:r>
            <a:r>
              <a:rPr lang="en-GB" b="1" dirty="0" smtClean="0"/>
              <a:t> </a:t>
            </a:r>
          </a:p>
          <a:p>
            <a:r>
              <a:rPr lang="en-GB" b="1" dirty="0" err="1" smtClean="0"/>
              <a:t>Ausgleichsgrade</a:t>
            </a:r>
            <a:endParaRPr lang="en-GB" b="1" dirty="0"/>
          </a:p>
        </p:txBody>
      </p:sp>
    </p:spTree>
    <p:extLst>
      <p:ext uri="{BB962C8B-B14F-4D97-AF65-F5344CB8AC3E}">
        <p14:creationId xmlns:p14="http://schemas.microsoft.com/office/powerpoint/2010/main" val="7112288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26</a:t>
            </a:fld>
            <a:endParaRPr lang="de-DE" sz="1800"/>
          </a:p>
        </p:txBody>
      </p:sp>
      <p:pic>
        <p:nvPicPr>
          <p:cNvPr id="6" name="Grafik 5"/>
          <p:cNvPicPr>
            <a:picLocks noChangeAspect="1"/>
          </p:cNvPicPr>
          <p:nvPr/>
        </p:nvPicPr>
        <p:blipFill>
          <a:blip r:embed="rId2"/>
          <a:stretch>
            <a:fillRect/>
          </a:stretch>
        </p:blipFill>
        <p:spPr>
          <a:xfrm>
            <a:off x="2195736" y="1334782"/>
            <a:ext cx="5047028" cy="4671359"/>
          </a:xfrm>
          <a:prstGeom prst="rect">
            <a:avLst/>
          </a:prstGeom>
        </p:spPr>
      </p:pic>
      <p:cxnSp>
        <p:nvCxnSpPr>
          <p:cNvPr id="4" name="Gerader Verbinder 3"/>
          <p:cNvCxnSpPr/>
          <p:nvPr/>
        </p:nvCxnSpPr>
        <p:spPr>
          <a:xfrm flipV="1">
            <a:off x="2699792" y="1556792"/>
            <a:ext cx="4176464"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179512" y="1484784"/>
            <a:ext cx="1901483" cy="369332"/>
          </a:xfrm>
          <a:prstGeom prst="rect">
            <a:avLst/>
          </a:prstGeom>
        </p:spPr>
        <p:txBody>
          <a:bodyPr wrap="none">
            <a:spAutoFit/>
          </a:bodyPr>
          <a:lstStyle/>
          <a:p>
            <a:r>
              <a:rPr lang="en-GB" b="1" dirty="0" smtClean="0"/>
              <a:t>Start des Trainings</a:t>
            </a:r>
            <a:endParaRPr lang="en-GB" b="1" dirty="0"/>
          </a:p>
        </p:txBody>
      </p:sp>
    </p:spTree>
    <p:extLst>
      <p:ext uri="{BB962C8B-B14F-4D97-AF65-F5344CB8AC3E}">
        <p14:creationId xmlns:p14="http://schemas.microsoft.com/office/powerpoint/2010/main" val="16362953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27</a:t>
            </a:fld>
            <a:endParaRPr lang="de-DE" sz="1800"/>
          </a:p>
        </p:txBody>
      </p:sp>
      <p:pic>
        <p:nvPicPr>
          <p:cNvPr id="6" name="Grafik 5"/>
          <p:cNvPicPr>
            <a:picLocks noChangeAspect="1"/>
          </p:cNvPicPr>
          <p:nvPr/>
        </p:nvPicPr>
        <p:blipFill>
          <a:blip r:embed="rId2"/>
          <a:stretch>
            <a:fillRect/>
          </a:stretch>
        </p:blipFill>
        <p:spPr>
          <a:xfrm>
            <a:off x="2195736" y="1340768"/>
            <a:ext cx="5040560" cy="4665373"/>
          </a:xfrm>
          <a:prstGeom prst="rect">
            <a:avLst/>
          </a:prstGeom>
        </p:spPr>
      </p:pic>
      <p:cxnSp>
        <p:nvCxnSpPr>
          <p:cNvPr id="8" name="Gerader Verbinder 7"/>
          <p:cNvCxnSpPr/>
          <p:nvPr/>
        </p:nvCxnSpPr>
        <p:spPr>
          <a:xfrm flipV="1">
            <a:off x="2699792" y="1556792"/>
            <a:ext cx="4176464"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a:xfrm flipV="1">
            <a:off x="3862800" y="3157200"/>
            <a:ext cx="0" cy="129614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Textfeld 8"/>
          <p:cNvSpPr txBox="1"/>
          <p:nvPr/>
        </p:nvSpPr>
        <p:spPr>
          <a:xfrm>
            <a:off x="103497" y="1484784"/>
            <a:ext cx="1999265" cy="3139321"/>
          </a:xfrm>
          <a:prstGeom prst="rect">
            <a:avLst/>
          </a:prstGeom>
          <a:noFill/>
        </p:spPr>
        <p:txBody>
          <a:bodyPr wrap="none" rtlCol="0">
            <a:spAutoFit/>
          </a:bodyPr>
          <a:lstStyle/>
          <a:p>
            <a:r>
              <a:rPr lang="de-DE" b="1" dirty="0" smtClean="0"/>
              <a:t>Abweichung/ Fehler</a:t>
            </a:r>
          </a:p>
          <a:p>
            <a:r>
              <a:rPr lang="de-DE" b="1" dirty="0" smtClean="0"/>
              <a:t>für einen Fall:</a:t>
            </a:r>
          </a:p>
          <a:p>
            <a:r>
              <a:rPr lang="de-DE" dirty="0" smtClean="0"/>
              <a:t/>
            </a:r>
            <a:br>
              <a:rPr lang="de-DE" dirty="0" smtClean="0"/>
            </a:br>
            <a:r>
              <a:rPr lang="de-DE" dirty="0" smtClean="0"/>
              <a:t>Differenz zwischen </a:t>
            </a:r>
            <a:br>
              <a:rPr lang="de-DE" dirty="0" smtClean="0"/>
            </a:br>
            <a:r>
              <a:rPr lang="de-DE" dirty="0" smtClean="0"/>
              <a:t>Funktionswert und </a:t>
            </a:r>
            <a:br>
              <a:rPr lang="de-DE" dirty="0" smtClean="0"/>
            </a:br>
            <a:r>
              <a:rPr lang="de-DE" dirty="0" smtClean="0"/>
              <a:t>tatsächlichem Wert </a:t>
            </a:r>
            <a:br>
              <a:rPr lang="de-DE" dirty="0" smtClean="0"/>
            </a:br>
            <a:r>
              <a:rPr lang="de-DE" dirty="0" smtClean="0"/>
              <a:t>der Zielvariable</a:t>
            </a:r>
          </a:p>
          <a:p>
            <a:endParaRPr lang="de-DE" dirty="0"/>
          </a:p>
          <a:p>
            <a:r>
              <a:rPr lang="de-DE" dirty="0" smtClean="0"/>
              <a:t>Ziel: Anpassen der </a:t>
            </a:r>
            <a:br>
              <a:rPr lang="de-DE" dirty="0" smtClean="0"/>
            </a:br>
            <a:r>
              <a:rPr lang="de-DE" dirty="0" smtClean="0"/>
              <a:t>Funktion, sodass der </a:t>
            </a:r>
            <a:br>
              <a:rPr lang="de-DE" dirty="0" smtClean="0"/>
            </a:br>
            <a:r>
              <a:rPr lang="de-DE" dirty="0" smtClean="0"/>
              <a:t>Fehler geringer wird</a:t>
            </a:r>
            <a:endParaRPr lang="de-DE" dirty="0"/>
          </a:p>
        </p:txBody>
      </p:sp>
    </p:spTree>
    <p:extLst>
      <p:ext uri="{BB962C8B-B14F-4D97-AF65-F5344CB8AC3E}">
        <p14:creationId xmlns:p14="http://schemas.microsoft.com/office/powerpoint/2010/main" val="74624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28</a:t>
            </a:fld>
            <a:endParaRPr lang="de-DE" sz="1800"/>
          </a:p>
        </p:txBody>
      </p:sp>
      <p:pic>
        <p:nvPicPr>
          <p:cNvPr id="6" name="Grafik 5"/>
          <p:cNvPicPr>
            <a:picLocks noChangeAspect="1"/>
          </p:cNvPicPr>
          <p:nvPr/>
        </p:nvPicPr>
        <p:blipFill>
          <a:blip r:embed="rId2"/>
          <a:stretch>
            <a:fillRect/>
          </a:stretch>
        </p:blipFill>
        <p:spPr>
          <a:xfrm>
            <a:off x="2195736" y="1340768"/>
            <a:ext cx="5040560" cy="4665373"/>
          </a:xfrm>
          <a:prstGeom prst="rect">
            <a:avLst/>
          </a:prstGeom>
        </p:spPr>
      </p:pic>
      <p:cxnSp>
        <p:nvCxnSpPr>
          <p:cNvPr id="8" name="Gerader Verbinder 7"/>
          <p:cNvCxnSpPr/>
          <p:nvPr/>
        </p:nvCxnSpPr>
        <p:spPr>
          <a:xfrm flipV="1">
            <a:off x="2699792" y="1556792"/>
            <a:ext cx="4176464"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a:xfrm flipV="1">
            <a:off x="3862800" y="3157200"/>
            <a:ext cx="0" cy="129614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a:xfrm flipV="1">
            <a:off x="2699792" y="1556792"/>
            <a:ext cx="2592288" cy="403244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a:xfrm flipV="1">
            <a:off x="2699792" y="1556792"/>
            <a:ext cx="1944216" cy="403244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feld 3"/>
          <p:cNvSpPr txBox="1"/>
          <p:nvPr/>
        </p:nvSpPr>
        <p:spPr>
          <a:xfrm>
            <a:off x="103497" y="1484784"/>
            <a:ext cx="2092239" cy="2862322"/>
          </a:xfrm>
          <a:prstGeom prst="rect">
            <a:avLst/>
          </a:prstGeom>
          <a:noFill/>
        </p:spPr>
        <p:txBody>
          <a:bodyPr wrap="none" rtlCol="0">
            <a:spAutoFit/>
          </a:bodyPr>
          <a:lstStyle/>
          <a:p>
            <a:r>
              <a:rPr lang="en-GB" b="1" dirty="0" err="1" smtClean="0"/>
              <a:t>Definiere</a:t>
            </a:r>
            <a:r>
              <a:rPr lang="en-GB" b="1" dirty="0" smtClean="0"/>
              <a:t> </a:t>
            </a:r>
            <a:r>
              <a:rPr lang="en-GB" b="1" dirty="0" err="1" smtClean="0"/>
              <a:t>Lernregel</a:t>
            </a:r>
            <a:r>
              <a:rPr lang="en-GB" b="1" dirty="0" smtClean="0"/>
              <a:t>:</a:t>
            </a:r>
          </a:p>
          <a:p>
            <a:endParaRPr lang="en-GB" dirty="0"/>
          </a:p>
          <a:p>
            <a:r>
              <a:rPr lang="en-GB" dirty="0" err="1" smtClean="0"/>
              <a:t>Erhöhe</a:t>
            </a:r>
            <a:r>
              <a:rPr lang="en-GB" dirty="0" smtClean="0"/>
              <a:t> </a:t>
            </a:r>
            <a:r>
              <a:rPr lang="en-GB" dirty="0" err="1" smtClean="0"/>
              <a:t>oder</a:t>
            </a:r>
            <a:r>
              <a:rPr lang="en-GB" dirty="0" smtClean="0"/>
              <a:t> </a:t>
            </a:r>
            <a:r>
              <a:rPr lang="en-GB" dirty="0" err="1" smtClean="0"/>
              <a:t>senke</a:t>
            </a:r>
            <a:r>
              <a:rPr lang="en-GB" dirty="0" smtClean="0"/>
              <a:t> </a:t>
            </a:r>
            <a:br>
              <a:rPr lang="en-GB" dirty="0" smtClean="0"/>
            </a:br>
            <a:r>
              <a:rPr lang="en-GB" dirty="0" smtClean="0"/>
              <a:t>die </a:t>
            </a:r>
            <a:r>
              <a:rPr lang="en-GB" dirty="0" err="1" smtClean="0"/>
              <a:t>Steigung</a:t>
            </a:r>
            <a:r>
              <a:rPr lang="en-GB" dirty="0" smtClean="0"/>
              <a:t>, so </a:t>
            </a:r>
            <a:r>
              <a:rPr lang="en-GB" dirty="0" err="1" smtClean="0"/>
              <a:t>dass</a:t>
            </a:r>
            <a:r>
              <a:rPr lang="en-GB" dirty="0" smtClean="0"/>
              <a:t> </a:t>
            </a:r>
          </a:p>
          <a:p>
            <a:r>
              <a:rPr lang="en-GB" dirty="0" err="1" smtClean="0"/>
              <a:t>Sich</a:t>
            </a:r>
            <a:r>
              <a:rPr lang="en-GB" dirty="0" smtClean="0"/>
              <a:t> die </a:t>
            </a:r>
            <a:r>
              <a:rPr lang="en-GB" dirty="0" err="1" smtClean="0"/>
              <a:t>Abweichung</a:t>
            </a:r>
            <a:r>
              <a:rPr lang="en-GB" dirty="0" smtClean="0"/>
              <a:t>/ </a:t>
            </a:r>
            <a:br>
              <a:rPr lang="en-GB" dirty="0" smtClean="0"/>
            </a:br>
            <a:r>
              <a:rPr lang="en-GB" dirty="0" smtClean="0"/>
              <a:t>der </a:t>
            </a:r>
            <a:r>
              <a:rPr lang="en-GB" dirty="0" err="1" smtClean="0"/>
              <a:t>Fehler</a:t>
            </a:r>
            <a:r>
              <a:rPr lang="en-GB" dirty="0" smtClean="0"/>
              <a:t> </a:t>
            </a:r>
            <a:r>
              <a:rPr lang="en-GB" u="sng" dirty="0" err="1" smtClean="0"/>
              <a:t>halbiert</a:t>
            </a:r>
            <a:endParaRPr lang="en-GB" u="sng" dirty="0" smtClean="0"/>
          </a:p>
          <a:p>
            <a:endParaRPr lang="en-GB" dirty="0"/>
          </a:p>
          <a:p>
            <a:r>
              <a:rPr lang="en-GB" dirty="0" smtClean="0"/>
              <a:t>Die </a:t>
            </a:r>
            <a:r>
              <a:rPr lang="en-GB" dirty="0" err="1" smtClean="0"/>
              <a:t>Lernregel</a:t>
            </a:r>
            <a:r>
              <a:rPr lang="en-GB" dirty="0" smtClean="0"/>
              <a:t> </a:t>
            </a:r>
            <a:r>
              <a:rPr lang="en-GB" dirty="0" err="1" smtClean="0"/>
              <a:t>wird</a:t>
            </a:r>
            <a:r>
              <a:rPr lang="en-GB" dirty="0" smtClean="0"/>
              <a:t> auf </a:t>
            </a:r>
          </a:p>
          <a:p>
            <a:r>
              <a:rPr lang="en-GB" dirty="0" err="1" smtClean="0"/>
              <a:t>Einzelne</a:t>
            </a:r>
            <a:r>
              <a:rPr lang="en-GB" dirty="0" smtClean="0"/>
              <a:t> </a:t>
            </a:r>
            <a:r>
              <a:rPr lang="en-GB" dirty="0" err="1" smtClean="0"/>
              <a:t>Fälle</a:t>
            </a:r>
            <a:r>
              <a:rPr lang="en-GB" dirty="0" smtClean="0"/>
              <a:t> in den </a:t>
            </a:r>
          </a:p>
          <a:p>
            <a:r>
              <a:rPr lang="en-GB" dirty="0" err="1" smtClean="0"/>
              <a:t>Daten</a:t>
            </a:r>
            <a:r>
              <a:rPr lang="en-GB" dirty="0" smtClean="0"/>
              <a:t> </a:t>
            </a:r>
            <a:r>
              <a:rPr lang="en-GB" dirty="0" err="1" smtClean="0"/>
              <a:t>angewandt</a:t>
            </a:r>
            <a:endParaRPr lang="en-GB" dirty="0"/>
          </a:p>
        </p:txBody>
      </p:sp>
    </p:spTree>
    <p:extLst>
      <p:ext uri="{BB962C8B-B14F-4D97-AF65-F5344CB8AC3E}">
        <p14:creationId xmlns:p14="http://schemas.microsoft.com/office/powerpoint/2010/main" val="217319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29</a:t>
            </a:fld>
            <a:endParaRPr lang="de-DE" sz="1800"/>
          </a:p>
        </p:txBody>
      </p:sp>
      <p:pic>
        <p:nvPicPr>
          <p:cNvPr id="6" name="Grafik 5"/>
          <p:cNvPicPr>
            <a:picLocks noChangeAspect="1"/>
          </p:cNvPicPr>
          <p:nvPr/>
        </p:nvPicPr>
        <p:blipFill>
          <a:blip r:embed="rId2"/>
          <a:stretch>
            <a:fillRect/>
          </a:stretch>
        </p:blipFill>
        <p:spPr>
          <a:xfrm>
            <a:off x="2195736" y="1340768"/>
            <a:ext cx="5040560" cy="4665373"/>
          </a:xfrm>
          <a:prstGeom prst="rect">
            <a:avLst/>
          </a:prstGeom>
        </p:spPr>
      </p:pic>
      <p:cxnSp>
        <p:nvCxnSpPr>
          <p:cNvPr id="10" name="Gerader Verbinder 9"/>
          <p:cNvCxnSpPr/>
          <p:nvPr/>
        </p:nvCxnSpPr>
        <p:spPr>
          <a:xfrm flipV="1">
            <a:off x="3862800" y="3157200"/>
            <a:ext cx="0" cy="129614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a:xfrm flipV="1">
            <a:off x="2699792" y="1556792"/>
            <a:ext cx="2592288"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echteck 16"/>
          <p:cNvSpPr/>
          <p:nvPr/>
        </p:nvSpPr>
        <p:spPr>
          <a:xfrm>
            <a:off x="144016" y="1368400"/>
            <a:ext cx="2411760" cy="1477328"/>
          </a:xfrm>
          <a:prstGeom prst="rect">
            <a:avLst/>
          </a:prstGeom>
        </p:spPr>
        <p:txBody>
          <a:bodyPr wrap="square">
            <a:spAutoFit/>
          </a:bodyPr>
          <a:lstStyle/>
          <a:p>
            <a:r>
              <a:rPr lang="en-GB" b="1" dirty="0" err="1"/>
              <a:t>Trainingsprozess</a:t>
            </a:r>
            <a:r>
              <a:rPr lang="en-GB" b="1" dirty="0"/>
              <a:t>:</a:t>
            </a:r>
          </a:p>
          <a:p>
            <a:endParaRPr lang="en-GB" dirty="0"/>
          </a:p>
          <a:p>
            <a:r>
              <a:rPr lang="en-GB" dirty="0" err="1" smtClean="0"/>
              <a:t>Neue</a:t>
            </a:r>
            <a:r>
              <a:rPr lang="en-GB" dirty="0" smtClean="0"/>
              <a:t> </a:t>
            </a:r>
            <a:r>
              <a:rPr lang="en-GB" dirty="0" err="1" smtClean="0"/>
              <a:t>Konfiguration</a:t>
            </a:r>
            <a:r>
              <a:rPr lang="en-GB" dirty="0" smtClean="0"/>
              <a:t> der  </a:t>
            </a:r>
            <a:r>
              <a:rPr lang="en-GB" dirty="0" err="1"/>
              <a:t>Funktion</a:t>
            </a:r>
            <a:r>
              <a:rPr lang="en-GB" dirty="0"/>
              <a:t>: </a:t>
            </a:r>
          </a:p>
          <a:p>
            <a:r>
              <a:rPr lang="en-GB" dirty="0">
                <a:solidFill>
                  <a:schemeClr val="accent1">
                    <a:lumMod val="75000"/>
                  </a:schemeClr>
                </a:solidFill>
              </a:rPr>
              <a:t>	f(</a:t>
            </a:r>
            <a:r>
              <a:rPr lang="en-GB" dirty="0">
                <a:solidFill>
                  <a:srgbClr val="FFC000"/>
                </a:solidFill>
              </a:rPr>
              <a:t>x</a:t>
            </a:r>
            <a:r>
              <a:rPr lang="en-GB" dirty="0">
                <a:solidFill>
                  <a:schemeClr val="accent1">
                    <a:lumMod val="75000"/>
                  </a:schemeClr>
                </a:solidFill>
              </a:rPr>
              <a:t>) = </a:t>
            </a:r>
            <a:r>
              <a:rPr lang="en-GB" b="1" dirty="0" smtClean="0">
                <a:solidFill>
                  <a:schemeClr val="accent1">
                    <a:lumMod val="75000"/>
                  </a:schemeClr>
                </a:solidFill>
              </a:rPr>
              <a:t>1,6</a:t>
            </a:r>
            <a:r>
              <a:rPr lang="en-GB" dirty="0" smtClean="0">
                <a:solidFill>
                  <a:schemeClr val="accent1">
                    <a:lumMod val="75000"/>
                  </a:schemeClr>
                </a:solidFill>
              </a:rPr>
              <a:t> </a:t>
            </a:r>
            <a:r>
              <a:rPr lang="en-GB" dirty="0">
                <a:solidFill>
                  <a:schemeClr val="accent1">
                    <a:lumMod val="75000"/>
                  </a:schemeClr>
                </a:solidFill>
              </a:rPr>
              <a:t>* </a:t>
            </a:r>
            <a:r>
              <a:rPr lang="en-GB" dirty="0">
                <a:solidFill>
                  <a:srgbClr val="FFC000"/>
                </a:solidFill>
              </a:rPr>
              <a:t>x</a:t>
            </a:r>
            <a:endParaRPr lang="en-GB" dirty="0">
              <a:solidFill>
                <a:schemeClr val="tx1">
                  <a:lumMod val="50000"/>
                </a:schemeClr>
              </a:solidFill>
            </a:endParaRPr>
          </a:p>
        </p:txBody>
      </p:sp>
    </p:spTree>
    <p:extLst>
      <p:ext uri="{BB962C8B-B14F-4D97-AF65-F5344CB8AC3E}">
        <p14:creationId xmlns:p14="http://schemas.microsoft.com/office/powerpoint/2010/main" val="48400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Ziele</a:t>
            </a:r>
            <a:r>
              <a:rPr lang="en-GB" dirty="0" smtClean="0"/>
              <a:t> des </a:t>
            </a:r>
            <a:r>
              <a:rPr lang="en-GB" dirty="0" err="1" smtClean="0"/>
              <a:t>Fortbildungstages</a:t>
            </a:r>
            <a:endParaRPr lang="en-GB" dirty="0"/>
          </a:p>
        </p:txBody>
      </p:sp>
      <p:sp>
        <p:nvSpPr>
          <p:cNvPr id="3" name="Inhaltsplatzhalter 2"/>
          <p:cNvSpPr>
            <a:spLocks noGrp="1"/>
          </p:cNvSpPr>
          <p:nvPr>
            <p:ph idx="1"/>
          </p:nvPr>
        </p:nvSpPr>
        <p:spPr/>
        <p:txBody>
          <a:bodyPr/>
          <a:lstStyle/>
          <a:p>
            <a:pPr marL="457200" indent="-457200">
              <a:buFont typeface="+mj-lt"/>
              <a:buAutoNum type="arabicPeriod"/>
            </a:pPr>
            <a:r>
              <a:rPr lang="de-DE" dirty="0" smtClean="0"/>
              <a:t>Fachliche Erläuterung KNN (</a:t>
            </a:r>
            <a:r>
              <a:rPr lang="de-DE" dirty="0" err="1" smtClean="0"/>
              <a:t>u.A.</a:t>
            </a:r>
            <a:r>
              <a:rPr lang="de-DE" dirty="0" smtClean="0"/>
              <a:t> mit Unterrichtsmaterial aus der Sek II)</a:t>
            </a:r>
          </a:p>
          <a:p>
            <a:pPr marL="810900" lvl="3" indent="-342900">
              <a:buFont typeface="Arial" panose="020B0604020202020204" pitchFamily="34" charset="0"/>
              <a:buChar char="•"/>
            </a:pPr>
            <a:r>
              <a:rPr lang="de-DE" b="0" dirty="0" smtClean="0"/>
              <a:t>Grundidee hinter künstlichen neuronalen Netzen</a:t>
            </a:r>
          </a:p>
          <a:p>
            <a:pPr marL="810900" lvl="3" indent="-342900">
              <a:buFont typeface="Arial" panose="020B0604020202020204" pitchFamily="34" charset="0"/>
              <a:buChar char="•"/>
            </a:pPr>
            <a:r>
              <a:rPr lang="de-DE" b="0" dirty="0" smtClean="0"/>
              <a:t>Aufbau eines künstliches neuronales Netzes </a:t>
            </a:r>
          </a:p>
          <a:p>
            <a:pPr marL="810900" lvl="3" indent="-342900">
              <a:buFont typeface="Arial" panose="020B0604020202020204" pitchFamily="34" charset="0"/>
              <a:buChar char="•"/>
            </a:pPr>
            <a:r>
              <a:rPr lang="de-DE" dirty="0" smtClean="0"/>
              <a:t>Lernprozess eines </a:t>
            </a:r>
            <a:r>
              <a:rPr lang="de-DE" dirty="0"/>
              <a:t>künstliches neuronales Netz </a:t>
            </a:r>
            <a:endParaRPr lang="de-DE" b="0" dirty="0" smtClean="0"/>
          </a:p>
          <a:p>
            <a:r>
              <a:rPr lang="de-DE" dirty="0" smtClean="0"/>
              <a:t>	</a:t>
            </a:r>
          </a:p>
          <a:p>
            <a:pPr marL="457200" indent="-457200">
              <a:buFont typeface="+mj-lt"/>
              <a:buAutoNum type="arabicPeriod" startAt="2"/>
            </a:pPr>
            <a:r>
              <a:rPr lang="de-DE" dirty="0" smtClean="0"/>
              <a:t>Vereinfachte Umsetzungen für den Unterricht</a:t>
            </a:r>
          </a:p>
          <a:p>
            <a:pPr marL="810900" lvl="3" indent="-342900">
              <a:buFont typeface="Arial" panose="020B0604020202020204" pitchFamily="34" charset="0"/>
              <a:buChar char="•"/>
            </a:pPr>
            <a:r>
              <a:rPr lang="de-DE" dirty="0" smtClean="0"/>
              <a:t>Brain </a:t>
            </a:r>
            <a:r>
              <a:rPr lang="de-DE" dirty="0"/>
              <a:t>in a Bag</a:t>
            </a:r>
          </a:p>
          <a:p>
            <a:pPr marL="810900" lvl="3" indent="-342900">
              <a:buFont typeface="Arial" panose="020B0604020202020204" pitchFamily="34" charset="0"/>
              <a:buChar char="•"/>
            </a:pPr>
            <a:r>
              <a:rPr lang="de-DE" dirty="0" smtClean="0"/>
              <a:t>Webanwendung Lebensmittelbeispiel</a:t>
            </a:r>
          </a:p>
          <a:p>
            <a:r>
              <a:rPr lang="de-DE" dirty="0" smtClean="0"/>
              <a:t>	</a:t>
            </a:r>
          </a:p>
          <a:p>
            <a:endParaRPr lang="de-DE" dirty="0"/>
          </a:p>
        </p:txBody>
      </p:sp>
      <p:sp>
        <p:nvSpPr>
          <p:cNvPr id="5" name="Foliennummernplatzhalter 4"/>
          <p:cNvSpPr>
            <a:spLocks noGrp="1"/>
          </p:cNvSpPr>
          <p:nvPr>
            <p:ph type="sldNum" sz="quarter" idx="11"/>
          </p:nvPr>
        </p:nvSpPr>
        <p:spPr/>
        <p:txBody>
          <a:bodyPr/>
          <a:lstStyle/>
          <a:p>
            <a:pPr>
              <a:defRPr/>
            </a:pPr>
            <a:fld id="{C0BC624C-2554-4659-A1D8-66347873820C}" type="slidenum">
              <a:rPr lang="de-DE" smtClean="0"/>
              <a:t>3</a:t>
            </a:fld>
            <a:endParaRPr lang="de-DE" sz="1800"/>
          </a:p>
        </p:txBody>
      </p:sp>
    </p:spTree>
    <p:extLst>
      <p:ext uri="{BB962C8B-B14F-4D97-AF65-F5344CB8AC3E}">
        <p14:creationId xmlns:p14="http://schemas.microsoft.com/office/powerpoint/2010/main" val="35305398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30</a:t>
            </a:fld>
            <a:endParaRPr lang="de-DE" sz="1800"/>
          </a:p>
        </p:txBody>
      </p:sp>
      <p:pic>
        <p:nvPicPr>
          <p:cNvPr id="6" name="Grafik 5"/>
          <p:cNvPicPr>
            <a:picLocks noChangeAspect="1"/>
          </p:cNvPicPr>
          <p:nvPr/>
        </p:nvPicPr>
        <p:blipFill>
          <a:blip r:embed="rId2"/>
          <a:stretch>
            <a:fillRect/>
          </a:stretch>
        </p:blipFill>
        <p:spPr>
          <a:xfrm>
            <a:off x="2195736" y="1340768"/>
            <a:ext cx="5040560" cy="4665373"/>
          </a:xfrm>
          <a:prstGeom prst="rect">
            <a:avLst/>
          </a:prstGeom>
        </p:spPr>
      </p:pic>
      <p:cxnSp>
        <p:nvCxnSpPr>
          <p:cNvPr id="8" name="Gerader Verbinder 7"/>
          <p:cNvCxnSpPr/>
          <p:nvPr/>
        </p:nvCxnSpPr>
        <p:spPr>
          <a:xfrm flipV="1">
            <a:off x="2699792" y="1556792"/>
            <a:ext cx="2592288"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flipV="1">
            <a:off x="3862800" y="3157200"/>
            <a:ext cx="0" cy="63184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4063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31</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7" name="Gerader Verbinder 6"/>
          <p:cNvCxnSpPr/>
          <p:nvPr/>
        </p:nvCxnSpPr>
        <p:spPr>
          <a:xfrm flipV="1">
            <a:off x="2699792" y="1556792"/>
            <a:ext cx="2592288"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Gerader Verbinder 7"/>
          <p:cNvCxnSpPr/>
          <p:nvPr/>
        </p:nvCxnSpPr>
        <p:spPr>
          <a:xfrm flipV="1">
            <a:off x="3157200" y="4752000"/>
            <a:ext cx="0" cy="14401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2393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32</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7" name="Gerader Verbinder 6"/>
          <p:cNvCxnSpPr/>
          <p:nvPr/>
        </p:nvCxnSpPr>
        <p:spPr>
          <a:xfrm flipV="1">
            <a:off x="2699792" y="1556792"/>
            <a:ext cx="2448272"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Gerader Verbinder 7"/>
          <p:cNvCxnSpPr/>
          <p:nvPr/>
        </p:nvCxnSpPr>
        <p:spPr>
          <a:xfrm flipV="1">
            <a:off x="3157200" y="4752000"/>
            <a:ext cx="0" cy="14401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247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33</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7" name="Gerader Verbinder 6"/>
          <p:cNvCxnSpPr/>
          <p:nvPr/>
        </p:nvCxnSpPr>
        <p:spPr>
          <a:xfrm flipV="1">
            <a:off x="2699792" y="1556792"/>
            <a:ext cx="2448272"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Gerader Verbinder 7"/>
          <p:cNvCxnSpPr/>
          <p:nvPr/>
        </p:nvCxnSpPr>
        <p:spPr>
          <a:xfrm flipV="1">
            <a:off x="3157200" y="4741200"/>
            <a:ext cx="0" cy="11716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591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34</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7" name="Gerader Verbinder 6"/>
          <p:cNvCxnSpPr/>
          <p:nvPr/>
        </p:nvCxnSpPr>
        <p:spPr>
          <a:xfrm flipV="1">
            <a:off x="2699792" y="1556792"/>
            <a:ext cx="2448272"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Gerader Verbinder 7"/>
          <p:cNvCxnSpPr/>
          <p:nvPr/>
        </p:nvCxnSpPr>
        <p:spPr>
          <a:xfrm flipV="1">
            <a:off x="3157200" y="4741200"/>
            <a:ext cx="0" cy="11716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Textfeld 8"/>
          <p:cNvSpPr txBox="1"/>
          <p:nvPr/>
        </p:nvSpPr>
        <p:spPr>
          <a:xfrm>
            <a:off x="129839" y="1484784"/>
            <a:ext cx="2395207" cy="2862322"/>
          </a:xfrm>
          <a:prstGeom prst="rect">
            <a:avLst/>
          </a:prstGeom>
          <a:noFill/>
        </p:spPr>
        <p:txBody>
          <a:bodyPr wrap="none" rtlCol="0">
            <a:spAutoFit/>
          </a:bodyPr>
          <a:lstStyle/>
          <a:p>
            <a:r>
              <a:rPr lang="en-GB" b="1" dirty="0" smtClean="0"/>
              <a:t>Training </a:t>
            </a:r>
            <a:r>
              <a:rPr lang="en-GB" b="1" dirty="0" err="1" smtClean="0"/>
              <a:t>nach</a:t>
            </a:r>
            <a:r>
              <a:rPr lang="en-GB" b="1" dirty="0" smtClean="0"/>
              <a:t> </a:t>
            </a:r>
            <a:r>
              <a:rPr lang="en-GB" b="1" dirty="0" err="1" smtClean="0"/>
              <a:t>Epochen</a:t>
            </a:r>
            <a:r>
              <a:rPr lang="en-GB" b="1" dirty="0" smtClean="0"/>
              <a:t>: </a:t>
            </a:r>
          </a:p>
          <a:p>
            <a:r>
              <a:rPr lang="en-GB" dirty="0" err="1" smtClean="0"/>
              <a:t>Wenn</a:t>
            </a:r>
            <a:r>
              <a:rPr lang="en-GB" dirty="0" smtClean="0"/>
              <a:t> die </a:t>
            </a:r>
            <a:r>
              <a:rPr lang="en-GB" dirty="0" err="1" smtClean="0"/>
              <a:t>Lernregel</a:t>
            </a:r>
            <a:r>
              <a:rPr lang="en-GB" dirty="0" smtClean="0"/>
              <a:t> auf</a:t>
            </a:r>
          </a:p>
          <a:p>
            <a:r>
              <a:rPr lang="en-GB" dirty="0" err="1" smtClean="0"/>
              <a:t>alle</a:t>
            </a:r>
            <a:r>
              <a:rPr lang="en-GB" dirty="0" smtClean="0"/>
              <a:t> </a:t>
            </a:r>
            <a:r>
              <a:rPr lang="en-GB" dirty="0" err="1" smtClean="0"/>
              <a:t>Fälle</a:t>
            </a:r>
            <a:r>
              <a:rPr lang="en-GB" dirty="0" smtClean="0"/>
              <a:t> </a:t>
            </a:r>
            <a:r>
              <a:rPr lang="en-GB" dirty="0" err="1" smtClean="0"/>
              <a:t>einmal</a:t>
            </a:r>
            <a:r>
              <a:rPr lang="en-GB" dirty="0" smtClean="0"/>
              <a:t> </a:t>
            </a:r>
            <a:r>
              <a:rPr lang="en-GB" dirty="0" err="1" smtClean="0"/>
              <a:t>ange</a:t>
            </a:r>
            <a:r>
              <a:rPr lang="en-GB" dirty="0" smtClean="0"/>
              <a:t>-</a:t>
            </a:r>
            <a:br>
              <a:rPr lang="en-GB" dirty="0" smtClean="0"/>
            </a:br>
            <a:r>
              <a:rPr lang="en-GB" dirty="0" err="1" smtClean="0"/>
              <a:t>wandt</a:t>
            </a:r>
            <a:r>
              <a:rPr lang="en-GB" dirty="0" smtClean="0"/>
              <a:t> </a:t>
            </a:r>
            <a:r>
              <a:rPr lang="en-GB" dirty="0" err="1" smtClean="0"/>
              <a:t>wurde</a:t>
            </a:r>
            <a:r>
              <a:rPr lang="en-GB" dirty="0" smtClean="0"/>
              <a:t> </a:t>
            </a:r>
            <a:r>
              <a:rPr lang="en-GB" dirty="0" err="1" smtClean="0"/>
              <a:t>spricht</a:t>
            </a:r>
            <a:r>
              <a:rPr lang="en-GB" dirty="0" smtClean="0"/>
              <a:t> man </a:t>
            </a:r>
            <a:br>
              <a:rPr lang="en-GB" dirty="0" smtClean="0"/>
            </a:br>
            <a:r>
              <a:rPr lang="en-GB" dirty="0" smtClean="0"/>
              <a:t>von </a:t>
            </a:r>
            <a:r>
              <a:rPr lang="en-GB" dirty="0" err="1" smtClean="0"/>
              <a:t>einer</a:t>
            </a:r>
            <a:r>
              <a:rPr lang="en-GB" dirty="0" smtClean="0"/>
              <a:t> </a:t>
            </a:r>
            <a:r>
              <a:rPr lang="en-GB" b="1" u="sng" dirty="0" err="1" smtClean="0"/>
              <a:t>Epoche</a:t>
            </a:r>
            <a:r>
              <a:rPr lang="en-GB" dirty="0" smtClean="0"/>
              <a:t>  </a:t>
            </a:r>
            <a:r>
              <a:rPr lang="en-GB" dirty="0" err="1" smtClean="0"/>
              <a:t>im</a:t>
            </a:r>
            <a:r>
              <a:rPr lang="en-GB" dirty="0" smtClean="0"/>
              <a:t> </a:t>
            </a:r>
          </a:p>
          <a:p>
            <a:r>
              <a:rPr lang="en-GB" dirty="0" err="1" smtClean="0"/>
              <a:t>Trainingsprozess</a:t>
            </a:r>
            <a:endParaRPr lang="en-GB" dirty="0" smtClean="0"/>
          </a:p>
          <a:p>
            <a:endParaRPr lang="en-GB" dirty="0" smtClean="0"/>
          </a:p>
          <a:p>
            <a:r>
              <a:rPr lang="en-GB" dirty="0" smtClean="0"/>
              <a:t>Da </a:t>
            </a:r>
            <a:r>
              <a:rPr lang="en-GB" dirty="0" err="1" smtClean="0"/>
              <a:t>wir</a:t>
            </a:r>
            <a:r>
              <a:rPr lang="en-GB" dirty="0" smtClean="0"/>
              <a:t> </a:t>
            </a:r>
            <a:r>
              <a:rPr lang="en-GB" dirty="0" err="1" smtClean="0"/>
              <a:t>aktuell</a:t>
            </a:r>
            <a:r>
              <a:rPr lang="en-GB" dirty="0" smtClean="0"/>
              <a:t> </a:t>
            </a:r>
            <a:r>
              <a:rPr lang="en-GB" dirty="0" err="1" smtClean="0"/>
              <a:t>nur</a:t>
            </a:r>
            <a:r>
              <a:rPr lang="en-GB" dirty="0" smtClean="0"/>
              <a:t> </a:t>
            </a:r>
            <a:r>
              <a:rPr lang="en-GB" dirty="0" err="1" smtClean="0"/>
              <a:t>zwei</a:t>
            </a:r>
            <a:r>
              <a:rPr lang="en-GB" dirty="0" smtClean="0"/>
              <a:t> </a:t>
            </a:r>
          </a:p>
          <a:p>
            <a:r>
              <a:rPr lang="en-GB" dirty="0" err="1" smtClean="0"/>
              <a:t>Fälle</a:t>
            </a:r>
            <a:r>
              <a:rPr lang="en-GB" dirty="0" smtClean="0"/>
              <a:t> </a:t>
            </a:r>
            <a:r>
              <a:rPr lang="en-GB" dirty="0" err="1" smtClean="0"/>
              <a:t>betrachten</a:t>
            </a:r>
            <a:r>
              <a:rPr lang="en-GB" dirty="0" smtClean="0"/>
              <a:t> </a:t>
            </a:r>
            <a:r>
              <a:rPr lang="en-GB" dirty="0" err="1" smtClean="0"/>
              <a:t>ist</a:t>
            </a:r>
            <a:r>
              <a:rPr lang="en-GB" dirty="0" smtClean="0"/>
              <a:t> nun </a:t>
            </a:r>
          </a:p>
          <a:p>
            <a:r>
              <a:rPr lang="en-GB" dirty="0" smtClean="0"/>
              <a:t>die 1. </a:t>
            </a:r>
            <a:r>
              <a:rPr lang="en-GB" dirty="0" err="1" smtClean="0"/>
              <a:t>Epoche</a:t>
            </a:r>
            <a:r>
              <a:rPr lang="en-GB" dirty="0" smtClean="0"/>
              <a:t> </a:t>
            </a:r>
            <a:r>
              <a:rPr lang="en-GB" dirty="0" err="1" smtClean="0"/>
              <a:t>fertig</a:t>
            </a:r>
            <a:endParaRPr lang="en-GB" dirty="0"/>
          </a:p>
        </p:txBody>
      </p:sp>
    </p:spTree>
    <p:extLst>
      <p:ext uri="{BB962C8B-B14F-4D97-AF65-F5344CB8AC3E}">
        <p14:creationId xmlns:p14="http://schemas.microsoft.com/office/powerpoint/2010/main" val="295189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35</a:t>
            </a:fld>
            <a:endParaRPr lang="de-DE" sz="1800"/>
          </a:p>
        </p:txBody>
      </p:sp>
      <p:pic>
        <p:nvPicPr>
          <p:cNvPr id="6" name="Grafik 5"/>
          <p:cNvPicPr>
            <a:picLocks noChangeAspect="1"/>
          </p:cNvPicPr>
          <p:nvPr/>
        </p:nvPicPr>
        <p:blipFill>
          <a:blip r:embed="rId2"/>
          <a:stretch>
            <a:fillRect/>
          </a:stretch>
        </p:blipFill>
        <p:spPr>
          <a:xfrm>
            <a:off x="2195736" y="1334782"/>
            <a:ext cx="5047028" cy="4671359"/>
          </a:xfrm>
          <a:prstGeom prst="rect">
            <a:avLst/>
          </a:prstGeom>
        </p:spPr>
      </p:pic>
      <p:cxnSp>
        <p:nvCxnSpPr>
          <p:cNvPr id="4" name="Gerader Verbinder 3"/>
          <p:cNvCxnSpPr/>
          <p:nvPr/>
        </p:nvCxnSpPr>
        <p:spPr>
          <a:xfrm flipV="1">
            <a:off x="2699792" y="1556792"/>
            <a:ext cx="2448272"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129839" y="1484784"/>
            <a:ext cx="2355132" cy="2031325"/>
          </a:xfrm>
          <a:prstGeom prst="rect">
            <a:avLst/>
          </a:prstGeom>
          <a:noFill/>
        </p:spPr>
        <p:txBody>
          <a:bodyPr wrap="none" rtlCol="0">
            <a:spAutoFit/>
          </a:bodyPr>
          <a:lstStyle/>
          <a:p>
            <a:r>
              <a:rPr lang="en-GB" b="1" dirty="0" err="1" smtClean="0"/>
              <a:t>Überprüfung</a:t>
            </a:r>
            <a:r>
              <a:rPr lang="en-GB" b="1" dirty="0" smtClean="0"/>
              <a:t>: </a:t>
            </a:r>
          </a:p>
          <a:p>
            <a:r>
              <a:rPr lang="en-GB" dirty="0" err="1" smtClean="0"/>
              <a:t>Wir</a:t>
            </a:r>
            <a:r>
              <a:rPr lang="en-GB" dirty="0" smtClean="0"/>
              <a:t> </a:t>
            </a:r>
            <a:r>
              <a:rPr lang="en-GB" dirty="0" err="1" smtClean="0"/>
              <a:t>haben</a:t>
            </a:r>
            <a:r>
              <a:rPr lang="en-GB" dirty="0" smtClean="0"/>
              <a:t> </a:t>
            </a:r>
            <a:r>
              <a:rPr lang="en-GB" dirty="0" err="1" smtClean="0"/>
              <a:t>noch</a:t>
            </a:r>
            <a:r>
              <a:rPr lang="en-GB" dirty="0" smtClean="0"/>
              <a:t> </a:t>
            </a:r>
            <a:r>
              <a:rPr lang="en-GB" dirty="0" err="1" smtClean="0"/>
              <a:t>keine</a:t>
            </a:r>
            <a:endParaRPr lang="en-GB" dirty="0" smtClean="0"/>
          </a:p>
          <a:p>
            <a:r>
              <a:rPr lang="en-GB" dirty="0" smtClean="0"/>
              <a:t>“</a:t>
            </a:r>
            <a:r>
              <a:rPr lang="en-GB" dirty="0" err="1" smtClean="0"/>
              <a:t>Ausgleichgrade</a:t>
            </a:r>
            <a:r>
              <a:rPr lang="en-GB" dirty="0" smtClean="0"/>
              <a:t>” </a:t>
            </a:r>
            <a:r>
              <a:rPr lang="en-GB" dirty="0" err="1" smtClean="0"/>
              <a:t>im</a:t>
            </a:r>
            <a:r>
              <a:rPr lang="en-GB" dirty="0" smtClean="0"/>
              <a:t> </a:t>
            </a:r>
            <a:br>
              <a:rPr lang="en-GB" dirty="0" smtClean="0"/>
            </a:br>
            <a:r>
              <a:rPr lang="en-GB" dirty="0" err="1" smtClean="0"/>
              <a:t>gewünschten</a:t>
            </a:r>
            <a:r>
              <a:rPr lang="en-GB" dirty="0" smtClean="0"/>
              <a:t> </a:t>
            </a:r>
            <a:r>
              <a:rPr lang="en-GB" dirty="0" err="1" smtClean="0"/>
              <a:t>Korridor</a:t>
            </a:r>
            <a:endParaRPr lang="en-GB" dirty="0" smtClean="0"/>
          </a:p>
          <a:p>
            <a:endParaRPr lang="en-GB" dirty="0"/>
          </a:p>
          <a:p>
            <a:r>
              <a:rPr lang="en-GB" dirty="0" err="1" smtClean="0"/>
              <a:t>Daher</a:t>
            </a:r>
            <a:r>
              <a:rPr lang="en-GB" dirty="0" smtClean="0"/>
              <a:t> </a:t>
            </a:r>
            <a:r>
              <a:rPr lang="en-GB" dirty="0" err="1" smtClean="0"/>
              <a:t>trainieren</a:t>
            </a:r>
            <a:r>
              <a:rPr lang="en-GB" dirty="0" smtClean="0"/>
              <a:t> </a:t>
            </a:r>
            <a:r>
              <a:rPr lang="en-GB" dirty="0" err="1" smtClean="0"/>
              <a:t>wir</a:t>
            </a:r>
            <a:r>
              <a:rPr lang="en-GB" dirty="0" smtClean="0"/>
              <a:t> </a:t>
            </a:r>
            <a:r>
              <a:rPr lang="en-GB" dirty="0" err="1" smtClean="0"/>
              <a:t>noch</a:t>
            </a:r>
            <a:r>
              <a:rPr lang="en-GB" dirty="0" smtClean="0"/>
              <a:t> </a:t>
            </a:r>
          </a:p>
          <a:p>
            <a:r>
              <a:rPr lang="en-GB" dirty="0" err="1" smtClean="0"/>
              <a:t>weitere</a:t>
            </a:r>
            <a:r>
              <a:rPr lang="en-GB" dirty="0" smtClean="0"/>
              <a:t> </a:t>
            </a:r>
            <a:r>
              <a:rPr lang="en-GB" dirty="0" err="1" smtClean="0"/>
              <a:t>Epochen</a:t>
            </a:r>
            <a:endParaRPr lang="en-GB" dirty="0"/>
          </a:p>
        </p:txBody>
      </p:sp>
    </p:spTree>
    <p:extLst>
      <p:ext uri="{BB962C8B-B14F-4D97-AF65-F5344CB8AC3E}">
        <p14:creationId xmlns:p14="http://schemas.microsoft.com/office/powerpoint/2010/main" val="166454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36</a:t>
            </a:fld>
            <a:endParaRPr lang="de-DE" sz="1800"/>
          </a:p>
        </p:txBody>
      </p:sp>
      <p:pic>
        <p:nvPicPr>
          <p:cNvPr id="6" name="Grafik 5"/>
          <p:cNvPicPr>
            <a:picLocks noChangeAspect="1"/>
          </p:cNvPicPr>
          <p:nvPr/>
        </p:nvPicPr>
        <p:blipFill>
          <a:blip r:embed="rId2"/>
          <a:stretch>
            <a:fillRect/>
          </a:stretch>
        </p:blipFill>
        <p:spPr>
          <a:xfrm>
            <a:off x="2195736" y="1340768"/>
            <a:ext cx="5040560" cy="4665373"/>
          </a:xfrm>
          <a:prstGeom prst="rect">
            <a:avLst/>
          </a:prstGeom>
        </p:spPr>
      </p:pic>
      <p:cxnSp>
        <p:nvCxnSpPr>
          <p:cNvPr id="11" name="Gerader Verbinder 10"/>
          <p:cNvCxnSpPr/>
          <p:nvPr/>
        </p:nvCxnSpPr>
        <p:spPr>
          <a:xfrm flipV="1">
            <a:off x="3862800" y="3140968"/>
            <a:ext cx="0" cy="559832"/>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p:nvPr/>
        </p:nvCxnSpPr>
        <p:spPr>
          <a:xfrm flipV="1">
            <a:off x="2699792" y="1556792"/>
            <a:ext cx="2448272"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129839" y="1484784"/>
            <a:ext cx="1080745" cy="369332"/>
          </a:xfrm>
          <a:prstGeom prst="rect">
            <a:avLst/>
          </a:prstGeom>
          <a:noFill/>
        </p:spPr>
        <p:txBody>
          <a:bodyPr wrap="none" rtlCol="0">
            <a:spAutoFit/>
          </a:bodyPr>
          <a:lstStyle/>
          <a:p>
            <a:r>
              <a:rPr lang="en-GB" dirty="0" smtClean="0"/>
              <a:t>2. </a:t>
            </a:r>
            <a:r>
              <a:rPr lang="en-GB" dirty="0" err="1" smtClean="0"/>
              <a:t>Epoche</a:t>
            </a:r>
            <a:endParaRPr lang="en-GB" dirty="0"/>
          </a:p>
        </p:txBody>
      </p:sp>
    </p:spTree>
    <p:extLst>
      <p:ext uri="{BB962C8B-B14F-4D97-AF65-F5344CB8AC3E}">
        <p14:creationId xmlns:p14="http://schemas.microsoft.com/office/powerpoint/2010/main" val="3183586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37</a:t>
            </a:fld>
            <a:endParaRPr lang="de-DE" sz="1800"/>
          </a:p>
        </p:txBody>
      </p:sp>
      <p:pic>
        <p:nvPicPr>
          <p:cNvPr id="6" name="Grafik 5"/>
          <p:cNvPicPr>
            <a:picLocks noChangeAspect="1"/>
          </p:cNvPicPr>
          <p:nvPr/>
        </p:nvPicPr>
        <p:blipFill>
          <a:blip r:embed="rId2"/>
          <a:stretch>
            <a:fillRect/>
          </a:stretch>
        </p:blipFill>
        <p:spPr>
          <a:xfrm>
            <a:off x="2195736" y="1340768"/>
            <a:ext cx="5040560" cy="4665373"/>
          </a:xfrm>
          <a:prstGeom prst="rect">
            <a:avLst/>
          </a:prstGeom>
        </p:spPr>
      </p:pic>
      <p:cxnSp>
        <p:nvCxnSpPr>
          <p:cNvPr id="11" name="Gerader Verbinder 10"/>
          <p:cNvCxnSpPr/>
          <p:nvPr/>
        </p:nvCxnSpPr>
        <p:spPr>
          <a:xfrm flipV="1">
            <a:off x="3862800" y="3140968"/>
            <a:ext cx="0" cy="559832"/>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p:nvPr/>
        </p:nvCxnSpPr>
        <p:spPr>
          <a:xfrm flipV="1">
            <a:off x="2699792" y="1556792"/>
            <a:ext cx="2160240"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feld 7"/>
          <p:cNvSpPr txBox="1"/>
          <p:nvPr/>
        </p:nvSpPr>
        <p:spPr>
          <a:xfrm>
            <a:off x="129839" y="1484784"/>
            <a:ext cx="1080745" cy="369332"/>
          </a:xfrm>
          <a:prstGeom prst="rect">
            <a:avLst/>
          </a:prstGeom>
          <a:noFill/>
        </p:spPr>
        <p:txBody>
          <a:bodyPr wrap="none" rtlCol="0">
            <a:spAutoFit/>
          </a:bodyPr>
          <a:lstStyle/>
          <a:p>
            <a:r>
              <a:rPr lang="en-GB" dirty="0" smtClean="0"/>
              <a:t>2. </a:t>
            </a:r>
            <a:r>
              <a:rPr lang="en-GB" dirty="0" err="1" smtClean="0"/>
              <a:t>Epoche</a:t>
            </a:r>
            <a:endParaRPr lang="en-GB" dirty="0"/>
          </a:p>
        </p:txBody>
      </p:sp>
    </p:spTree>
    <p:extLst>
      <p:ext uri="{BB962C8B-B14F-4D97-AF65-F5344CB8AC3E}">
        <p14:creationId xmlns:p14="http://schemas.microsoft.com/office/powerpoint/2010/main" val="37124298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38</a:t>
            </a:fld>
            <a:endParaRPr lang="de-DE" sz="1800"/>
          </a:p>
        </p:txBody>
      </p:sp>
      <p:pic>
        <p:nvPicPr>
          <p:cNvPr id="6" name="Grafik 5"/>
          <p:cNvPicPr>
            <a:picLocks noChangeAspect="1"/>
          </p:cNvPicPr>
          <p:nvPr/>
        </p:nvPicPr>
        <p:blipFill>
          <a:blip r:embed="rId2"/>
          <a:stretch>
            <a:fillRect/>
          </a:stretch>
        </p:blipFill>
        <p:spPr>
          <a:xfrm>
            <a:off x="2195736" y="1340768"/>
            <a:ext cx="5040560" cy="4665373"/>
          </a:xfrm>
          <a:prstGeom prst="rect">
            <a:avLst/>
          </a:prstGeom>
        </p:spPr>
      </p:pic>
      <p:cxnSp>
        <p:nvCxnSpPr>
          <p:cNvPr id="11" name="Gerader Verbinder 10"/>
          <p:cNvCxnSpPr/>
          <p:nvPr/>
        </p:nvCxnSpPr>
        <p:spPr>
          <a:xfrm flipV="1">
            <a:off x="3862800" y="3140968"/>
            <a:ext cx="0" cy="288032"/>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p:nvPr/>
        </p:nvCxnSpPr>
        <p:spPr>
          <a:xfrm flipV="1">
            <a:off x="2699792" y="1556792"/>
            <a:ext cx="2160240"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feld 7"/>
          <p:cNvSpPr txBox="1"/>
          <p:nvPr/>
        </p:nvSpPr>
        <p:spPr>
          <a:xfrm>
            <a:off x="129839" y="1484784"/>
            <a:ext cx="1080745" cy="369332"/>
          </a:xfrm>
          <a:prstGeom prst="rect">
            <a:avLst/>
          </a:prstGeom>
          <a:noFill/>
        </p:spPr>
        <p:txBody>
          <a:bodyPr wrap="none" rtlCol="0">
            <a:spAutoFit/>
          </a:bodyPr>
          <a:lstStyle/>
          <a:p>
            <a:r>
              <a:rPr lang="en-GB" dirty="0" smtClean="0"/>
              <a:t>2. </a:t>
            </a:r>
            <a:r>
              <a:rPr lang="en-GB" dirty="0" err="1" smtClean="0"/>
              <a:t>Epoche</a:t>
            </a:r>
            <a:endParaRPr lang="en-GB" dirty="0"/>
          </a:p>
        </p:txBody>
      </p:sp>
    </p:spTree>
    <p:extLst>
      <p:ext uri="{BB962C8B-B14F-4D97-AF65-F5344CB8AC3E}">
        <p14:creationId xmlns:p14="http://schemas.microsoft.com/office/powerpoint/2010/main" val="376185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39</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8" name="Gerader Verbinder 7"/>
          <p:cNvCxnSpPr/>
          <p:nvPr/>
        </p:nvCxnSpPr>
        <p:spPr>
          <a:xfrm flipV="1">
            <a:off x="3157200" y="4725144"/>
            <a:ext cx="0" cy="7200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a:xfrm flipV="1">
            <a:off x="2699792" y="1556792"/>
            <a:ext cx="2160240"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129839" y="1484784"/>
            <a:ext cx="1080745" cy="369332"/>
          </a:xfrm>
          <a:prstGeom prst="rect">
            <a:avLst/>
          </a:prstGeom>
          <a:noFill/>
        </p:spPr>
        <p:txBody>
          <a:bodyPr wrap="none" rtlCol="0">
            <a:spAutoFit/>
          </a:bodyPr>
          <a:lstStyle/>
          <a:p>
            <a:r>
              <a:rPr lang="en-GB" dirty="0" smtClean="0"/>
              <a:t>2. </a:t>
            </a:r>
            <a:r>
              <a:rPr lang="en-GB" dirty="0" err="1" smtClean="0"/>
              <a:t>Epoche</a:t>
            </a:r>
            <a:endParaRPr lang="en-GB" dirty="0"/>
          </a:p>
        </p:txBody>
      </p:sp>
    </p:spTree>
    <p:extLst>
      <p:ext uri="{BB962C8B-B14F-4D97-AF65-F5344CB8AC3E}">
        <p14:creationId xmlns:p14="http://schemas.microsoft.com/office/powerpoint/2010/main" val="27373495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50850" y="1196752"/>
            <a:ext cx="8243887" cy="1044000"/>
          </a:xfrm>
        </p:spPr>
        <p:txBody>
          <a:bodyPr/>
          <a:lstStyle/>
          <a:p>
            <a:pPr>
              <a:defRPr/>
            </a:pPr>
            <a:r>
              <a:rPr lang="de-DE" dirty="0" smtClean="0"/>
              <a:t>Heute - Geplanter </a:t>
            </a:r>
            <a:r>
              <a:rPr lang="de-DE" dirty="0"/>
              <a:t>Ablauf</a:t>
            </a:r>
          </a:p>
        </p:txBody>
      </p:sp>
      <p:sp>
        <p:nvSpPr>
          <p:cNvPr id="5" name="Foliennummernplatzhalter 4"/>
          <p:cNvSpPr>
            <a:spLocks noGrp="1"/>
          </p:cNvSpPr>
          <p:nvPr>
            <p:ph type="sldNum" sz="quarter" idx="11"/>
          </p:nvPr>
        </p:nvSpPr>
        <p:spPr bwMode="auto"/>
        <p:txBody>
          <a:bodyPr/>
          <a:lstStyle/>
          <a:p>
            <a:pPr>
              <a:defRPr/>
            </a:pPr>
            <a:fld id="{C0BC624C-2554-4659-A1D8-66347873820C}" type="slidenum">
              <a:rPr lang="de-DE"/>
              <a:t>4</a:t>
            </a:fld>
            <a:endParaRPr lang="de-DE" sz="1800"/>
          </a:p>
        </p:txBody>
      </p:sp>
      <p:sp>
        <p:nvSpPr>
          <p:cNvPr id="6" name="Inhaltsplatzhalter 5"/>
          <p:cNvSpPr>
            <a:spLocks noGrp="1"/>
          </p:cNvSpPr>
          <p:nvPr>
            <p:ph idx="1"/>
          </p:nvPr>
        </p:nvSpPr>
        <p:spPr bwMode="auto">
          <a:xfrm>
            <a:off x="450850" y="1772816"/>
            <a:ext cx="8244247" cy="4739759"/>
          </a:xfrm>
          <a:prstGeom prst="rect">
            <a:avLst/>
          </a:prstGeom>
          <a:noFill/>
        </p:spPr>
        <p:txBody>
          <a:bodyPr wrap="square" rtlCol="0">
            <a:spAutoFit/>
          </a:bodyPr>
          <a:lstStyle/>
          <a:p>
            <a:pPr marL="342900" indent="-342900">
              <a:spcBef>
                <a:spcPts val="600"/>
              </a:spcBef>
              <a:buFont typeface="Arial"/>
              <a:buChar char="•"/>
              <a:defRPr/>
            </a:pPr>
            <a:r>
              <a:rPr lang="de-DE" sz="1800" b="0" dirty="0" smtClean="0">
                <a:solidFill>
                  <a:schemeClr val="accent1"/>
                </a:solidFill>
              </a:rPr>
              <a:t>09:00 	Begrüßung</a:t>
            </a:r>
          </a:p>
          <a:p>
            <a:pPr marL="342900" indent="-342900">
              <a:spcBef>
                <a:spcPts val="600"/>
              </a:spcBef>
              <a:buFont typeface="Arial"/>
              <a:buChar char="•"/>
              <a:defRPr/>
            </a:pPr>
            <a:r>
              <a:rPr lang="de-DE" sz="1800" b="0" dirty="0" smtClean="0">
                <a:solidFill>
                  <a:schemeClr val="accent1"/>
                </a:solidFill>
              </a:rPr>
              <a:t>9:10	Grundidee künstliche neuronale Netze – Hinführung zum künstliches Neuron</a:t>
            </a:r>
          </a:p>
          <a:p>
            <a:pPr marL="342900" indent="-342900">
              <a:spcBef>
                <a:spcPts val="600"/>
              </a:spcBef>
              <a:buFont typeface="Arial"/>
              <a:buChar char="•"/>
              <a:defRPr/>
            </a:pPr>
            <a:r>
              <a:rPr lang="de-DE" sz="1800" b="0" dirty="0" smtClean="0">
                <a:solidFill>
                  <a:schemeClr val="accent1"/>
                </a:solidFill>
              </a:rPr>
              <a:t>10:00	Aufbau eines künstlichen neuronalen Netzes</a:t>
            </a:r>
            <a:endParaRPr lang="de-DE" sz="1800" b="0" dirty="0" smtClean="0"/>
          </a:p>
          <a:p>
            <a:pPr marL="342900" indent="-342900">
              <a:spcBef>
                <a:spcPts val="600"/>
              </a:spcBef>
              <a:buFont typeface="Arial"/>
              <a:buChar char="•"/>
              <a:defRPr/>
            </a:pPr>
            <a:r>
              <a:rPr lang="de-DE" sz="1800" b="0" dirty="0" smtClean="0"/>
              <a:t>10:45</a:t>
            </a:r>
            <a:r>
              <a:rPr lang="de-DE" sz="1800" b="0" dirty="0"/>
              <a:t>	PAUSE</a:t>
            </a:r>
            <a:endParaRPr sz="1800" dirty="0"/>
          </a:p>
          <a:p>
            <a:pPr marL="342900" indent="-342900">
              <a:spcBef>
                <a:spcPts val="600"/>
              </a:spcBef>
              <a:buFont typeface="Arial"/>
              <a:buChar char="•"/>
              <a:defRPr/>
            </a:pPr>
            <a:r>
              <a:rPr lang="de-DE" sz="1800" b="0" dirty="0" smtClean="0">
                <a:solidFill>
                  <a:schemeClr val="accent1"/>
                </a:solidFill>
              </a:rPr>
              <a:t>11:00</a:t>
            </a:r>
            <a:r>
              <a:rPr lang="de-DE" sz="1800" b="0" dirty="0">
                <a:solidFill>
                  <a:schemeClr val="accent1"/>
                </a:solidFill>
              </a:rPr>
              <a:t>	</a:t>
            </a:r>
            <a:r>
              <a:rPr lang="de-DE" sz="1800" b="0" dirty="0" smtClean="0">
                <a:solidFill>
                  <a:schemeClr val="accent1"/>
                </a:solidFill>
              </a:rPr>
              <a:t>Anwendung: Brain in a Bag</a:t>
            </a:r>
          </a:p>
          <a:p>
            <a:pPr marL="342900" indent="-342900">
              <a:spcBef>
                <a:spcPts val="600"/>
              </a:spcBef>
              <a:buFont typeface="Arial"/>
              <a:buChar char="•"/>
              <a:defRPr/>
            </a:pPr>
            <a:r>
              <a:rPr lang="de-DE" sz="1800" b="0" dirty="0" smtClean="0">
                <a:solidFill>
                  <a:schemeClr val="accent1"/>
                </a:solidFill>
              </a:rPr>
              <a:t>11:30	Web-Anwendung: Lebensmittelbeispiel</a:t>
            </a:r>
            <a:endParaRPr lang="de-DE" sz="1800" b="0" dirty="0"/>
          </a:p>
          <a:p>
            <a:pPr marL="342900" indent="-342900">
              <a:spcBef>
                <a:spcPts val="600"/>
              </a:spcBef>
              <a:buFont typeface="Arial"/>
              <a:buChar char="•"/>
              <a:defRPr/>
            </a:pPr>
            <a:r>
              <a:rPr lang="de-DE" sz="1800" b="0" dirty="0" smtClean="0"/>
              <a:t>12:00</a:t>
            </a:r>
            <a:r>
              <a:rPr lang="de-DE" sz="1800" b="0" dirty="0"/>
              <a:t>	MITTAGSPAUSE</a:t>
            </a:r>
            <a:endParaRPr sz="1800" dirty="0"/>
          </a:p>
          <a:p>
            <a:pPr marL="342900" indent="-342900">
              <a:spcBef>
                <a:spcPts val="600"/>
              </a:spcBef>
              <a:buFont typeface="Arial"/>
              <a:buChar char="•"/>
              <a:defRPr/>
            </a:pPr>
            <a:r>
              <a:rPr lang="de-DE" sz="1800" b="0" dirty="0" smtClean="0">
                <a:solidFill>
                  <a:schemeClr val="accent1"/>
                </a:solidFill>
              </a:rPr>
              <a:t>13:00</a:t>
            </a:r>
            <a:r>
              <a:rPr lang="de-DE" sz="1800" b="0" dirty="0">
                <a:solidFill>
                  <a:schemeClr val="accent1"/>
                </a:solidFill>
              </a:rPr>
              <a:t>	</a:t>
            </a:r>
            <a:r>
              <a:rPr lang="de-DE" sz="1800" b="0" dirty="0" smtClean="0">
                <a:solidFill>
                  <a:schemeClr val="accent1"/>
                </a:solidFill>
              </a:rPr>
              <a:t>Lernprozess eines künstlichen neuronalen Netzes</a:t>
            </a:r>
          </a:p>
          <a:p>
            <a:pPr marL="342900" indent="-342900">
              <a:spcBef>
                <a:spcPts val="600"/>
              </a:spcBef>
              <a:buFont typeface="Arial"/>
              <a:buChar char="•"/>
              <a:defRPr/>
            </a:pPr>
            <a:r>
              <a:rPr lang="de-DE" sz="1800" b="0" dirty="0" smtClean="0">
                <a:solidFill>
                  <a:schemeClr val="accent1"/>
                </a:solidFill>
              </a:rPr>
              <a:t>14:00	Konfiguration eines neuronalen Netzes</a:t>
            </a:r>
          </a:p>
          <a:p>
            <a:pPr marL="342900" indent="-342900">
              <a:spcBef>
                <a:spcPts val="600"/>
              </a:spcBef>
              <a:buFont typeface="Arial"/>
              <a:buChar char="•"/>
              <a:defRPr/>
            </a:pPr>
            <a:r>
              <a:rPr lang="de-DE" sz="1800" b="0" dirty="0" smtClean="0">
                <a:solidFill>
                  <a:schemeClr val="accent1"/>
                </a:solidFill>
              </a:rPr>
              <a:t>14:30	Evaluation</a:t>
            </a:r>
            <a:endParaRPr lang="de-DE" sz="1800" b="0" dirty="0" smtClean="0"/>
          </a:p>
          <a:p>
            <a:pPr marL="342900" indent="-342900">
              <a:spcBef>
                <a:spcPts val="600"/>
              </a:spcBef>
              <a:buFont typeface="Arial"/>
              <a:buChar char="•"/>
              <a:defRPr/>
            </a:pPr>
            <a:r>
              <a:rPr lang="de-DE" sz="1800" b="0" dirty="0" smtClean="0"/>
              <a:t>15:00</a:t>
            </a:r>
            <a:r>
              <a:rPr lang="de-DE" sz="1800" b="0" dirty="0"/>
              <a:t>	</a:t>
            </a:r>
            <a:r>
              <a:rPr lang="de-DE" sz="1800" b="0" dirty="0" smtClean="0"/>
              <a:t>Ausblick, Diskussion</a:t>
            </a:r>
            <a:r>
              <a:rPr lang="de-DE" sz="1800" b="0" dirty="0"/>
              <a:t> </a:t>
            </a:r>
            <a:r>
              <a:rPr lang="de-DE" sz="1800" b="0" dirty="0" smtClean="0"/>
              <a:t>und Reflexion</a:t>
            </a:r>
            <a:endParaRPr sz="1800" dirty="0"/>
          </a:p>
          <a:p>
            <a:pPr marL="342900" indent="-342900">
              <a:buFont typeface="Arial"/>
              <a:buChar char="•"/>
              <a:defRPr/>
            </a:pPr>
            <a:endParaRPr lang="de-DE" b="0" dirty="0"/>
          </a:p>
          <a:p>
            <a:pPr marL="342900" indent="-342900">
              <a:buFont typeface="Arial"/>
              <a:buChar char="•"/>
              <a:defRPr/>
            </a:pPr>
            <a:endParaRPr lang="de-DE" dirty="0"/>
          </a:p>
          <a:p>
            <a:pPr>
              <a:defRPr/>
            </a:pPr>
            <a:endParaRPr lang="de-DE" dirty="0"/>
          </a:p>
        </p:txBody>
      </p:sp>
    </p:spTree>
    <p:extLst>
      <p:ext uri="{BB962C8B-B14F-4D97-AF65-F5344CB8AC3E}">
        <p14:creationId xmlns:p14="http://schemas.microsoft.com/office/powerpoint/2010/main" val="2363929664"/>
      </p:ext>
    </p:extLst>
  </p:cSld>
  <p:clrMapOvr>
    <a:masterClrMapping/>
  </p:clrMapOvr>
  <mc:AlternateContent xmlns:mc="http://schemas.openxmlformats.org/markup-compatibility/2006" xmlns:p14="http://schemas.microsoft.com/office/powerpoint/2010/main">
    <mc:Choice Requires="p14">
      <p:transition spd="slow" p14:dur="2000"/>
    </mc:Choice>
    <mc:Fallback xmlns="" xmlns:m="http://schemas.openxmlformats.org/officeDocument/2006/math" xmlns:w="http://schemas.openxmlformats.org/wordprocessingml/2006/main">
      <p:transition advClick="1"/>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40</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8" name="Gerader Verbinder 7"/>
          <p:cNvCxnSpPr/>
          <p:nvPr/>
        </p:nvCxnSpPr>
        <p:spPr>
          <a:xfrm flipV="1">
            <a:off x="3157200" y="4725144"/>
            <a:ext cx="0" cy="7200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a:xfrm flipV="1">
            <a:off x="2699792" y="1556792"/>
            <a:ext cx="2232248"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129839" y="1484784"/>
            <a:ext cx="1080745" cy="369332"/>
          </a:xfrm>
          <a:prstGeom prst="rect">
            <a:avLst/>
          </a:prstGeom>
          <a:noFill/>
        </p:spPr>
        <p:txBody>
          <a:bodyPr wrap="none" rtlCol="0">
            <a:spAutoFit/>
          </a:bodyPr>
          <a:lstStyle/>
          <a:p>
            <a:r>
              <a:rPr lang="en-GB" dirty="0" smtClean="0"/>
              <a:t>2. </a:t>
            </a:r>
            <a:r>
              <a:rPr lang="en-GB" dirty="0" err="1" smtClean="0"/>
              <a:t>Epoche</a:t>
            </a:r>
            <a:endParaRPr lang="en-GB" dirty="0"/>
          </a:p>
        </p:txBody>
      </p:sp>
    </p:spTree>
    <p:extLst>
      <p:ext uri="{BB962C8B-B14F-4D97-AF65-F5344CB8AC3E}">
        <p14:creationId xmlns:p14="http://schemas.microsoft.com/office/powerpoint/2010/main" val="35304136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41</a:t>
            </a:fld>
            <a:endParaRPr lang="de-DE" sz="1800"/>
          </a:p>
        </p:txBody>
      </p:sp>
      <p:pic>
        <p:nvPicPr>
          <p:cNvPr id="6" name="Grafik 5"/>
          <p:cNvPicPr>
            <a:picLocks noChangeAspect="1"/>
          </p:cNvPicPr>
          <p:nvPr/>
        </p:nvPicPr>
        <p:blipFill>
          <a:blip r:embed="rId2"/>
          <a:stretch>
            <a:fillRect/>
          </a:stretch>
        </p:blipFill>
        <p:spPr>
          <a:xfrm>
            <a:off x="2195736" y="1340768"/>
            <a:ext cx="5040560" cy="4665373"/>
          </a:xfrm>
          <a:prstGeom prst="rect">
            <a:avLst/>
          </a:prstGeom>
        </p:spPr>
      </p:pic>
      <p:cxnSp>
        <p:nvCxnSpPr>
          <p:cNvPr id="11" name="Gerader Verbinder 10"/>
          <p:cNvCxnSpPr/>
          <p:nvPr/>
        </p:nvCxnSpPr>
        <p:spPr>
          <a:xfrm flipV="1">
            <a:off x="3862800" y="3168000"/>
            <a:ext cx="0" cy="288032"/>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a:xfrm flipV="1">
            <a:off x="2699792" y="1556792"/>
            <a:ext cx="2232248"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129839" y="1484784"/>
            <a:ext cx="1040670" cy="369332"/>
          </a:xfrm>
          <a:prstGeom prst="rect">
            <a:avLst/>
          </a:prstGeom>
          <a:noFill/>
        </p:spPr>
        <p:txBody>
          <a:bodyPr wrap="none" rtlCol="0">
            <a:spAutoFit/>
          </a:bodyPr>
          <a:lstStyle/>
          <a:p>
            <a:r>
              <a:rPr lang="en-GB" dirty="0"/>
              <a:t>3</a:t>
            </a:r>
            <a:r>
              <a:rPr lang="en-GB" dirty="0" smtClean="0"/>
              <a:t>. </a:t>
            </a:r>
            <a:r>
              <a:rPr lang="en-GB" dirty="0" err="1" smtClean="0"/>
              <a:t>Epoche</a:t>
            </a:r>
            <a:endParaRPr lang="en-GB" dirty="0"/>
          </a:p>
        </p:txBody>
      </p:sp>
    </p:spTree>
    <p:extLst>
      <p:ext uri="{BB962C8B-B14F-4D97-AF65-F5344CB8AC3E}">
        <p14:creationId xmlns:p14="http://schemas.microsoft.com/office/powerpoint/2010/main" val="24996526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42</a:t>
            </a:fld>
            <a:endParaRPr lang="de-DE" sz="1800"/>
          </a:p>
        </p:txBody>
      </p:sp>
      <p:pic>
        <p:nvPicPr>
          <p:cNvPr id="6" name="Grafik 5"/>
          <p:cNvPicPr>
            <a:picLocks noChangeAspect="1"/>
          </p:cNvPicPr>
          <p:nvPr/>
        </p:nvPicPr>
        <p:blipFill>
          <a:blip r:embed="rId2"/>
          <a:stretch>
            <a:fillRect/>
          </a:stretch>
        </p:blipFill>
        <p:spPr>
          <a:xfrm>
            <a:off x="2195736" y="1340768"/>
            <a:ext cx="5040560" cy="4665373"/>
          </a:xfrm>
          <a:prstGeom prst="rect">
            <a:avLst/>
          </a:prstGeom>
        </p:spPr>
      </p:pic>
      <p:cxnSp>
        <p:nvCxnSpPr>
          <p:cNvPr id="11" name="Gerader Verbinder 10"/>
          <p:cNvCxnSpPr/>
          <p:nvPr/>
        </p:nvCxnSpPr>
        <p:spPr>
          <a:xfrm flipV="1">
            <a:off x="3862800" y="3168000"/>
            <a:ext cx="0" cy="288032"/>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 name="Gerader Verbinder 7"/>
          <p:cNvCxnSpPr/>
          <p:nvPr/>
        </p:nvCxnSpPr>
        <p:spPr>
          <a:xfrm flipV="1">
            <a:off x="2699792" y="1556792"/>
            <a:ext cx="2088232"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129839" y="1484784"/>
            <a:ext cx="1040670" cy="369332"/>
          </a:xfrm>
          <a:prstGeom prst="rect">
            <a:avLst/>
          </a:prstGeom>
          <a:noFill/>
        </p:spPr>
        <p:txBody>
          <a:bodyPr wrap="none" rtlCol="0">
            <a:spAutoFit/>
          </a:bodyPr>
          <a:lstStyle/>
          <a:p>
            <a:r>
              <a:rPr lang="en-GB" dirty="0"/>
              <a:t>3</a:t>
            </a:r>
            <a:r>
              <a:rPr lang="en-GB" dirty="0" smtClean="0"/>
              <a:t>. </a:t>
            </a:r>
            <a:r>
              <a:rPr lang="en-GB" dirty="0" err="1" smtClean="0"/>
              <a:t>Epoche</a:t>
            </a:r>
            <a:endParaRPr lang="en-GB" dirty="0"/>
          </a:p>
        </p:txBody>
      </p:sp>
    </p:spTree>
    <p:extLst>
      <p:ext uri="{BB962C8B-B14F-4D97-AF65-F5344CB8AC3E}">
        <p14:creationId xmlns:p14="http://schemas.microsoft.com/office/powerpoint/2010/main" val="34192773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43</a:t>
            </a:fld>
            <a:endParaRPr lang="de-DE" sz="1800"/>
          </a:p>
        </p:txBody>
      </p:sp>
      <p:pic>
        <p:nvPicPr>
          <p:cNvPr id="6" name="Grafik 5"/>
          <p:cNvPicPr>
            <a:picLocks noChangeAspect="1"/>
          </p:cNvPicPr>
          <p:nvPr/>
        </p:nvPicPr>
        <p:blipFill>
          <a:blip r:embed="rId2"/>
          <a:stretch>
            <a:fillRect/>
          </a:stretch>
        </p:blipFill>
        <p:spPr>
          <a:xfrm>
            <a:off x="2195736" y="1340768"/>
            <a:ext cx="5040560" cy="4665373"/>
          </a:xfrm>
          <a:prstGeom prst="rect">
            <a:avLst/>
          </a:prstGeom>
        </p:spPr>
      </p:pic>
      <p:cxnSp>
        <p:nvCxnSpPr>
          <p:cNvPr id="11" name="Gerader Verbinder 10"/>
          <p:cNvCxnSpPr/>
          <p:nvPr/>
        </p:nvCxnSpPr>
        <p:spPr>
          <a:xfrm flipV="1">
            <a:off x="3862800" y="3168000"/>
            <a:ext cx="0" cy="188992"/>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 name="Gerader Verbinder 7"/>
          <p:cNvCxnSpPr/>
          <p:nvPr/>
        </p:nvCxnSpPr>
        <p:spPr>
          <a:xfrm flipV="1">
            <a:off x="2699792" y="1556792"/>
            <a:ext cx="2088232"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129839" y="1484784"/>
            <a:ext cx="1040670" cy="369332"/>
          </a:xfrm>
          <a:prstGeom prst="rect">
            <a:avLst/>
          </a:prstGeom>
          <a:noFill/>
        </p:spPr>
        <p:txBody>
          <a:bodyPr wrap="none" rtlCol="0">
            <a:spAutoFit/>
          </a:bodyPr>
          <a:lstStyle/>
          <a:p>
            <a:r>
              <a:rPr lang="en-GB" dirty="0"/>
              <a:t>3</a:t>
            </a:r>
            <a:r>
              <a:rPr lang="en-GB" dirty="0" smtClean="0"/>
              <a:t>. </a:t>
            </a:r>
            <a:r>
              <a:rPr lang="en-GB" dirty="0" err="1" smtClean="0"/>
              <a:t>Epoche</a:t>
            </a:r>
            <a:endParaRPr lang="en-GB" dirty="0"/>
          </a:p>
        </p:txBody>
      </p:sp>
    </p:spTree>
    <p:extLst>
      <p:ext uri="{BB962C8B-B14F-4D97-AF65-F5344CB8AC3E}">
        <p14:creationId xmlns:p14="http://schemas.microsoft.com/office/powerpoint/2010/main" val="40810072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44</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8" name="Gerader Verbinder 7"/>
          <p:cNvCxnSpPr/>
          <p:nvPr/>
        </p:nvCxnSpPr>
        <p:spPr>
          <a:xfrm flipV="1">
            <a:off x="3157200" y="4725144"/>
            <a:ext cx="0" cy="7200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p:nvPr/>
        </p:nvCxnSpPr>
        <p:spPr>
          <a:xfrm flipV="1">
            <a:off x="2699792" y="1556792"/>
            <a:ext cx="2088232"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129839" y="1484784"/>
            <a:ext cx="1040670" cy="369332"/>
          </a:xfrm>
          <a:prstGeom prst="rect">
            <a:avLst/>
          </a:prstGeom>
          <a:noFill/>
        </p:spPr>
        <p:txBody>
          <a:bodyPr wrap="none" rtlCol="0">
            <a:spAutoFit/>
          </a:bodyPr>
          <a:lstStyle/>
          <a:p>
            <a:r>
              <a:rPr lang="en-GB" dirty="0"/>
              <a:t>3</a:t>
            </a:r>
            <a:r>
              <a:rPr lang="en-GB" dirty="0" smtClean="0"/>
              <a:t>. </a:t>
            </a:r>
            <a:r>
              <a:rPr lang="en-GB" dirty="0" err="1" smtClean="0"/>
              <a:t>Epoche</a:t>
            </a:r>
            <a:endParaRPr lang="en-GB" dirty="0"/>
          </a:p>
        </p:txBody>
      </p:sp>
    </p:spTree>
    <p:extLst>
      <p:ext uri="{BB962C8B-B14F-4D97-AF65-F5344CB8AC3E}">
        <p14:creationId xmlns:p14="http://schemas.microsoft.com/office/powerpoint/2010/main" val="15626237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45</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8" name="Gerader Verbinder 7"/>
          <p:cNvCxnSpPr/>
          <p:nvPr/>
        </p:nvCxnSpPr>
        <p:spPr>
          <a:xfrm flipV="1">
            <a:off x="3157200" y="4725144"/>
            <a:ext cx="0" cy="7200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p:nvPr/>
        </p:nvCxnSpPr>
        <p:spPr>
          <a:xfrm flipV="1">
            <a:off x="2699792" y="1556792"/>
            <a:ext cx="2160240"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feld 8"/>
          <p:cNvSpPr txBox="1"/>
          <p:nvPr/>
        </p:nvSpPr>
        <p:spPr>
          <a:xfrm>
            <a:off x="129839" y="1484784"/>
            <a:ext cx="1040670" cy="369332"/>
          </a:xfrm>
          <a:prstGeom prst="rect">
            <a:avLst/>
          </a:prstGeom>
          <a:noFill/>
        </p:spPr>
        <p:txBody>
          <a:bodyPr wrap="none" rtlCol="0">
            <a:spAutoFit/>
          </a:bodyPr>
          <a:lstStyle/>
          <a:p>
            <a:r>
              <a:rPr lang="en-GB" dirty="0"/>
              <a:t>3</a:t>
            </a:r>
            <a:r>
              <a:rPr lang="en-GB" dirty="0" smtClean="0"/>
              <a:t>. </a:t>
            </a:r>
            <a:r>
              <a:rPr lang="en-GB" dirty="0" err="1" smtClean="0"/>
              <a:t>Epoche</a:t>
            </a:r>
            <a:endParaRPr lang="en-GB" dirty="0"/>
          </a:p>
        </p:txBody>
      </p:sp>
    </p:spTree>
    <p:extLst>
      <p:ext uri="{BB962C8B-B14F-4D97-AF65-F5344CB8AC3E}">
        <p14:creationId xmlns:p14="http://schemas.microsoft.com/office/powerpoint/2010/main" val="16882209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a:stretch>
            <a:fillRect/>
          </a:stretch>
        </p:blipFill>
        <p:spPr>
          <a:xfrm>
            <a:off x="2195736" y="1334782"/>
            <a:ext cx="5047028" cy="4671359"/>
          </a:xfrm>
          <a:prstGeom prst="rect">
            <a:avLst/>
          </a:prstGeom>
        </p:spPr>
      </p:pic>
      <p:sp>
        <p:nvSpPr>
          <p:cNvPr id="5" name="Foliennummernplatzhalter 4"/>
          <p:cNvSpPr>
            <a:spLocks noGrp="1"/>
          </p:cNvSpPr>
          <p:nvPr>
            <p:ph type="sldNum" sz="quarter" idx="11"/>
          </p:nvPr>
        </p:nvSpPr>
        <p:spPr/>
        <p:txBody>
          <a:bodyPr/>
          <a:lstStyle/>
          <a:p>
            <a:pPr>
              <a:defRPr/>
            </a:pPr>
            <a:fld id="{C0BC624C-2554-4659-A1D8-66347873820C}" type="slidenum">
              <a:rPr lang="de-DE" smtClean="0"/>
              <a:t>46</a:t>
            </a:fld>
            <a:endParaRPr lang="de-DE" sz="1800"/>
          </a:p>
        </p:txBody>
      </p:sp>
      <p:cxnSp>
        <p:nvCxnSpPr>
          <p:cNvPr id="8" name="Gerader Verbinder 7"/>
          <p:cNvCxnSpPr/>
          <p:nvPr/>
        </p:nvCxnSpPr>
        <p:spPr>
          <a:xfrm flipV="1">
            <a:off x="3157200" y="4725144"/>
            <a:ext cx="0" cy="7200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p:nvPr/>
        </p:nvCxnSpPr>
        <p:spPr>
          <a:xfrm flipV="1">
            <a:off x="2699792" y="1556792"/>
            <a:ext cx="2160240"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129839" y="1484784"/>
            <a:ext cx="2432076" cy="3139321"/>
          </a:xfrm>
          <a:prstGeom prst="rect">
            <a:avLst/>
          </a:prstGeom>
          <a:noFill/>
        </p:spPr>
        <p:txBody>
          <a:bodyPr wrap="none" rtlCol="0">
            <a:spAutoFit/>
          </a:bodyPr>
          <a:lstStyle/>
          <a:p>
            <a:r>
              <a:rPr lang="en-GB" b="1" dirty="0" err="1" smtClean="0"/>
              <a:t>Überprüfung</a:t>
            </a:r>
            <a:r>
              <a:rPr lang="en-GB" b="1" dirty="0" smtClean="0"/>
              <a:t>: </a:t>
            </a:r>
          </a:p>
          <a:p>
            <a:r>
              <a:rPr lang="en-GB" dirty="0" smtClean="0"/>
              <a:t>Nun </a:t>
            </a:r>
            <a:r>
              <a:rPr lang="en-GB" dirty="0" err="1" smtClean="0"/>
              <a:t>haben</a:t>
            </a:r>
            <a:r>
              <a:rPr lang="en-GB" dirty="0" smtClean="0"/>
              <a:t> </a:t>
            </a:r>
            <a:r>
              <a:rPr lang="en-GB" dirty="0" err="1" smtClean="0"/>
              <a:t>wir</a:t>
            </a:r>
            <a:r>
              <a:rPr lang="en-GB" dirty="0" smtClean="0"/>
              <a:t> </a:t>
            </a:r>
            <a:r>
              <a:rPr lang="en-GB" dirty="0" err="1" smtClean="0"/>
              <a:t>eine</a:t>
            </a:r>
            <a:r>
              <a:rPr lang="en-GB" dirty="0" smtClean="0"/>
              <a:t> </a:t>
            </a:r>
          </a:p>
          <a:p>
            <a:r>
              <a:rPr lang="en-GB" dirty="0" err="1" smtClean="0"/>
              <a:t>Ausgleichsgrade</a:t>
            </a:r>
            <a:r>
              <a:rPr lang="en-GB" dirty="0" smtClean="0"/>
              <a:t> </a:t>
            </a:r>
            <a:r>
              <a:rPr lang="en-GB" dirty="0" err="1" smtClean="0"/>
              <a:t>im</a:t>
            </a:r>
            <a:r>
              <a:rPr lang="en-GB" dirty="0" smtClean="0"/>
              <a:t> </a:t>
            </a:r>
          </a:p>
          <a:p>
            <a:r>
              <a:rPr lang="en-GB" dirty="0" err="1" smtClean="0"/>
              <a:t>Gewünschten</a:t>
            </a:r>
            <a:r>
              <a:rPr lang="en-GB" dirty="0" smtClean="0"/>
              <a:t> </a:t>
            </a:r>
            <a:r>
              <a:rPr lang="en-GB" dirty="0" err="1" smtClean="0"/>
              <a:t>Korridor</a:t>
            </a:r>
            <a:endParaRPr lang="en-GB" dirty="0" smtClean="0"/>
          </a:p>
          <a:p>
            <a:endParaRPr lang="en-GB" dirty="0"/>
          </a:p>
          <a:p>
            <a:r>
              <a:rPr lang="en-GB" dirty="0" smtClean="0"/>
              <a:t>Ob </a:t>
            </a:r>
            <a:r>
              <a:rPr lang="en-GB" dirty="0" err="1" smtClean="0"/>
              <a:t>diese</a:t>
            </a:r>
            <a:r>
              <a:rPr lang="en-GB" dirty="0" smtClean="0"/>
              <a:t> optimal </a:t>
            </a:r>
            <a:r>
              <a:rPr lang="en-GB" dirty="0" err="1" smtClean="0"/>
              <a:t>ist</a:t>
            </a:r>
            <a:r>
              <a:rPr lang="en-GB" dirty="0" smtClean="0"/>
              <a:t> </a:t>
            </a:r>
          </a:p>
          <a:p>
            <a:r>
              <a:rPr lang="en-GB" dirty="0" err="1"/>
              <a:t>k</a:t>
            </a:r>
            <a:r>
              <a:rPr lang="en-GB" dirty="0" err="1" smtClean="0"/>
              <a:t>önnen</a:t>
            </a:r>
            <a:r>
              <a:rPr lang="en-GB" dirty="0" smtClean="0"/>
              <a:t> </a:t>
            </a:r>
            <a:r>
              <a:rPr lang="en-GB" dirty="0" err="1" smtClean="0"/>
              <a:t>wir</a:t>
            </a:r>
            <a:r>
              <a:rPr lang="en-GB" dirty="0" smtClean="0"/>
              <a:t> </a:t>
            </a:r>
            <a:r>
              <a:rPr lang="en-GB" dirty="0" err="1" smtClean="0"/>
              <a:t>nicht</a:t>
            </a:r>
            <a:r>
              <a:rPr lang="en-GB" dirty="0" smtClean="0"/>
              <a:t> </a:t>
            </a:r>
            <a:r>
              <a:rPr lang="en-GB" dirty="0" err="1" smtClean="0"/>
              <a:t>sagen</a:t>
            </a:r>
            <a:endParaRPr lang="en-GB" dirty="0"/>
          </a:p>
          <a:p>
            <a:endParaRPr lang="en-GB" dirty="0" smtClean="0"/>
          </a:p>
          <a:p>
            <a:r>
              <a:rPr lang="en-GB" dirty="0" err="1" smtClean="0"/>
              <a:t>Sie</a:t>
            </a:r>
            <a:r>
              <a:rPr lang="en-GB" dirty="0" smtClean="0"/>
              <a:t> </a:t>
            </a:r>
            <a:r>
              <a:rPr lang="en-GB" dirty="0" err="1" smtClean="0"/>
              <a:t>scheint</a:t>
            </a:r>
            <a:r>
              <a:rPr lang="en-GB" dirty="0" smtClean="0"/>
              <a:t> </a:t>
            </a:r>
            <a:r>
              <a:rPr lang="en-GB" dirty="0" err="1" smtClean="0"/>
              <a:t>zumindest</a:t>
            </a:r>
            <a:endParaRPr lang="en-GB" dirty="0" smtClean="0"/>
          </a:p>
          <a:p>
            <a:r>
              <a:rPr lang="en-GB" dirty="0" smtClean="0"/>
              <a:t>“</a:t>
            </a:r>
            <a:r>
              <a:rPr lang="en-GB" dirty="0" err="1" smtClean="0"/>
              <a:t>ganz</a:t>
            </a:r>
            <a:r>
              <a:rPr lang="en-GB" dirty="0" smtClean="0"/>
              <a:t> gut” </a:t>
            </a:r>
            <a:r>
              <a:rPr lang="en-GB" dirty="0" err="1" smtClean="0"/>
              <a:t>zu</a:t>
            </a:r>
            <a:r>
              <a:rPr lang="en-GB" dirty="0" smtClean="0"/>
              <a:t> </a:t>
            </a:r>
            <a:r>
              <a:rPr lang="en-GB" dirty="0" err="1" smtClean="0"/>
              <a:t>funktionieren</a:t>
            </a:r>
            <a:endParaRPr lang="en-GB" dirty="0" smtClean="0"/>
          </a:p>
          <a:p>
            <a:r>
              <a:rPr lang="en-GB" dirty="0" smtClean="0"/>
              <a:t>  </a:t>
            </a:r>
            <a:endParaRPr lang="en-GB" dirty="0"/>
          </a:p>
        </p:txBody>
      </p:sp>
    </p:spTree>
    <p:extLst>
      <p:ext uri="{BB962C8B-B14F-4D97-AF65-F5344CB8AC3E}">
        <p14:creationId xmlns:p14="http://schemas.microsoft.com/office/powerpoint/2010/main" val="362933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3537128"/>
            <a:ext cx="8243887" cy="1044000"/>
          </a:xfrm>
        </p:spPr>
        <p:txBody>
          <a:bodyPr/>
          <a:lstStyle/>
          <a:p>
            <a:pPr algn="ctr"/>
            <a:r>
              <a:rPr lang="en-GB" dirty="0" smtClean="0"/>
              <a:t>Training </a:t>
            </a:r>
            <a:r>
              <a:rPr lang="en-GB" dirty="0" err="1" smtClean="0"/>
              <a:t>mit</a:t>
            </a:r>
            <a:r>
              <a:rPr lang="en-GB" dirty="0" smtClean="0"/>
              <a:t> </a:t>
            </a:r>
            <a:r>
              <a:rPr lang="en-GB" dirty="0" err="1" smtClean="0"/>
              <a:t>mehr</a:t>
            </a:r>
            <a:r>
              <a:rPr lang="en-GB" dirty="0" smtClean="0"/>
              <a:t> </a:t>
            </a:r>
            <a:r>
              <a:rPr lang="en-GB" dirty="0" err="1" smtClean="0"/>
              <a:t>Fällen</a:t>
            </a:r>
            <a:endParaRPr lang="en-GB" dirty="0"/>
          </a:p>
        </p:txBody>
      </p:sp>
      <p:sp>
        <p:nvSpPr>
          <p:cNvPr id="5" name="Foliennummernplatzhalter 4"/>
          <p:cNvSpPr>
            <a:spLocks noGrp="1"/>
          </p:cNvSpPr>
          <p:nvPr>
            <p:ph type="sldNum" sz="quarter" idx="11"/>
          </p:nvPr>
        </p:nvSpPr>
        <p:spPr/>
        <p:txBody>
          <a:bodyPr/>
          <a:lstStyle/>
          <a:p>
            <a:pPr>
              <a:defRPr/>
            </a:pPr>
            <a:fld id="{C0BC624C-2554-4659-A1D8-66347873820C}" type="slidenum">
              <a:rPr lang="de-DE" smtClean="0"/>
              <a:t>47</a:t>
            </a:fld>
            <a:endParaRPr lang="de-DE" sz="1800"/>
          </a:p>
        </p:txBody>
      </p:sp>
    </p:spTree>
    <p:extLst>
      <p:ext uri="{BB962C8B-B14F-4D97-AF65-F5344CB8AC3E}">
        <p14:creationId xmlns:p14="http://schemas.microsoft.com/office/powerpoint/2010/main" val="30716195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3"/>
          <a:stretch>
            <a:fillRect/>
          </a:stretch>
        </p:blipFill>
        <p:spPr>
          <a:xfrm>
            <a:off x="2195735" y="1338088"/>
            <a:ext cx="5043815" cy="4668385"/>
          </a:xfrm>
          <a:prstGeom prst="rect">
            <a:avLst/>
          </a:prstGeom>
        </p:spPr>
      </p:pic>
      <p:sp>
        <p:nvSpPr>
          <p:cNvPr id="5" name="Foliennummernplatzhalter 4"/>
          <p:cNvSpPr>
            <a:spLocks noGrp="1"/>
          </p:cNvSpPr>
          <p:nvPr>
            <p:ph type="sldNum" sz="quarter" idx="11"/>
          </p:nvPr>
        </p:nvSpPr>
        <p:spPr/>
        <p:txBody>
          <a:bodyPr/>
          <a:lstStyle/>
          <a:p>
            <a:pPr>
              <a:defRPr/>
            </a:pPr>
            <a:fld id="{C0BC624C-2554-4659-A1D8-66347873820C}" type="slidenum">
              <a:rPr lang="de-DE" smtClean="0"/>
              <a:t>48</a:t>
            </a:fld>
            <a:endParaRPr lang="de-DE" sz="1800"/>
          </a:p>
        </p:txBody>
      </p:sp>
      <p:cxnSp>
        <p:nvCxnSpPr>
          <p:cNvPr id="6" name="Gerader Verbinder 5"/>
          <p:cNvCxnSpPr/>
          <p:nvPr/>
        </p:nvCxnSpPr>
        <p:spPr>
          <a:xfrm flipV="1">
            <a:off x="2699792" y="1556792"/>
            <a:ext cx="4176464"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feld 8"/>
          <p:cNvSpPr txBox="1"/>
          <p:nvPr/>
        </p:nvSpPr>
        <p:spPr>
          <a:xfrm>
            <a:off x="144226" y="1484784"/>
            <a:ext cx="2090637" cy="1754326"/>
          </a:xfrm>
          <a:prstGeom prst="rect">
            <a:avLst/>
          </a:prstGeom>
          <a:noFill/>
        </p:spPr>
        <p:txBody>
          <a:bodyPr wrap="none" rtlCol="0">
            <a:spAutoFit/>
          </a:bodyPr>
          <a:lstStyle/>
          <a:p>
            <a:r>
              <a:rPr lang="en-GB" b="1" dirty="0" smtClean="0"/>
              <a:t>Training </a:t>
            </a:r>
            <a:r>
              <a:rPr lang="en-GB" b="1" dirty="0" err="1" smtClean="0"/>
              <a:t>mit</a:t>
            </a:r>
            <a:r>
              <a:rPr lang="en-GB" b="1" dirty="0" smtClean="0"/>
              <a:t> 7 </a:t>
            </a:r>
            <a:r>
              <a:rPr lang="en-GB" b="1" dirty="0" err="1" smtClean="0"/>
              <a:t>Fällen</a:t>
            </a:r>
            <a:r>
              <a:rPr lang="en-GB" b="1" dirty="0" smtClean="0"/>
              <a:t>:</a:t>
            </a:r>
          </a:p>
          <a:p>
            <a:endParaRPr lang="en-GB" b="1" dirty="0"/>
          </a:p>
          <a:p>
            <a:r>
              <a:rPr lang="en-GB" dirty="0" err="1" smtClean="0"/>
              <a:t>Startkonfiguration</a:t>
            </a:r>
            <a:r>
              <a:rPr lang="en-GB" dirty="0"/>
              <a:t>:</a:t>
            </a:r>
          </a:p>
          <a:p>
            <a:r>
              <a:rPr lang="en-GB" dirty="0" smtClean="0"/>
              <a:t> </a:t>
            </a:r>
            <a:endParaRPr lang="en-GB" dirty="0"/>
          </a:p>
          <a:p>
            <a:r>
              <a:rPr lang="en-GB" dirty="0"/>
              <a:t>	</a:t>
            </a:r>
            <a:r>
              <a:rPr lang="en-GB" dirty="0">
                <a:solidFill>
                  <a:schemeClr val="accent1">
                    <a:lumMod val="75000"/>
                  </a:schemeClr>
                </a:solidFill>
              </a:rPr>
              <a:t>f(</a:t>
            </a:r>
            <a:r>
              <a:rPr lang="en-GB" dirty="0">
                <a:solidFill>
                  <a:srgbClr val="FFC000"/>
                </a:solidFill>
              </a:rPr>
              <a:t>x</a:t>
            </a:r>
            <a:r>
              <a:rPr lang="en-GB" dirty="0">
                <a:solidFill>
                  <a:schemeClr val="accent1">
                    <a:lumMod val="75000"/>
                  </a:schemeClr>
                </a:solidFill>
              </a:rPr>
              <a:t>) = </a:t>
            </a:r>
            <a:r>
              <a:rPr lang="en-GB" b="1" dirty="0">
                <a:solidFill>
                  <a:schemeClr val="accent1">
                    <a:lumMod val="75000"/>
                  </a:schemeClr>
                </a:solidFill>
              </a:rPr>
              <a:t>1</a:t>
            </a:r>
            <a:r>
              <a:rPr lang="en-GB" dirty="0">
                <a:solidFill>
                  <a:schemeClr val="accent1">
                    <a:lumMod val="75000"/>
                  </a:schemeClr>
                </a:solidFill>
              </a:rPr>
              <a:t> * </a:t>
            </a:r>
            <a:r>
              <a:rPr lang="en-GB" dirty="0">
                <a:solidFill>
                  <a:srgbClr val="FFC000"/>
                </a:solidFill>
              </a:rPr>
              <a:t>x</a:t>
            </a:r>
            <a:endParaRPr lang="en-GB" dirty="0"/>
          </a:p>
          <a:p>
            <a:r>
              <a:rPr lang="en-GB" dirty="0" smtClean="0"/>
              <a:t>  </a:t>
            </a:r>
            <a:endParaRPr lang="en-GB" dirty="0"/>
          </a:p>
        </p:txBody>
      </p:sp>
    </p:spTree>
    <p:extLst>
      <p:ext uri="{BB962C8B-B14F-4D97-AF65-F5344CB8AC3E}">
        <p14:creationId xmlns:p14="http://schemas.microsoft.com/office/powerpoint/2010/main" val="19670721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49</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8" name="Gerader Verbinder 7"/>
          <p:cNvCxnSpPr/>
          <p:nvPr/>
        </p:nvCxnSpPr>
        <p:spPr>
          <a:xfrm flipV="1">
            <a:off x="2699792" y="1556792"/>
            <a:ext cx="4176464"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6222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Zugang</a:t>
            </a:r>
            <a:r>
              <a:rPr lang="en-GB" dirty="0" smtClean="0"/>
              <a:t> </a:t>
            </a:r>
            <a:r>
              <a:rPr lang="en-GB" dirty="0" err="1" smtClean="0"/>
              <a:t>zu</a:t>
            </a:r>
            <a:r>
              <a:rPr lang="en-GB" dirty="0" smtClean="0"/>
              <a:t> </a:t>
            </a:r>
            <a:r>
              <a:rPr lang="en-GB" dirty="0" err="1" smtClean="0"/>
              <a:t>Materialien</a:t>
            </a:r>
            <a:endParaRPr lang="en-GB" dirty="0"/>
          </a:p>
        </p:txBody>
      </p:sp>
      <p:sp>
        <p:nvSpPr>
          <p:cNvPr id="3" name="Inhaltsplatzhalter 2"/>
          <p:cNvSpPr>
            <a:spLocks noGrp="1"/>
          </p:cNvSpPr>
          <p:nvPr>
            <p:ph idx="1"/>
          </p:nvPr>
        </p:nvSpPr>
        <p:spPr/>
        <p:txBody>
          <a:bodyPr/>
          <a:lstStyle/>
          <a:p>
            <a:endParaRPr lang="en-GB" dirty="0" smtClean="0">
              <a:hlinkClick r:id="rId2"/>
            </a:endParaRPr>
          </a:p>
          <a:p>
            <a:endParaRPr lang="en-GB" dirty="0">
              <a:hlinkClick r:id="rId2"/>
            </a:endParaRPr>
          </a:p>
          <a:p>
            <a:r>
              <a:rPr lang="en-GB" dirty="0" smtClean="0">
                <a:hlinkClick r:id="rId2"/>
              </a:rPr>
              <a:t>https</a:t>
            </a:r>
            <a:r>
              <a:rPr lang="en-GB" dirty="0">
                <a:hlinkClick r:id="rId2"/>
              </a:rPr>
              <a:t>://</a:t>
            </a:r>
            <a:r>
              <a:rPr lang="en-GB" dirty="0" smtClean="0">
                <a:hlinkClick r:id="rId2"/>
              </a:rPr>
              <a:t>uni-paderborn.sciebo.de/s/f6GSP3mY0vlGjA7</a:t>
            </a:r>
            <a:endParaRPr lang="en-GB" dirty="0" smtClean="0"/>
          </a:p>
          <a:p>
            <a:endParaRPr lang="en-GB" dirty="0"/>
          </a:p>
          <a:p>
            <a:endParaRPr lang="en-GB" dirty="0" smtClean="0"/>
          </a:p>
          <a:p>
            <a:endParaRPr lang="en-GB" dirty="0"/>
          </a:p>
          <a:p>
            <a:r>
              <a:rPr lang="en-GB" dirty="0" err="1" smtClean="0"/>
              <a:t>Passwort</a:t>
            </a:r>
            <a:r>
              <a:rPr lang="en-GB" dirty="0" smtClean="0"/>
              <a:t>: ProDaBi22</a:t>
            </a:r>
            <a:endParaRPr lang="en-GB" dirty="0"/>
          </a:p>
        </p:txBody>
      </p:sp>
      <p:sp>
        <p:nvSpPr>
          <p:cNvPr id="5" name="Foliennummernplatzhalter 4"/>
          <p:cNvSpPr>
            <a:spLocks noGrp="1"/>
          </p:cNvSpPr>
          <p:nvPr>
            <p:ph type="sldNum" sz="quarter" idx="11"/>
          </p:nvPr>
        </p:nvSpPr>
        <p:spPr/>
        <p:txBody>
          <a:bodyPr/>
          <a:lstStyle/>
          <a:p>
            <a:pPr>
              <a:defRPr/>
            </a:pPr>
            <a:fld id="{C0BC624C-2554-4659-A1D8-66347873820C}" type="slidenum">
              <a:rPr lang="de-DE" smtClean="0"/>
              <a:t>5</a:t>
            </a:fld>
            <a:endParaRPr lang="de-DE" sz="1800"/>
          </a:p>
        </p:txBody>
      </p:sp>
    </p:spTree>
    <p:extLst>
      <p:ext uri="{BB962C8B-B14F-4D97-AF65-F5344CB8AC3E}">
        <p14:creationId xmlns:p14="http://schemas.microsoft.com/office/powerpoint/2010/main" val="31846860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50</a:t>
            </a:fld>
            <a:endParaRPr lang="de-DE" sz="1800"/>
          </a:p>
        </p:txBody>
      </p:sp>
      <p:pic>
        <p:nvPicPr>
          <p:cNvPr id="6" name="Grafik 5"/>
          <p:cNvPicPr>
            <a:picLocks noChangeAspect="1"/>
          </p:cNvPicPr>
          <p:nvPr/>
        </p:nvPicPr>
        <p:blipFill>
          <a:blip r:embed="rId2"/>
          <a:stretch>
            <a:fillRect/>
          </a:stretch>
        </p:blipFill>
        <p:spPr>
          <a:xfrm>
            <a:off x="2204200" y="1340768"/>
            <a:ext cx="5040560" cy="4665373"/>
          </a:xfrm>
          <a:prstGeom prst="rect">
            <a:avLst/>
          </a:prstGeom>
        </p:spPr>
      </p:pic>
      <p:cxnSp>
        <p:nvCxnSpPr>
          <p:cNvPr id="8" name="Gerader Verbinder 7"/>
          <p:cNvCxnSpPr/>
          <p:nvPr/>
        </p:nvCxnSpPr>
        <p:spPr>
          <a:xfrm flipV="1">
            <a:off x="2699792" y="1556792"/>
            <a:ext cx="2736304"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6250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51</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8" name="Gerader Verbinder 7"/>
          <p:cNvCxnSpPr/>
          <p:nvPr/>
        </p:nvCxnSpPr>
        <p:spPr>
          <a:xfrm flipV="1">
            <a:off x="2699792" y="1556792"/>
            <a:ext cx="2736304"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7461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52</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8" name="Gerader Verbinder 7"/>
          <p:cNvCxnSpPr/>
          <p:nvPr/>
        </p:nvCxnSpPr>
        <p:spPr>
          <a:xfrm flipV="1">
            <a:off x="2699792" y="1556792"/>
            <a:ext cx="1728192"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7041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53</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10" name="Gerader Verbinder 9"/>
          <p:cNvCxnSpPr/>
          <p:nvPr/>
        </p:nvCxnSpPr>
        <p:spPr>
          <a:xfrm flipV="1">
            <a:off x="2699792" y="1556792"/>
            <a:ext cx="1728192"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8728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54</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7" name="Gerader Verbinder 6"/>
          <p:cNvCxnSpPr/>
          <p:nvPr/>
        </p:nvCxnSpPr>
        <p:spPr>
          <a:xfrm flipV="1">
            <a:off x="2699792" y="1556792"/>
            <a:ext cx="1224136"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9487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55</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9" name="Gerader Verbinder 8"/>
          <p:cNvCxnSpPr/>
          <p:nvPr/>
        </p:nvCxnSpPr>
        <p:spPr>
          <a:xfrm flipV="1">
            <a:off x="2699792" y="1556792"/>
            <a:ext cx="1224136"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5070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56</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4" name="Gerader Verbinder 3"/>
          <p:cNvCxnSpPr/>
          <p:nvPr/>
        </p:nvCxnSpPr>
        <p:spPr>
          <a:xfrm flipV="1">
            <a:off x="2699792" y="1556792"/>
            <a:ext cx="1512168"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31379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57</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4" name="Gerader Verbinder 3"/>
          <p:cNvCxnSpPr/>
          <p:nvPr/>
        </p:nvCxnSpPr>
        <p:spPr>
          <a:xfrm flipV="1">
            <a:off x="2699792" y="1556792"/>
            <a:ext cx="1512168"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1676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58</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8" name="Gerader Verbinder 7"/>
          <p:cNvCxnSpPr/>
          <p:nvPr/>
        </p:nvCxnSpPr>
        <p:spPr>
          <a:xfrm flipV="1">
            <a:off x="2699792" y="1556792"/>
            <a:ext cx="1728192"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975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59</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8" name="Gerader Verbinder 7"/>
          <p:cNvCxnSpPr/>
          <p:nvPr/>
        </p:nvCxnSpPr>
        <p:spPr>
          <a:xfrm flipV="1">
            <a:off x="2699792" y="1556792"/>
            <a:ext cx="1728192"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7074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1979712" y="453989"/>
            <a:ext cx="8243887" cy="1044000"/>
          </a:xfrm>
        </p:spPr>
        <p:txBody>
          <a:bodyPr/>
          <a:lstStyle/>
          <a:p>
            <a:r>
              <a:rPr lang="en-GB" dirty="0" err="1" smtClean="0"/>
              <a:t>Fachliche</a:t>
            </a:r>
            <a:r>
              <a:rPr lang="en-GB" dirty="0" smtClean="0"/>
              <a:t> </a:t>
            </a:r>
            <a:r>
              <a:rPr lang="en-GB" dirty="0" err="1" smtClean="0"/>
              <a:t>Erläuterung</a:t>
            </a:r>
            <a:r>
              <a:rPr lang="en-GB" dirty="0" smtClean="0"/>
              <a:t> KNN</a:t>
            </a:r>
            <a:endParaRPr lang="en-GB" dirty="0"/>
          </a:p>
        </p:txBody>
      </p:sp>
      <p:sp>
        <p:nvSpPr>
          <p:cNvPr id="3" name="Inhaltsplatzhalter 2"/>
          <p:cNvSpPr>
            <a:spLocks noGrp="1"/>
          </p:cNvSpPr>
          <p:nvPr>
            <p:ph idx="1"/>
          </p:nvPr>
        </p:nvSpPr>
        <p:spPr>
          <a:xfrm>
            <a:off x="539552" y="1124744"/>
            <a:ext cx="8243888" cy="6048672"/>
          </a:xfrm>
        </p:spPr>
        <p:txBody>
          <a:bodyPr/>
          <a:lstStyle/>
          <a:p>
            <a:pPr marL="342900" indent="-342900">
              <a:spcBef>
                <a:spcPts val="600"/>
              </a:spcBef>
              <a:buFont typeface="Arial"/>
              <a:buChar char="•"/>
              <a:defRPr/>
            </a:pPr>
            <a:r>
              <a:rPr lang="de-DE" sz="1800" b="0" dirty="0">
                <a:solidFill>
                  <a:schemeClr val="accent1"/>
                </a:solidFill>
              </a:rPr>
              <a:t>KNN als weitere Methode zur Lösung von Klassifikationsproblemen</a:t>
            </a:r>
          </a:p>
          <a:p>
            <a:pPr marL="594900" lvl="2" indent="-342900">
              <a:spcBef>
                <a:spcPts val="600"/>
              </a:spcBef>
              <a:buFont typeface="Arial"/>
              <a:buChar char="•"/>
              <a:defRPr/>
            </a:pPr>
            <a:r>
              <a:rPr lang="de-DE" sz="1800" b="0" dirty="0"/>
              <a:t>Mathematische Interpretation vs. Biologische Interpretation</a:t>
            </a:r>
          </a:p>
          <a:p>
            <a:pPr marL="342900" indent="-342900">
              <a:spcBef>
                <a:spcPts val="600"/>
              </a:spcBef>
              <a:buFont typeface="Arial"/>
              <a:buChar char="•"/>
              <a:defRPr/>
            </a:pPr>
            <a:r>
              <a:rPr lang="de-DE" sz="1800" b="0" dirty="0">
                <a:solidFill>
                  <a:schemeClr val="accent1"/>
                </a:solidFill>
              </a:rPr>
              <a:t>Grundidee Regression</a:t>
            </a:r>
          </a:p>
          <a:p>
            <a:pPr marL="594900" lvl="2" indent="-342900">
              <a:spcBef>
                <a:spcPts val="600"/>
              </a:spcBef>
              <a:buFont typeface="Arial"/>
              <a:buChar char="•"/>
              <a:defRPr/>
            </a:pPr>
            <a:r>
              <a:rPr lang="de-DE" sz="1800" b="0" dirty="0"/>
              <a:t>Lineare Regression</a:t>
            </a:r>
          </a:p>
          <a:p>
            <a:pPr marL="594900" lvl="2" indent="-342900">
              <a:spcBef>
                <a:spcPts val="600"/>
              </a:spcBef>
              <a:buFont typeface="Arial"/>
              <a:buChar char="•"/>
              <a:defRPr/>
            </a:pPr>
            <a:r>
              <a:rPr lang="de-DE" sz="1800" b="0" dirty="0"/>
              <a:t>Logistische Regression</a:t>
            </a:r>
          </a:p>
          <a:p>
            <a:pPr marL="342900" indent="-342900">
              <a:spcBef>
                <a:spcPts val="600"/>
              </a:spcBef>
              <a:buFont typeface="Arial"/>
              <a:buChar char="•"/>
              <a:defRPr/>
            </a:pPr>
            <a:r>
              <a:rPr lang="de-DE" sz="1800" b="0" dirty="0">
                <a:solidFill>
                  <a:schemeClr val="accent1"/>
                </a:solidFill>
              </a:rPr>
              <a:t>Aufbau eines Künstlichen neuronalen Netzes</a:t>
            </a:r>
          </a:p>
          <a:p>
            <a:pPr marL="594900" lvl="2" indent="-342900">
              <a:spcBef>
                <a:spcPts val="600"/>
              </a:spcBef>
              <a:buFont typeface="Arial"/>
              <a:buChar char="•"/>
              <a:defRPr/>
            </a:pPr>
            <a:r>
              <a:rPr lang="de-DE" sz="1800" b="0" dirty="0"/>
              <a:t>Wichtige Begriffe</a:t>
            </a:r>
          </a:p>
          <a:p>
            <a:pPr marL="594900" lvl="2" indent="-342900">
              <a:spcBef>
                <a:spcPts val="600"/>
              </a:spcBef>
              <a:buFont typeface="Arial"/>
              <a:buChar char="•"/>
              <a:defRPr/>
            </a:pPr>
            <a:r>
              <a:rPr lang="de-DE" sz="1800" b="0" dirty="0" smtClean="0"/>
              <a:t>Feed-Forward-Prinzip (Notebook 1: Selbst)</a:t>
            </a:r>
          </a:p>
          <a:p>
            <a:pPr marL="342900" lvl="1" indent="-342900">
              <a:spcBef>
                <a:spcPts val="600"/>
              </a:spcBef>
              <a:buFont typeface="Arial"/>
              <a:buChar char="•"/>
              <a:defRPr/>
            </a:pPr>
            <a:r>
              <a:rPr lang="de-DE" sz="1800" b="0" dirty="0" smtClean="0"/>
              <a:t>Erläuterungen Brain in a Bag und Webanwendung</a:t>
            </a:r>
            <a:endParaRPr lang="de-DE" sz="1800" b="0" dirty="0"/>
          </a:p>
          <a:p>
            <a:pPr marL="342900" lvl="1" indent="-342900">
              <a:spcBef>
                <a:spcPts val="600"/>
              </a:spcBef>
              <a:buFont typeface="Arial"/>
              <a:buChar char="•"/>
              <a:defRPr/>
            </a:pPr>
            <a:r>
              <a:rPr lang="de-DE" sz="1800" dirty="0">
                <a:solidFill>
                  <a:schemeClr val="accent1"/>
                </a:solidFill>
              </a:rPr>
              <a:t>Wie lernt ein Künstliches Neuronales Netz? </a:t>
            </a:r>
          </a:p>
          <a:p>
            <a:pPr marL="594900" lvl="2" indent="-342900">
              <a:spcBef>
                <a:spcPts val="600"/>
              </a:spcBef>
              <a:buFont typeface="Arial"/>
              <a:buChar char="•"/>
              <a:defRPr/>
            </a:pPr>
            <a:r>
              <a:rPr lang="de-DE" sz="1800" b="0" dirty="0" smtClean="0"/>
              <a:t>Berechnung eines Fehlers </a:t>
            </a:r>
            <a:r>
              <a:rPr lang="de-DE" sz="1800" b="0" dirty="0"/>
              <a:t>(Notebook </a:t>
            </a:r>
            <a:r>
              <a:rPr lang="de-DE" sz="1800" b="0" dirty="0" smtClean="0"/>
              <a:t>2: </a:t>
            </a:r>
            <a:r>
              <a:rPr lang="de-DE" sz="1800" b="0" dirty="0"/>
              <a:t>Präsentieren</a:t>
            </a:r>
            <a:r>
              <a:rPr lang="de-DE" sz="1800" b="0" dirty="0" smtClean="0"/>
              <a:t>)</a:t>
            </a:r>
          </a:p>
          <a:p>
            <a:pPr marL="594900" lvl="2" indent="-342900">
              <a:spcBef>
                <a:spcPts val="600"/>
              </a:spcBef>
              <a:buFont typeface="Arial"/>
              <a:buChar char="•"/>
              <a:defRPr/>
            </a:pPr>
            <a:r>
              <a:rPr lang="de-DE" sz="1800" b="0" dirty="0" smtClean="0"/>
              <a:t>Eine </a:t>
            </a:r>
            <a:r>
              <a:rPr lang="de-DE" sz="1800" b="0" dirty="0"/>
              <a:t>erste </a:t>
            </a:r>
            <a:r>
              <a:rPr lang="de-DE" sz="1800" b="0" dirty="0" smtClean="0"/>
              <a:t>Vorstellung des Lernprozesses </a:t>
            </a:r>
            <a:r>
              <a:rPr lang="de-DE" sz="1800" b="0" dirty="0"/>
              <a:t>„Stellschräubchen</a:t>
            </a:r>
            <a:r>
              <a:rPr lang="de-DE" sz="1800" b="0" dirty="0" smtClean="0"/>
              <a:t>“ (Notebook 3: Präsentieren)</a:t>
            </a:r>
            <a:endParaRPr lang="de-DE" sz="1800" b="0" dirty="0"/>
          </a:p>
          <a:p>
            <a:pPr marL="594900" lvl="2" indent="-342900">
              <a:spcBef>
                <a:spcPts val="600"/>
              </a:spcBef>
              <a:buFont typeface="Arial"/>
              <a:buChar char="•"/>
              <a:defRPr/>
            </a:pPr>
            <a:r>
              <a:rPr lang="de-DE" sz="1800" b="0" dirty="0"/>
              <a:t>Eine formale </a:t>
            </a:r>
            <a:r>
              <a:rPr lang="de-DE" sz="1800" b="0" dirty="0" smtClean="0"/>
              <a:t>Lernregel </a:t>
            </a:r>
          </a:p>
          <a:p>
            <a:pPr marL="594900" lvl="2" indent="-342900">
              <a:spcBef>
                <a:spcPts val="600"/>
              </a:spcBef>
              <a:buFont typeface="Arial"/>
              <a:buChar char="•"/>
              <a:defRPr/>
            </a:pPr>
            <a:r>
              <a:rPr lang="de-DE" sz="1800" b="0" dirty="0" smtClean="0"/>
              <a:t>Backpropagation macht </a:t>
            </a:r>
            <a:r>
              <a:rPr lang="de-DE" sz="1800" b="0" dirty="0"/>
              <a:t>uns das Leben </a:t>
            </a:r>
            <a:r>
              <a:rPr lang="de-DE" sz="1800" b="0" dirty="0" smtClean="0"/>
              <a:t>„leichter“</a:t>
            </a:r>
          </a:p>
          <a:p>
            <a:pPr marL="594900" lvl="2" indent="-342900">
              <a:spcBef>
                <a:spcPts val="600"/>
              </a:spcBef>
              <a:buFont typeface="Arial"/>
              <a:buChar char="•"/>
              <a:defRPr/>
            </a:pPr>
            <a:r>
              <a:rPr lang="de-DE" sz="1800" b="0" dirty="0" smtClean="0"/>
              <a:t>Trainingsprozess durchführen (Notebook 4: Selbst)</a:t>
            </a:r>
            <a:endParaRPr lang="de-DE" sz="1800" b="0" dirty="0"/>
          </a:p>
          <a:p>
            <a:pPr marL="342900" lvl="1" indent="-342900">
              <a:spcBef>
                <a:spcPts val="600"/>
              </a:spcBef>
              <a:buFont typeface="Arial"/>
              <a:buChar char="•"/>
              <a:defRPr/>
            </a:pPr>
            <a:r>
              <a:rPr lang="de-DE" sz="1800" dirty="0">
                <a:solidFill>
                  <a:schemeClr val="accent1"/>
                </a:solidFill>
              </a:rPr>
              <a:t>Konfiguration eines </a:t>
            </a:r>
            <a:r>
              <a:rPr lang="de-DE" sz="1800" dirty="0" smtClean="0">
                <a:solidFill>
                  <a:schemeClr val="accent1"/>
                </a:solidFill>
              </a:rPr>
              <a:t>KNN</a:t>
            </a:r>
          </a:p>
          <a:p>
            <a:pPr marL="594900" lvl="2" indent="-342900">
              <a:spcBef>
                <a:spcPts val="600"/>
              </a:spcBef>
              <a:buFont typeface="Arial"/>
              <a:buChar char="•"/>
              <a:defRPr/>
            </a:pPr>
            <a:r>
              <a:rPr lang="de-DE" sz="1800" b="0" dirty="0" err="1"/>
              <a:t>Playground</a:t>
            </a:r>
            <a:r>
              <a:rPr lang="de-DE" sz="1800" b="0" dirty="0"/>
              <a:t> </a:t>
            </a:r>
            <a:r>
              <a:rPr lang="de-DE" sz="1800" b="0" dirty="0" err="1" smtClean="0"/>
              <a:t>Tensorflow</a:t>
            </a:r>
            <a:r>
              <a:rPr lang="de-DE" sz="1800" b="0" dirty="0" smtClean="0"/>
              <a:t> </a:t>
            </a:r>
            <a:endParaRPr lang="de-DE" sz="1800" b="0" dirty="0"/>
          </a:p>
          <a:p>
            <a:pPr marL="594900" lvl="2" indent="-342900">
              <a:spcBef>
                <a:spcPts val="600"/>
              </a:spcBef>
              <a:buFont typeface="Arial"/>
              <a:buChar char="•"/>
              <a:defRPr/>
            </a:pPr>
            <a:endParaRPr lang="de-DE" sz="1800" dirty="0" smtClean="0">
              <a:solidFill>
                <a:schemeClr val="accent1"/>
              </a:solidFill>
            </a:endParaRPr>
          </a:p>
          <a:p>
            <a:pPr marL="594900" lvl="2" indent="-342900">
              <a:spcBef>
                <a:spcPts val="600"/>
              </a:spcBef>
              <a:buFont typeface="Arial"/>
              <a:buChar char="•"/>
              <a:defRPr/>
            </a:pPr>
            <a:endParaRPr lang="de-DE" sz="1800" dirty="0">
              <a:solidFill>
                <a:schemeClr val="accent1"/>
              </a:solidFill>
            </a:endParaRPr>
          </a:p>
          <a:p>
            <a:endParaRPr lang="en-GB" dirty="0"/>
          </a:p>
        </p:txBody>
      </p:sp>
      <p:sp>
        <p:nvSpPr>
          <p:cNvPr id="5" name="Foliennummernplatzhalter 4"/>
          <p:cNvSpPr>
            <a:spLocks noGrp="1"/>
          </p:cNvSpPr>
          <p:nvPr>
            <p:ph type="sldNum" sz="quarter" idx="11"/>
          </p:nvPr>
        </p:nvSpPr>
        <p:spPr/>
        <p:txBody>
          <a:bodyPr/>
          <a:lstStyle/>
          <a:p>
            <a:pPr>
              <a:defRPr/>
            </a:pPr>
            <a:fld id="{C0BC624C-2554-4659-A1D8-66347873820C}" type="slidenum">
              <a:rPr lang="de-DE" smtClean="0"/>
              <a:t>6</a:t>
            </a:fld>
            <a:endParaRPr lang="de-DE" sz="1800"/>
          </a:p>
        </p:txBody>
      </p:sp>
    </p:spTree>
    <p:extLst>
      <p:ext uri="{BB962C8B-B14F-4D97-AF65-F5344CB8AC3E}">
        <p14:creationId xmlns:p14="http://schemas.microsoft.com/office/powerpoint/2010/main" val="538310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60</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8" name="Gerader Verbinder 7"/>
          <p:cNvCxnSpPr/>
          <p:nvPr/>
        </p:nvCxnSpPr>
        <p:spPr>
          <a:xfrm flipV="1">
            <a:off x="2699792" y="1556792"/>
            <a:ext cx="1440160"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009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61</a:t>
            </a:fld>
            <a:endParaRPr lang="de-DE" sz="1800"/>
          </a:p>
        </p:txBody>
      </p:sp>
      <p:pic>
        <p:nvPicPr>
          <p:cNvPr id="6" name="Grafik 5"/>
          <p:cNvPicPr>
            <a:picLocks noChangeAspect="1"/>
          </p:cNvPicPr>
          <p:nvPr/>
        </p:nvPicPr>
        <p:blipFill>
          <a:blip r:embed="rId2"/>
          <a:stretch>
            <a:fillRect/>
          </a:stretch>
        </p:blipFill>
        <p:spPr>
          <a:xfrm>
            <a:off x="2195736" y="1340434"/>
            <a:ext cx="5040920" cy="4665706"/>
          </a:xfrm>
          <a:prstGeom prst="rect">
            <a:avLst/>
          </a:prstGeom>
        </p:spPr>
      </p:pic>
      <p:cxnSp>
        <p:nvCxnSpPr>
          <p:cNvPr id="7" name="Gerader Verbinder 6"/>
          <p:cNvCxnSpPr/>
          <p:nvPr/>
        </p:nvCxnSpPr>
        <p:spPr>
          <a:xfrm flipV="1">
            <a:off x="2699792" y="1556792"/>
            <a:ext cx="1440160"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2587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62</a:t>
            </a:fld>
            <a:endParaRPr lang="de-DE" sz="1800"/>
          </a:p>
        </p:txBody>
      </p:sp>
      <p:pic>
        <p:nvPicPr>
          <p:cNvPr id="6" name="Grafik 5"/>
          <p:cNvPicPr>
            <a:picLocks noChangeAspect="1"/>
          </p:cNvPicPr>
          <p:nvPr/>
        </p:nvPicPr>
        <p:blipFill>
          <a:blip r:embed="rId2"/>
          <a:stretch>
            <a:fillRect/>
          </a:stretch>
        </p:blipFill>
        <p:spPr>
          <a:xfrm>
            <a:off x="2195736" y="1340768"/>
            <a:ext cx="5040920" cy="4665706"/>
          </a:xfrm>
          <a:prstGeom prst="rect">
            <a:avLst/>
          </a:prstGeom>
        </p:spPr>
      </p:pic>
      <p:cxnSp>
        <p:nvCxnSpPr>
          <p:cNvPr id="4" name="Gerader Verbinder 3"/>
          <p:cNvCxnSpPr/>
          <p:nvPr/>
        </p:nvCxnSpPr>
        <p:spPr>
          <a:xfrm flipV="1">
            <a:off x="2699792" y="1556792"/>
            <a:ext cx="1512168"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6169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3"/>
          <a:stretch>
            <a:fillRect/>
          </a:stretch>
        </p:blipFill>
        <p:spPr>
          <a:xfrm>
            <a:off x="2195735" y="1338088"/>
            <a:ext cx="5043815" cy="4668385"/>
          </a:xfrm>
          <a:prstGeom prst="rect">
            <a:avLst/>
          </a:prstGeom>
        </p:spPr>
      </p:pic>
      <p:sp>
        <p:nvSpPr>
          <p:cNvPr id="5" name="Foliennummernplatzhalter 4"/>
          <p:cNvSpPr>
            <a:spLocks noGrp="1"/>
          </p:cNvSpPr>
          <p:nvPr>
            <p:ph type="sldNum" sz="quarter" idx="11"/>
          </p:nvPr>
        </p:nvSpPr>
        <p:spPr/>
        <p:txBody>
          <a:bodyPr/>
          <a:lstStyle/>
          <a:p>
            <a:pPr>
              <a:defRPr/>
            </a:pPr>
            <a:fld id="{C0BC624C-2554-4659-A1D8-66347873820C}" type="slidenum">
              <a:rPr lang="de-DE" smtClean="0"/>
              <a:t>63</a:t>
            </a:fld>
            <a:endParaRPr lang="de-DE" sz="1800"/>
          </a:p>
        </p:txBody>
      </p:sp>
      <p:cxnSp>
        <p:nvCxnSpPr>
          <p:cNvPr id="7" name="Gerader Verbinder 6"/>
          <p:cNvCxnSpPr/>
          <p:nvPr/>
        </p:nvCxnSpPr>
        <p:spPr>
          <a:xfrm flipV="1">
            <a:off x="2699792" y="1556792"/>
            <a:ext cx="1512168"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feld 8"/>
          <p:cNvSpPr txBox="1"/>
          <p:nvPr/>
        </p:nvSpPr>
        <p:spPr>
          <a:xfrm>
            <a:off x="3419872" y="6225177"/>
            <a:ext cx="2456122" cy="369332"/>
          </a:xfrm>
          <a:prstGeom prst="rect">
            <a:avLst/>
          </a:prstGeom>
          <a:noFill/>
        </p:spPr>
        <p:txBody>
          <a:bodyPr wrap="none" rtlCol="0">
            <a:spAutoFit/>
          </a:bodyPr>
          <a:lstStyle/>
          <a:p>
            <a:r>
              <a:rPr lang="en-GB" dirty="0" err="1" smtClean="0"/>
              <a:t>Ist</a:t>
            </a:r>
            <a:r>
              <a:rPr lang="en-GB" dirty="0" smtClean="0"/>
              <a:t> das die </a:t>
            </a:r>
            <a:r>
              <a:rPr lang="en-GB" dirty="0" err="1" smtClean="0"/>
              <a:t>beste</a:t>
            </a:r>
            <a:r>
              <a:rPr lang="en-GB" dirty="0" smtClean="0"/>
              <a:t> </a:t>
            </a:r>
            <a:r>
              <a:rPr lang="en-GB" dirty="0" err="1" smtClean="0"/>
              <a:t>Lösung</a:t>
            </a:r>
            <a:r>
              <a:rPr lang="en-GB" dirty="0" smtClean="0"/>
              <a:t>?  </a:t>
            </a:r>
            <a:endParaRPr lang="en-GB" dirty="0"/>
          </a:p>
        </p:txBody>
      </p:sp>
    </p:spTree>
    <p:extLst>
      <p:ext uri="{BB962C8B-B14F-4D97-AF65-F5344CB8AC3E}">
        <p14:creationId xmlns:p14="http://schemas.microsoft.com/office/powerpoint/2010/main" val="212856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64</a:t>
            </a:fld>
            <a:endParaRPr lang="de-DE" sz="1800"/>
          </a:p>
        </p:txBody>
      </p:sp>
      <p:pic>
        <p:nvPicPr>
          <p:cNvPr id="7" name="Grafik 6"/>
          <p:cNvPicPr>
            <a:picLocks noChangeAspect="1"/>
          </p:cNvPicPr>
          <p:nvPr/>
        </p:nvPicPr>
        <p:blipFill>
          <a:blip r:embed="rId2"/>
          <a:stretch>
            <a:fillRect/>
          </a:stretch>
        </p:blipFill>
        <p:spPr>
          <a:xfrm>
            <a:off x="2267744" y="1412776"/>
            <a:ext cx="4730278" cy="4560474"/>
          </a:xfrm>
          <a:prstGeom prst="rect">
            <a:avLst/>
          </a:prstGeom>
        </p:spPr>
      </p:pic>
      <p:cxnSp>
        <p:nvCxnSpPr>
          <p:cNvPr id="6" name="Gerader Verbinder 5"/>
          <p:cNvCxnSpPr/>
          <p:nvPr/>
        </p:nvCxnSpPr>
        <p:spPr>
          <a:xfrm flipV="1">
            <a:off x="2699792" y="1556792"/>
            <a:ext cx="1512168" cy="40324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0811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65</a:t>
            </a:fld>
            <a:endParaRPr lang="de-DE" sz="1800"/>
          </a:p>
        </p:txBody>
      </p:sp>
      <p:pic>
        <p:nvPicPr>
          <p:cNvPr id="6" name="Grafik 5"/>
          <p:cNvPicPr>
            <a:picLocks noChangeAspect="1"/>
          </p:cNvPicPr>
          <p:nvPr/>
        </p:nvPicPr>
        <p:blipFill>
          <a:blip r:embed="rId2"/>
          <a:stretch>
            <a:fillRect/>
          </a:stretch>
        </p:blipFill>
        <p:spPr>
          <a:xfrm>
            <a:off x="2268000" y="1340768"/>
            <a:ext cx="4730278" cy="4752528"/>
          </a:xfrm>
          <a:prstGeom prst="rect">
            <a:avLst/>
          </a:prstGeom>
        </p:spPr>
      </p:pic>
      <p:cxnSp>
        <p:nvCxnSpPr>
          <p:cNvPr id="3" name="Gerader Verbinder 2"/>
          <p:cNvCxnSpPr/>
          <p:nvPr/>
        </p:nvCxnSpPr>
        <p:spPr>
          <a:xfrm flipV="1">
            <a:off x="4283968" y="1700808"/>
            <a:ext cx="0" cy="144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a:xfrm flipV="1">
            <a:off x="3862800" y="2502000"/>
            <a:ext cx="0"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flipV="1">
            <a:off x="3700800" y="2808000"/>
            <a:ext cx="0" cy="144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a:xfrm flipV="1">
            <a:off x="3578400" y="270000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a:xfrm flipV="1">
            <a:off x="3366000" y="2358000"/>
            <a:ext cx="0"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a:xfrm flipV="1">
            <a:off x="3203848" y="3284984"/>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a:xfrm flipV="1">
            <a:off x="3160800" y="3672000"/>
            <a:ext cx="0" cy="1008112"/>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129839" y="1484784"/>
            <a:ext cx="2432076" cy="3139321"/>
          </a:xfrm>
          <a:prstGeom prst="rect">
            <a:avLst/>
          </a:prstGeom>
          <a:noFill/>
        </p:spPr>
        <p:txBody>
          <a:bodyPr wrap="none" rtlCol="0">
            <a:spAutoFit/>
          </a:bodyPr>
          <a:lstStyle/>
          <a:p>
            <a:r>
              <a:rPr lang="en-GB" b="1" dirty="0" err="1" smtClean="0"/>
              <a:t>Beste</a:t>
            </a:r>
            <a:r>
              <a:rPr lang="en-GB" b="1" dirty="0" smtClean="0"/>
              <a:t> </a:t>
            </a:r>
            <a:r>
              <a:rPr lang="en-GB" b="1" dirty="0" err="1" smtClean="0"/>
              <a:t>Lösung</a:t>
            </a:r>
            <a:r>
              <a:rPr lang="en-GB" b="1" dirty="0" smtClean="0"/>
              <a:t> </a:t>
            </a:r>
            <a:r>
              <a:rPr lang="en-GB" b="1" dirty="0" err="1" smtClean="0"/>
              <a:t>nach</a:t>
            </a:r>
            <a:r>
              <a:rPr lang="en-GB" b="1" dirty="0" smtClean="0"/>
              <a:t> </a:t>
            </a:r>
            <a:br>
              <a:rPr lang="en-GB" b="1" dirty="0" smtClean="0"/>
            </a:br>
            <a:r>
              <a:rPr lang="en-GB" b="1" dirty="0" smtClean="0"/>
              <a:t>“</a:t>
            </a:r>
            <a:r>
              <a:rPr lang="en-GB" b="1" dirty="0" err="1" smtClean="0"/>
              <a:t>Methode</a:t>
            </a:r>
            <a:r>
              <a:rPr lang="en-GB" b="1" dirty="0" smtClean="0"/>
              <a:t> der </a:t>
            </a:r>
            <a:r>
              <a:rPr lang="en-GB" b="1" dirty="0" err="1" smtClean="0"/>
              <a:t>kleinsten</a:t>
            </a:r>
            <a:r>
              <a:rPr lang="en-GB" b="1" dirty="0" smtClean="0"/>
              <a:t> </a:t>
            </a:r>
            <a:br>
              <a:rPr lang="en-GB" b="1" dirty="0" smtClean="0"/>
            </a:br>
            <a:r>
              <a:rPr lang="en-GB" b="1" dirty="0" smtClean="0"/>
              <a:t>Quadrate”: </a:t>
            </a:r>
          </a:p>
          <a:p>
            <a:endParaRPr lang="en-GB" dirty="0" smtClean="0"/>
          </a:p>
          <a:p>
            <a:r>
              <a:rPr lang="en-GB" dirty="0" err="1" smtClean="0"/>
              <a:t>Scheinbar</a:t>
            </a:r>
            <a:r>
              <a:rPr lang="en-GB" dirty="0" smtClean="0"/>
              <a:t> </a:t>
            </a:r>
            <a:r>
              <a:rPr lang="en-GB" dirty="0" err="1" smtClean="0"/>
              <a:t>benötigen</a:t>
            </a:r>
            <a:r>
              <a:rPr lang="en-GB" dirty="0" smtClean="0"/>
              <a:t> </a:t>
            </a:r>
            <a:r>
              <a:rPr lang="en-GB" dirty="0" err="1" smtClean="0"/>
              <a:t>wir</a:t>
            </a:r>
            <a:r>
              <a:rPr lang="en-GB" dirty="0" smtClean="0"/>
              <a:t> </a:t>
            </a:r>
            <a:br>
              <a:rPr lang="en-GB" dirty="0" smtClean="0"/>
            </a:br>
            <a:r>
              <a:rPr lang="en-GB" dirty="0" err="1" smtClean="0"/>
              <a:t>eher</a:t>
            </a:r>
            <a:r>
              <a:rPr lang="en-GB" dirty="0" smtClean="0"/>
              <a:t> </a:t>
            </a:r>
            <a:r>
              <a:rPr lang="en-GB" dirty="0" err="1" smtClean="0"/>
              <a:t>eine</a:t>
            </a:r>
            <a:r>
              <a:rPr lang="en-GB" dirty="0" smtClean="0"/>
              <a:t> </a:t>
            </a:r>
            <a:r>
              <a:rPr lang="en-GB" dirty="0" err="1" smtClean="0"/>
              <a:t>lineare</a:t>
            </a:r>
            <a:r>
              <a:rPr lang="en-GB" dirty="0" smtClean="0"/>
              <a:t> </a:t>
            </a:r>
            <a:r>
              <a:rPr lang="en-GB" dirty="0" err="1" smtClean="0"/>
              <a:t>Funktion</a:t>
            </a:r>
            <a:r>
              <a:rPr lang="en-GB" dirty="0" smtClean="0"/>
              <a:t>:</a:t>
            </a:r>
          </a:p>
          <a:p>
            <a:endParaRPr lang="en-GB" dirty="0"/>
          </a:p>
          <a:p>
            <a:r>
              <a:rPr lang="en-GB" dirty="0" smtClean="0">
                <a:solidFill>
                  <a:schemeClr val="accent1">
                    <a:lumMod val="75000"/>
                  </a:schemeClr>
                </a:solidFill>
              </a:rPr>
              <a:t>f(</a:t>
            </a:r>
            <a:r>
              <a:rPr lang="en-GB" dirty="0" smtClean="0">
                <a:solidFill>
                  <a:srgbClr val="FFC000"/>
                </a:solidFill>
              </a:rPr>
              <a:t>x</a:t>
            </a:r>
            <a:r>
              <a:rPr lang="en-GB" dirty="0">
                <a:solidFill>
                  <a:schemeClr val="accent1">
                    <a:lumMod val="75000"/>
                  </a:schemeClr>
                </a:solidFill>
              </a:rPr>
              <a:t>) = m * </a:t>
            </a:r>
            <a:r>
              <a:rPr lang="en-GB" dirty="0">
                <a:solidFill>
                  <a:srgbClr val="FFC000"/>
                </a:solidFill>
              </a:rPr>
              <a:t>x </a:t>
            </a:r>
            <a:r>
              <a:rPr lang="en-GB" dirty="0">
                <a:solidFill>
                  <a:schemeClr val="accent1">
                    <a:lumMod val="75000"/>
                  </a:schemeClr>
                </a:solidFill>
              </a:rPr>
              <a:t>+ n</a:t>
            </a:r>
          </a:p>
          <a:p>
            <a:endParaRPr lang="en-GB" dirty="0" smtClean="0"/>
          </a:p>
          <a:p>
            <a:endParaRPr lang="en-GB" dirty="0"/>
          </a:p>
          <a:p>
            <a:endParaRPr lang="en-GB" dirty="0"/>
          </a:p>
        </p:txBody>
      </p:sp>
    </p:spTree>
    <p:extLst>
      <p:ext uri="{BB962C8B-B14F-4D97-AF65-F5344CB8AC3E}">
        <p14:creationId xmlns:p14="http://schemas.microsoft.com/office/powerpoint/2010/main" val="200940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a:t>Lineare</a:t>
            </a:r>
            <a:r>
              <a:rPr lang="en-GB" dirty="0"/>
              <a:t> </a:t>
            </a:r>
            <a:r>
              <a:rPr lang="en-GB" dirty="0" err="1"/>
              <a:t>Funktion</a:t>
            </a:r>
            <a:r>
              <a:rPr lang="en-GB" dirty="0"/>
              <a:t> </a:t>
            </a:r>
            <a:r>
              <a:rPr lang="en-GB" dirty="0" err="1"/>
              <a:t>wird</a:t>
            </a:r>
            <a:r>
              <a:rPr lang="en-GB" dirty="0"/>
              <a:t> </a:t>
            </a:r>
            <a:r>
              <a:rPr lang="en-GB" dirty="0" err="1"/>
              <a:t>benötigt</a:t>
            </a:r>
            <a:endParaRPr lang="en-GB" dirty="0"/>
          </a:p>
        </p:txBody>
      </p:sp>
      <p:sp>
        <p:nvSpPr>
          <p:cNvPr id="3" name="Inhaltsplatzhalter 2"/>
          <p:cNvSpPr>
            <a:spLocks noGrp="1"/>
          </p:cNvSpPr>
          <p:nvPr>
            <p:ph idx="1"/>
          </p:nvPr>
        </p:nvSpPr>
        <p:spPr/>
        <p:txBody>
          <a:bodyPr/>
          <a:lstStyle/>
          <a:p>
            <a:r>
              <a:rPr lang="en-GB" dirty="0" err="1" smtClean="0"/>
              <a:t>Können</a:t>
            </a:r>
            <a:r>
              <a:rPr lang="en-GB" dirty="0" smtClean="0"/>
              <a:t> </a:t>
            </a:r>
            <a:r>
              <a:rPr lang="en-GB" dirty="0" err="1" smtClean="0"/>
              <a:t>wir</a:t>
            </a:r>
            <a:r>
              <a:rPr lang="en-GB" dirty="0" smtClean="0"/>
              <a:t> </a:t>
            </a:r>
            <a:r>
              <a:rPr lang="en-GB" dirty="0" err="1" smtClean="0"/>
              <a:t>eine</a:t>
            </a:r>
            <a:r>
              <a:rPr lang="en-GB" dirty="0" smtClean="0"/>
              <a:t> </a:t>
            </a:r>
            <a:r>
              <a:rPr lang="en-GB" dirty="0" err="1" smtClean="0"/>
              <a:t>Lineare</a:t>
            </a:r>
            <a:r>
              <a:rPr lang="en-GB" dirty="0" smtClean="0"/>
              <a:t> </a:t>
            </a:r>
            <a:r>
              <a:rPr lang="en-GB" dirty="0" err="1" smtClean="0"/>
              <a:t>Funktion</a:t>
            </a:r>
            <a:r>
              <a:rPr lang="en-GB" dirty="0" smtClean="0"/>
              <a:t> </a:t>
            </a:r>
            <a:r>
              <a:rPr lang="en-GB" dirty="0" err="1" smtClean="0"/>
              <a:t>anhand</a:t>
            </a:r>
            <a:r>
              <a:rPr lang="en-GB" dirty="0" smtClean="0"/>
              <a:t> </a:t>
            </a:r>
            <a:r>
              <a:rPr lang="en-GB" dirty="0" err="1" smtClean="0"/>
              <a:t>unserer</a:t>
            </a:r>
            <a:r>
              <a:rPr lang="en-GB" dirty="0" smtClean="0"/>
              <a:t> </a:t>
            </a:r>
            <a:r>
              <a:rPr lang="en-GB" dirty="0" err="1" smtClean="0"/>
              <a:t>Daten</a:t>
            </a:r>
            <a:r>
              <a:rPr lang="en-GB" dirty="0" smtClean="0"/>
              <a:t> </a:t>
            </a:r>
            <a:r>
              <a:rPr lang="en-GB" dirty="0" err="1" smtClean="0"/>
              <a:t>trainieren</a:t>
            </a:r>
            <a:r>
              <a:rPr lang="en-GB" dirty="0"/>
              <a:t>?</a:t>
            </a:r>
          </a:p>
        </p:txBody>
      </p:sp>
      <p:sp>
        <p:nvSpPr>
          <p:cNvPr id="5" name="Foliennummernplatzhalter 4"/>
          <p:cNvSpPr>
            <a:spLocks noGrp="1"/>
          </p:cNvSpPr>
          <p:nvPr>
            <p:ph type="sldNum" sz="quarter" idx="11"/>
          </p:nvPr>
        </p:nvSpPr>
        <p:spPr/>
        <p:txBody>
          <a:bodyPr/>
          <a:lstStyle/>
          <a:p>
            <a:pPr>
              <a:defRPr/>
            </a:pPr>
            <a:fld id="{C0BC624C-2554-4659-A1D8-66347873820C}" type="slidenum">
              <a:rPr lang="de-DE" smtClean="0"/>
              <a:t>66</a:t>
            </a:fld>
            <a:endParaRPr lang="de-DE" sz="1800"/>
          </a:p>
        </p:txBody>
      </p:sp>
    </p:spTree>
    <p:extLst>
      <p:ext uri="{BB962C8B-B14F-4D97-AF65-F5344CB8AC3E}">
        <p14:creationId xmlns:p14="http://schemas.microsoft.com/office/powerpoint/2010/main" val="14423420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3"/>
          <a:stretch>
            <a:fillRect/>
          </a:stretch>
        </p:blipFill>
        <p:spPr>
          <a:xfrm>
            <a:off x="2195735" y="1338088"/>
            <a:ext cx="5043815" cy="4668385"/>
          </a:xfrm>
          <a:prstGeom prst="rect">
            <a:avLst/>
          </a:prstGeom>
        </p:spPr>
      </p:pic>
      <p:sp>
        <p:nvSpPr>
          <p:cNvPr id="5" name="Foliennummernplatzhalter 4"/>
          <p:cNvSpPr>
            <a:spLocks noGrp="1"/>
          </p:cNvSpPr>
          <p:nvPr>
            <p:ph type="sldNum" sz="quarter" idx="11"/>
          </p:nvPr>
        </p:nvSpPr>
        <p:spPr/>
        <p:txBody>
          <a:bodyPr/>
          <a:lstStyle/>
          <a:p>
            <a:pPr>
              <a:defRPr/>
            </a:pPr>
            <a:fld id="{C0BC624C-2554-4659-A1D8-66347873820C}" type="slidenum">
              <a:rPr lang="de-DE" smtClean="0"/>
              <a:t>67</a:t>
            </a:fld>
            <a:endParaRPr lang="de-DE" sz="1800"/>
          </a:p>
        </p:txBody>
      </p:sp>
      <p:cxnSp>
        <p:nvCxnSpPr>
          <p:cNvPr id="6" name="Gerader Verbinder 5"/>
          <p:cNvCxnSpPr/>
          <p:nvPr/>
        </p:nvCxnSpPr>
        <p:spPr>
          <a:xfrm flipV="1">
            <a:off x="2771800" y="2996952"/>
            <a:ext cx="4176464" cy="100811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107504" y="1430196"/>
            <a:ext cx="4572000" cy="3693319"/>
          </a:xfrm>
          <a:prstGeom prst="rect">
            <a:avLst/>
          </a:prstGeom>
        </p:spPr>
        <p:txBody>
          <a:bodyPr>
            <a:spAutoFit/>
          </a:bodyPr>
          <a:lstStyle/>
          <a:p>
            <a:r>
              <a:rPr lang="en-GB" b="1" dirty="0"/>
              <a:t>Training </a:t>
            </a:r>
            <a:r>
              <a:rPr lang="en-GB" b="1" dirty="0" err="1"/>
              <a:t>mit</a:t>
            </a:r>
            <a:r>
              <a:rPr lang="en-GB" b="1" dirty="0"/>
              <a:t> </a:t>
            </a:r>
            <a:r>
              <a:rPr lang="en-GB" b="1" dirty="0" err="1"/>
              <a:t>mehr</a:t>
            </a:r>
            <a:r>
              <a:rPr lang="en-GB" b="1" dirty="0"/>
              <a:t> </a:t>
            </a:r>
            <a:r>
              <a:rPr lang="en-GB" b="1" dirty="0" err="1"/>
              <a:t>Fällen</a:t>
            </a:r>
            <a:r>
              <a:rPr lang="en-GB" b="1" dirty="0"/>
              <a:t>:</a:t>
            </a:r>
          </a:p>
          <a:p>
            <a:endParaRPr lang="en-GB" b="1" dirty="0"/>
          </a:p>
          <a:p>
            <a:r>
              <a:rPr lang="en-GB" dirty="0" err="1"/>
              <a:t>Startkonfiguration</a:t>
            </a:r>
            <a:r>
              <a:rPr lang="en-GB" dirty="0"/>
              <a:t>:</a:t>
            </a:r>
          </a:p>
          <a:p>
            <a:r>
              <a:rPr lang="en-GB" dirty="0"/>
              <a:t> </a:t>
            </a:r>
          </a:p>
          <a:p>
            <a:r>
              <a:rPr lang="en-GB" dirty="0" smtClean="0"/>
              <a:t>        </a:t>
            </a:r>
            <a:r>
              <a:rPr lang="en-GB" dirty="0" smtClean="0">
                <a:solidFill>
                  <a:schemeClr val="accent1">
                    <a:lumMod val="75000"/>
                  </a:schemeClr>
                </a:solidFill>
              </a:rPr>
              <a:t>f(</a:t>
            </a:r>
            <a:r>
              <a:rPr lang="en-GB" dirty="0" smtClean="0">
                <a:solidFill>
                  <a:srgbClr val="FFC000"/>
                </a:solidFill>
              </a:rPr>
              <a:t>x</a:t>
            </a:r>
            <a:r>
              <a:rPr lang="en-GB" dirty="0">
                <a:solidFill>
                  <a:schemeClr val="accent1">
                    <a:lumMod val="75000"/>
                  </a:schemeClr>
                </a:solidFill>
              </a:rPr>
              <a:t>) = </a:t>
            </a:r>
            <a:r>
              <a:rPr lang="en-GB" b="1" dirty="0" smtClean="0">
                <a:solidFill>
                  <a:schemeClr val="accent1">
                    <a:lumMod val="75000"/>
                  </a:schemeClr>
                </a:solidFill>
              </a:rPr>
              <a:t>0,25</a:t>
            </a:r>
            <a:r>
              <a:rPr lang="en-GB" dirty="0" smtClean="0">
                <a:solidFill>
                  <a:schemeClr val="accent1">
                    <a:lumMod val="75000"/>
                  </a:schemeClr>
                </a:solidFill>
              </a:rPr>
              <a:t> </a:t>
            </a:r>
            <a:r>
              <a:rPr lang="en-GB" dirty="0">
                <a:solidFill>
                  <a:schemeClr val="accent1">
                    <a:lumMod val="75000"/>
                  </a:schemeClr>
                </a:solidFill>
              </a:rPr>
              <a:t>* </a:t>
            </a:r>
            <a:r>
              <a:rPr lang="en-GB" dirty="0" smtClean="0">
                <a:solidFill>
                  <a:srgbClr val="FFC000"/>
                </a:solidFill>
              </a:rPr>
              <a:t>x </a:t>
            </a:r>
            <a:r>
              <a:rPr lang="en-GB" b="1" dirty="0">
                <a:solidFill>
                  <a:schemeClr val="accent1">
                    <a:lumMod val="75000"/>
                  </a:schemeClr>
                </a:solidFill>
              </a:rPr>
              <a:t>+ </a:t>
            </a:r>
            <a:r>
              <a:rPr lang="en-GB" b="1" dirty="0" smtClean="0">
                <a:solidFill>
                  <a:schemeClr val="accent1">
                    <a:lumMod val="75000"/>
                  </a:schemeClr>
                </a:solidFill>
              </a:rPr>
              <a:t>0,4</a:t>
            </a:r>
          </a:p>
          <a:p>
            <a:endParaRPr lang="en-GB" b="1" dirty="0">
              <a:solidFill>
                <a:schemeClr val="accent1">
                  <a:lumMod val="75000"/>
                </a:schemeClr>
              </a:solidFill>
            </a:endParaRPr>
          </a:p>
          <a:p>
            <a:r>
              <a:rPr lang="en-GB" b="1" dirty="0" err="1" smtClean="0"/>
              <a:t>Lernregel</a:t>
            </a:r>
            <a:r>
              <a:rPr lang="en-GB" b="1" dirty="0" smtClean="0"/>
              <a:t> </a:t>
            </a:r>
            <a:r>
              <a:rPr lang="en-GB" b="1" dirty="0" err="1" smtClean="0"/>
              <a:t>Anpassung</a:t>
            </a:r>
            <a:r>
              <a:rPr lang="en-GB" b="1" dirty="0" smtClean="0"/>
              <a:t>:</a:t>
            </a:r>
          </a:p>
          <a:p>
            <a:endParaRPr lang="en-GB" dirty="0"/>
          </a:p>
          <a:p>
            <a:r>
              <a:rPr lang="en-GB" dirty="0" smtClean="0"/>
              <a:t>Nun </a:t>
            </a:r>
            <a:r>
              <a:rPr lang="en-GB" dirty="0" err="1" smtClean="0"/>
              <a:t>müssen</a:t>
            </a:r>
            <a:r>
              <a:rPr lang="en-GB" dirty="0" smtClean="0"/>
              <a:t> </a:t>
            </a:r>
            <a:r>
              <a:rPr lang="en-GB" dirty="0" err="1" smtClean="0"/>
              <a:t>beide</a:t>
            </a:r>
            <a:r>
              <a:rPr lang="en-GB" dirty="0" smtClean="0"/>
              <a:t> </a:t>
            </a:r>
            <a:br>
              <a:rPr lang="en-GB" dirty="0" smtClean="0"/>
            </a:br>
            <a:r>
              <a:rPr lang="en-GB" dirty="0" smtClean="0"/>
              <a:t>Parameter der </a:t>
            </a:r>
            <a:r>
              <a:rPr lang="en-GB" dirty="0" err="1" smtClean="0"/>
              <a:t>Funktion</a:t>
            </a:r>
            <a:endParaRPr lang="en-GB" dirty="0" smtClean="0"/>
          </a:p>
          <a:p>
            <a:r>
              <a:rPr lang="en-GB" dirty="0" smtClean="0"/>
              <a:t>so </a:t>
            </a:r>
            <a:r>
              <a:rPr lang="en-GB" dirty="0" err="1" smtClean="0"/>
              <a:t>angepasst</a:t>
            </a:r>
            <a:r>
              <a:rPr lang="en-GB" dirty="0" smtClean="0"/>
              <a:t> </a:t>
            </a:r>
            <a:r>
              <a:rPr lang="en-GB" dirty="0" err="1" smtClean="0"/>
              <a:t>werden</a:t>
            </a:r>
            <a:r>
              <a:rPr lang="en-GB" dirty="0" smtClean="0"/>
              <a:t>, </a:t>
            </a:r>
          </a:p>
          <a:p>
            <a:r>
              <a:rPr lang="en-GB" dirty="0" err="1" smtClean="0"/>
              <a:t>dass</a:t>
            </a:r>
            <a:r>
              <a:rPr lang="en-GB" dirty="0" smtClean="0"/>
              <a:t> der </a:t>
            </a:r>
            <a:r>
              <a:rPr lang="en-GB" dirty="0" err="1" smtClean="0"/>
              <a:t>Fehler</a:t>
            </a:r>
            <a:r>
              <a:rPr lang="en-GB" dirty="0" smtClean="0"/>
              <a:t> </a:t>
            </a:r>
            <a:r>
              <a:rPr lang="en-GB" dirty="0" err="1" smtClean="0"/>
              <a:t>jedes</a:t>
            </a:r>
            <a:r>
              <a:rPr lang="en-GB" dirty="0" smtClean="0"/>
              <a:t> </a:t>
            </a:r>
            <a:br>
              <a:rPr lang="en-GB" dirty="0" smtClean="0"/>
            </a:br>
            <a:r>
              <a:rPr lang="en-GB" dirty="0" smtClean="0"/>
              <a:t>mal </a:t>
            </a:r>
            <a:r>
              <a:rPr lang="en-GB" dirty="0" err="1" smtClean="0"/>
              <a:t>etwas</a:t>
            </a:r>
            <a:r>
              <a:rPr lang="en-GB" dirty="0" smtClean="0"/>
              <a:t> </a:t>
            </a:r>
            <a:r>
              <a:rPr lang="en-GB" dirty="0" err="1" smtClean="0"/>
              <a:t>kleiner</a:t>
            </a:r>
            <a:r>
              <a:rPr lang="en-GB" dirty="0" smtClean="0"/>
              <a:t> </a:t>
            </a:r>
            <a:r>
              <a:rPr lang="en-GB" dirty="0" err="1" smtClean="0"/>
              <a:t>wird</a:t>
            </a:r>
            <a:endParaRPr lang="en-GB" dirty="0"/>
          </a:p>
        </p:txBody>
      </p:sp>
    </p:spTree>
    <p:extLst>
      <p:ext uri="{BB962C8B-B14F-4D97-AF65-F5344CB8AC3E}">
        <p14:creationId xmlns:p14="http://schemas.microsoft.com/office/powerpoint/2010/main" val="14909323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68</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8" name="Gerader Verbinder 7"/>
          <p:cNvCxnSpPr/>
          <p:nvPr/>
        </p:nvCxnSpPr>
        <p:spPr>
          <a:xfrm flipV="1">
            <a:off x="2771800" y="2996952"/>
            <a:ext cx="4176464" cy="100811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269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69</a:t>
            </a:fld>
            <a:endParaRPr lang="de-DE" sz="1800"/>
          </a:p>
        </p:txBody>
      </p:sp>
      <p:pic>
        <p:nvPicPr>
          <p:cNvPr id="6" name="Grafik 5"/>
          <p:cNvPicPr>
            <a:picLocks noChangeAspect="1"/>
          </p:cNvPicPr>
          <p:nvPr/>
        </p:nvPicPr>
        <p:blipFill>
          <a:blip r:embed="rId2"/>
          <a:stretch>
            <a:fillRect/>
          </a:stretch>
        </p:blipFill>
        <p:spPr>
          <a:xfrm>
            <a:off x="2204200" y="1340768"/>
            <a:ext cx="5040560" cy="4665373"/>
          </a:xfrm>
          <a:prstGeom prst="rect">
            <a:avLst/>
          </a:prstGeom>
        </p:spPr>
      </p:pic>
      <p:cxnSp>
        <p:nvCxnSpPr>
          <p:cNvPr id="7" name="Gerader Verbinder 6"/>
          <p:cNvCxnSpPr/>
          <p:nvPr/>
        </p:nvCxnSpPr>
        <p:spPr>
          <a:xfrm flipV="1">
            <a:off x="2771800" y="2852936"/>
            <a:ext cx="4176464" cy="100811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9375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Inhaltsplatzhalter 2"/>
          <p:cNvSpPr>
            <a:spLocks noGrp="1"/>
          </p:cNvSpPr>
          <p:nvPr>
            <p:ph idx="1" hasCustomPrompt="1"/>
          </p:nvPr>
        </p:nvSpPr>
        <p:spPr bwMode="auto">
          <a:xfrm>
            <a:off x="450851" y="1556792"/>
            <a:ext cx="8243887" cy="362108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algn="ctr">
              <a:defRPr/>
            </a:pPr>
            <a:r>
              <a:rPr lang="de-DE" sz="4000" b="1" i="0" u="none" dirty="0" smtClean="0">
                <a:solidFill>
                  <a:srgbClr val="555555"/>
                </a:solidFill>
                <a:latin typeface="Arial Narrow"/>
                <a:ea typeface="Arial Narrow"/>
                <a:cs typeface="Arial Narrow"/>
              </a:rPr>
              <a:t>Künstliche neuronale Netze und </a:t>
            </a:r>
          </a:p>
          <a:p>
            <a:pPr algn="ctr">
              <a:defRPr/>
            </a:pPr>
            <a:r>
              <a:rPr lang="de-DE" sz="4000" dirty="0">
                <a:solidFill>
                  <a:srgbClr val="555555"/>
                </a:solidFill>
                <a:latin typeface="Arial Narrow"/>
                <a:ea typeface="Arial Narrow"/>
                <a:cs typeface="Arial Narrow"/>
              </a:rPr>
              <a:t>M</a:t>
            </a:r>
            <a:r>
              <a:rPr lang="de-DE" sz="4000" b="1" i="0" u="none" dirty="0" smtClean="0">
                <a:solidFill>
                  <a:srgbClr val="555555"/>
                </a:solidFill>
                <a:latin typeface="Arial Narrow"/>
                <a:ea typeface="Arial Narrow"/>
                <a:cs typeface="Arial Narrow"/>
              </a:rPr>
              <a:t>aschinelles Lernen</a:t>
            </a:r>
            <a:endParaRPr sz="4000" b="1" i="0" u="none" dirty="0">
              <a:solidFill>
                <a:srgbClr val="555555"/>
              </a:solidFill>
              <a:latin typeface="Arial Narrow"/>
              <a:ea typeface="Arial Narrow"/>
              <a:cs typeface="Arial Narrow"/>
            </a:endParaRPr>
          </a:p>
          <a:p>
            <a:pPr algn="ctr">
              <a:defRPr/>
            </a:pPr>
            <a:endParaRPr sz="4000" b="1" i="0" u="none" dirty="0">
              <a:solidFill>
                <a:srgbClr val="555555"/>
              </a:solidFill>
              <a:latin typeface="Arial Narrow"/>
              <a:ea typeface="Arial Narrow"/>
              <a:cs typeface="Arial Narrow"/>
            </a:endParaRPr>
          </a:p>
          <a:p>
            <a:pPr algn="ctr">
              <a:defRPr/>
            </a:pPr>
            <a:r>
              <a:rPr lang="de-DE" sz="3600" b="0" i="0" u="none" dirty="0" smtClean="0">
                <a:solidFill>
                  <a:srgbClr val="555555"/>
                </a:solidFill>
                <a:latin typeface="Arial Narrow"/>
                <a:ea typeface="Arial Narrow"/>
                <a:cs typeface="Arial Narrow"/>
              </a:rPr>
              <a:t>Eine Einführung</a:t>
            </a:r>
            <a:endParaRPr b="0" i="0" u="none" dirty="0">
              <a:solidFill>
                <a:srgbClr val="555555"/>
              </a:solidFill>
              <a:latin typeface="Arial Narrow"/>
              <a:ea typeface="Arial Narrow"/>
              <a:cs typeface="Arial Narrow"/>
            </a:endParaRPr>
          </a:p>
          <a:p>
            <a:pPr algn="ctr">
              <a:defRPr/>
            </a:pPr>
            <a:endParaRPr sz="3600" b="0" i="0" u="none" dirty="0">
              <a:solidFill>
                <a:srgbClr val="555555"/>
              </a:solidFill>
              <a:latin typeface="Arial Narrow"/>
              <a:ea typeface="Arial Narrow"/>
              <a:cs typeface="Arial Narrow"/>
            </a:endParaRPr>
          </a:p>
          <a:p>
            <a:pPr algn="ctr">
              <a:defRPr/>
            </a:pPr>
            <a:endParaRPr sz="3600" b="0" i="0" u="none" dirty="0">
              <a:solidFill>
                <a:srgbClr val="555555"/>
              </a:solidFill>
              <a:latin typeface="Arial Narrow"/>
              <a:ea typeface="Arial Narrow"/>
              <a:cs typeface="Arial Narrow"/>
            </a:endParaRPr>
          </a:p>
        </p:txBody>
      </p:sp>
      <p:sp>
        <p:nvSpPr>
          <p:cNvPr id="5" name="Foliennummernplatzhalter 7"/>
          <p:cNvSpPr>
            <a:spLocks noGrp="1"/>
          </p:cNvSpPr>
          <p:nvPr>
            <p:ph type="sldNum" sz="quarter" idx="11"/>
          </p:nvPr>
        </p:nvSpPr>
        <p:spPr bwMode="auto"/>
        <p:txBody>
          <a:bodyPr/>
          <a:lstStyle/>
          <a:p>
            <a:pPr>
              <a:defRPr/>
            </a:pPr>
            <a:fld id="{87938AB4-30ED-E477-5607-1CEF901797AA}" type="slidenum">
              <a:rPr lang="de-DE"/>
              <a:t>7</a:t>
            </a:fld>
            <a:endParaRPr lang="de-DE" sz="1800"/>
          </a:p>
        </p:txBody>
      </p:sp>
      <p:pic>
        <p:nvPicPr>
          <p:cNvPr id="6" name="Grafik 1"/>
          <p:cNvPicPr>
            <a:picLocks noChangeAspect="1"/>
          </p:cNvPicPr>
          <p:nvPr/>
        </p:nvPicPr>
        <p:blipFill>
          <a:blip r:embed="rId2"/>
          <a:stretch/>
        </p:blipFill>
        <p:spPr bwMode="auto">
          <a:xfrm>
            <a:off x="2627784" y="4710157"/>
            <a:ext cx="1529093" cy="1797102"/>
          </a:xfrm>
          <a:prstGeom prst="rect">
            <a:avLst/>
          </a:prstGeom>
        </p:spPr>
      </p:pic>
      <p:pic>
        <p:nvPicPr>
          <p:cNvPr id="10" name="Grafik 8"/>
          <p:cNvPicPr>
            <a:picLocks noChangeAspect="1"/>
          </p:cNvPicPr>
          <p:nvPr/>
        </p:nvPicPr>
        <p:blipFill>
          <a:blip r:embed="rId3"/>
          <a:stretch/>
        </p:blipFill>
        <p:spPr bwMode="auto">
          <a:xfrm>
            <a:off x="6084168" y="311081"/>
            <a:ext cx="570365" cy="574787"/>
          </a:xfrm>
          <a:prstGeom prst="rect">
            <a:avLst/>
          </a:prstGeom>
        </p:spPr>
      </p:pic>
      <p:pic>
        <p:nvPicPr>
          <p:cNvPr id="11" name="Grafik 10"/>
          <p:cNvPicPr>
            <a:picLocks noChangeAspect="1"/>
          </p:cNvPicPr>
          <p:nvPr/>
        </p:nvPicPr>
        <p:blipFill>
          <a:blip r:embed="rId4"/>
          <a:stretch/>
        </p:blipFill>
        <p:spPr bwMode="auto">
          <a:xfrm>
            <a:off x="1771843" y="428963"/>
            <a:ext cx="1215981" cy="454662"/>
          </a:xfrm>
          <a:prstGeom prst="rect">
            <a:avLst/>
          </a:prstGeom>
        </p:spPr>
      </p:pic>
      <p:pic>
        <p:nvPicPr>
          <p:cNvPr id="8" name="Grafik 7"/>
          <p:cNvPicPr>
            <a:picLocks noChangeAspect="1"/>
          </p:cNvPicPr>
          <p:nvPr/>
        </p:nvPicPr>
        <p:blipFill>
          <a:blip r:embed="rId5"/>
          <a:stretch>
            <a:fillRect/>
          </a:stretch>
        </p:blipFill>
        <p:spPr>
          <a:xfrm>
            <a:off x="5580112" y="4509120"/>
            <a:ext cx="1008112" cy="1545219"/>
          </a:xfrm>
          <a:prstGeom prst="rect">
            <a:avLst/>
          </a:prstGeom>
        </p:spPr>
      </p:pic>
    </p:spTree>
    <p:extLst>
      <p:ext uri="{BB962C8B-B14F-4D97-AF65-F5344CB8AC3E}">
        <p14:creationId xmlns:p14="http://schemas.microsoft.com/office/powerpoint/2010/main" val="605593516"/>
      </p:ext>
    </p:extLst>
  </p:cSld>
  <p:clrMapOvr>
    <a:masterClrMapping/>
  </p:clrMapOvr>
  <mc:AlternateContent xmlns:mc="http://schemas.openxmlformats.org/markup-compatibility/2006" xmlns:p14="http://schemas.microsoft.com/office/powerpoint/2010/main">
    <mc:Choice Requires="p14">
      <p:transition spd="slow" p14:dur="2000"/>
    </mc:Choice>
    <mc:Fallback xmlns="" xmlns:m="http://schemas.openxmlformats.org/officeDocument/2006/math" xmlns:w="http://schemas.openxmlformats.org/wordprocessingml/2006/main">
      <p:transition advClick="1"/>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70</a:t>
            </a:fld>
            <a:endParaRPr lang="de-DE" sz="1800"/>
          </a:p>
        </p:txBody>
      </p:sp>
      <p:pic>
        <p:nvPicPr>
          <p:cNvPr id="6" name="Grafik 5"/>
          <p:cNvPicPr>
            <a:picLocks noChangeAspect="1"/>
          </p:cNvPicPr>
          <p:nvPr/>
        </p:nvPicPr>
        <p:blipFill>
          <a:blip r:embed="rId2"/>
          <a:stretch>
            <a:fillRect/>
          </a:stretch>
        </p:blipFill>
        <p:spPr>
          <a:xfrm>
            <a:off x="2204200" y="1340768"/>
            <a:ext cx="5040560" cy="4665373"/>
          </a:xfrm>
          <a:prstGeom prst="rect">
            <a:avLst/>
          </a:prstGeom>
        </p:spPr>
      </p:pic>
      <p:cxnSp>
        <p:nvCxnSpPr>
          <p:cNvPr id="8" name="Gerader Verbinder 7"/>
          <p:cNvCxnSpPr/>
          <p:nvPr/>
        </p:nvCxnSpPr>
        <p:spPr>
          <a:xfrm flipV="1">
            <a:off x="2771800" y="1844824"/>
            <a:ext cx="4176464" cy="20162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hteck 8"/>
          <p:cNvSpPr/>
          <p:nvPr/>
        </p:nvSpPr>
        <p:spPr>
          <a:xfrm>
            <a:off x="107504" y="1430196"/>
            <a:ext cx="4572000" cy="1754326"/>
          </a:xfrm>
          <a:prstGeom prst="rect">
            <a:avLst/>
          </a:prstGeom>
        </p:spPr>
        <p:txBody>
          <a:bodyPr>
            <a:spAutoFit/>
          </a:bodyPr>
          <a:lstStyle/>
          <a:p>
            <a:r>
              <a:rPr lang="en-GB" b="1" dirty="0"/>
              <a:t>Training </a:t>
            </a:r>
            <a:r>
              <a:rPr lang="en-GB" b="1" dirty="0" err="1"/>
              <a:t>mit</a:t>
            </a:r>
            <a:r>
              <a:rPr lang="en-GB" b="1" dirty="0"/>
              <a:t> </a:t>
            </a:r>
            <a:r>
              <a:rPr lang="en-GB" b="1" dirty="0" err="1"/>
              <a:t>mehr</a:t>
            </a:r>
            <a:r>
              <a:rPr lang="en-GB" b="1" dirty="0"/>
              <a:t> </a:t>
            </a:r>
            <a:r>
              <a:rPr lang="en-GB" b="1" dirty="0" err="1"/>
              <a:t>Fällen</a:t>
            </a:r>
            <a:r>
              <a:rPr lang="en-GB" b="1" dirty="0"/>
              <a:t>:</a:t>
            </a:r>
          </a:p>
          <a:p>
            <a:endParaRPr lang="en-GB" b="1" dirty="0"/>
          </a:p>
          <a:p>
            <a:r>
              <a:rPr lang="en-GB" dirty="0" err="1" smtClean="0"/>
              <a:t>Neue</a:t>
            </a:r>
            <a:r>
              <a:rPr lang="en-GB" dirty="0" smtClean="0"/>
              <a:t> </a:t>
            </a:r>
            <a:r>
              <a:rPr lang="en-GB" dirty="0" err="1"/>
              <a:t>K</a:t>
            </a:r>
            <a:r>
              <a:rPr lang="en-GB" dirty="0" err="1" smtClean="0"/>
              <a:t>onfiguration</a:t>
            </a:r>
            <a:r>
              <a:rPr lang="en-GB" dirty="0"/>
              <a:t>:</a:t>
            </a:r>
          </a:p>
          <a:p>
            <a:r>
              <a:rPr lang="en-GB" dirty="0"/>
              <a:t> </a:t>
            </a:r>
          </a:p>
          <a:p>
            <a:r>
              <a:rPr lang="en-GB" dirty="0" smtClean="0"/>
              <a:t>        </a:t>
            </a:r>
            <a:r>
              <a:rPr lang="en-GB" dirty="0" smtClean="0">
                <a:solidFill>
                  <a:schemeClr val="accent1">
                    <a:lumMod val="75000"/>
                  </a:schemeClr>
                </a:solidFill>
              </a:rPr>
              <a:t>f(</a:t>
            </a:r>
            <a:r>
              <a:rPr lang="en-GB" dirty="0" smtClean="0">
                <a:solidFill>
                  <a:srgbClr val="FFC000"/>
                </a:solidFill>
              </a:rPr>
              <a:t>x</a:t>
            </a:r>
            <a:r>
              <a:rPr lang="en-GB" dirty="0">
                <a:solidFill>
                  <a:schemeClr val="accent1">
                    <a:lumMod val="75000"/>
                  </a:schemeClr>
                </a:solidFill>
              </a:rPr>
              <a:t>) = </a:t>
            </a:r>
            <a:r>
              <a:rPr lang="en-GB" b="1" dirty="0" smtClean="0">
                <a:solidFill>
                  <a:schemeClr val="accent1">
                    <a:lumMod val="75000"/>
                  </a:schemeClr>
                </a:solidFill>
              </a:rPr>
              <a:t>0,45</a:t>
            </a:r>
            <a:r>
              <a:rPr lang="en-GB" dirty="0" smtClean="0">
                <a:solidFill>
                  <a:schemeClr val="accent1">
                    <a:lumMod val="75000"/>
                  </a:schemeClr>
                </a:solidFill>
              </a:rPr>
              <a:t> </a:t>
            </a:r>
            <a:r>
              <a:rPr lang="en-GB" dirty="0">
                <a:solidFill>
                  <a:schemeClr val="accent1">
                    <a:lumMod val="75000"/>
                  </a:schemeClr>
                </a:solidFill>
              </a:rPr>
              <a:t>* </a:t>
            </a:r>
            <a:r>
              <a:rPr lang="en-GB" dirty="0" smtClean="0">
                <a:solidFill>
                  <a:srgbClr val="FFC000"/>
                </a:solidFill>
              </a:rPr>
              <a:t>x </a:t>
            </a:r>
            <a:r>
              <a:rPr lang="en-GB" b="1" dirty="0">
                <a:solidFill>
                  <a:schemeClr val="accent1">
                    <a:lumMod val="75000"/>
                  </a:schemeClr>
                </a:solidFill>
              </a:rPr>
              <a:t>+ </a:t>
            </a:r>
            <a:r>
              <a:rPr lang="en-GB" b="1" dirty="0" smtClean="0">
                <a:solidFill>
                  <a:schemeClr val="accent1">
                    <a:lumMod val="75000"/>
                  </a:schemeClr>
                </a:solidFill>
              </a:rPr>
              <a:t>0,42</a:t>
            </a:r>
          </a:p>
          <a:p>
            <a:endParaRPr lang="en-GB" b="1" dirty="0">
              <a:solidFill>
                <a:schemeClr val="accent1">
                  <a:lumMod val="75000"/>
                </a:schemeClr>
              </a:solidFill>
            </a:endParaRPr>
          </a:p>
        </p:txBody>
      </p:sp>
    </p:spTree>
    <p:extLst>
      <p:ext uri="{BB962C8B-B14F-4D97-AF65-F5344CB8AC3E}">
        <p14:creationId xmlns:p14="http://schemas.microsoft.com/office/powerpoint/2010/main" val="37933235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71</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9" name="Gerader Verbinder 8"/>
          <p:cNvCxnSpPr/>
          <p:nvPr/>
        </p:nvCxnSpPr>
        <p:spPr>
          <a:xfrm flipV="1">
            <a:off x="2771800" y="1844824"/>
            <a:ext cx="4176464" cy="20162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2476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72</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10" name="Gerader Verbinder 9"/>
          <p:cNvCxnSpPr/>
          <p:nvPr/>
        </p:nvCxnSpPr>
        <p:spPr>
          <a:xfrm flipV="1">
            <a:off x="2771800" y="2348880"/>
            <a:ext cx="4176464" cy="20162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87270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73</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8" name="Gerader Verbinder 7"/>
          <p:cNvCxnSpPr/>
          <p:nvPr/>
        </p:nvCxnSpPr>
        <p:spPr>
          <a:xfrm flipV="1">
            <a:off x="2771800" y="3068960"/>
            <a:ext cx="4104456" cy="129614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7946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74</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10" name="Gerader Verbinder 9"/>
          <p:cNvCxnSpPr/>
          <p:nvPr/>
        </p:nvCxnSpPr>
        <p:spPr>
          <a:xfrm flipV="1">
            <a:off x="2771800" y="3068960"/>
            <a:ext cx="4104456" cy="129614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0354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75</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9" name="Gerader Verbinder 8"/>
          <p:cNvCxnSpPr/>
          <p:nvPr/>
        </p:nvCxnSpPr>
        <p:spPr>
          <a:xfrm flipV="1">
            <a:off x="2771800" y="2924944"/>
            <a:ext cx="4104456" cy="129614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77028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76</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9" name="Gerader Verbinder 8"/>
          <p:cNvCxnSpPr/>
          <p:nvPr/>
        </p:nvCxnSpPr>
        <p:spPr>
          <a:xfrm flipV="1">
            <a:off x="2771800" y="1556792"/>
            <a:ext cx="2808312" cy="26642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0488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77</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8" name="Gerader Verbinder 7"/>
          <p:cNvCxnSpPr/>
          <p:nvPr/>
        </p:nvCxnSpPr>
        <p:spPr>
          <a:xfrm flipV="1">
            <a:off x="2771800" y="1556792"/>
            <a:ext cx="2808312" cy="26642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4580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78</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9" name="Gerader Verbinder 8"/>
          <p:cNvCxnSpPr/>
          <p:nvPr/>
        </p:nvCxnSpPr>
        <p:spPr>
          <a:xfrm flipV="1">
            <a:off x="2771800" y="1556792"/>
            <a:ext cx="2664296" cy="25202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7002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79</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7" name="Gerader Verbinder 6"/>
          <p:cNvCxnSpPr/>
          <p:nvPr/>
        </p:nvCxnSpPr>
        <p:spPr>
          <a:xfrm flipV="1">
            <a:off x="2771800" y="1556792"/>
            <a:ext cx="1440160" cy="25202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6871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3645016" y="1815232"/>
            <a:ext cx="4877285" cy="4639544"/>
          </a:xfrm>
          <a:prstGeom prst="rect">
            <a:avLst/>
          </a:prstGeom>
        </p:spPr>
      </p:pic>
      <p:sp>
        <p:nvSpPr>
          <p:cNvPr id="12" name="Ellipse 11"/>
          <p:cNvSpPr/>
          <p:nvPr/>
        </p:nvSpPr>
        <p:spPr>
          <a:xfrm rot="2739204">
            <a:off x="5430071" y="3494605"/>
            <a:ext cx="1850457" cy="2351607"/>
          </a:xfrm>
          <a:prstGeom prst="ellipse">
            <a:avLst/>
          </a:prstGeom>
          <a:solidFill>
            <a:srgbClr val="FF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Ellipse 7"/>
          <p:cNvSpPr/>
          <p:nvPr/>
        </p:nvSpPr>
        <p:spPr>
          <a:xfrm rot="631056">
            <a:off x="3897230" y="1584828"/>
            <a:ext cx="2244833" cy="3738275"/>
          </a:xfrm>
          <a:prstGeom prst="ellipse">
            <a:avLst/>
          </a:prstGeom>
          <a:solidFill>
            <a:schemeClr val="tx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Ellipse 6"/>
          <p:cNvSpPr/>
          <p:nvPr/>
        </p:nvSpPr>
        <p:spPr>
          <a:xfrm rot="559951">
            <a:off x="4062262" y="2106950"/>
            <a:ext cx="1914767" cy="2590405"/>
          </a:xfrm>
          <a:prstGeom prst="ellipse">
            <a:avLst/>
          </a:prstGeom>
          <a:solidFill>
            <a:schemeClr val="tx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Inhaltsplatzhalter 2"/>
          <p:cNvSpPr>
            <a:spLocks noGrp="1"/>
          </p:cNvSpPr>
          <p:nvPr>
            <p:ph idx="1"/>
          </p:nvPr>
        </p:nvSpPr>
        <p:spPr>
          <a:xfrm>
            <a:off x="373828" y="5554616"/>
            <a:ext cx="8243888" cy="3621087"/>
          </a:xfrm>
        </p:spPr>
        <p:txBody>
          <a:bodyPr/>
          <a:lstStyle/>
          <a:p>
            <a:r>
              <a:rPr lang="de-DE" dirty="0" smtClean="0"/>
              <a:t>Jedes Insekt wird nun durch ein</a:t>
            </a:r>
          </a:p>
          <a:p>
            <a:r>
              <a:rPr lang="de-DE" dirty="0" smtClean="0"/>
              <a:t>Label einer Klasse/Kategorie zu-</a:t>
            </a:r>
            <a:br>
              <a:rPr lang="de-DE" dirty="0" smtClean="0"/>
            </a:br>
            <a:r>
              <a:rPr lang="de-DE" dirty="0" smtClean="0"/>
              <a:t>geordnet.</a:t>
            </a:r>
            <a:endParaRPr lang="de-DE" dirty="0"/>
          </a:p>
        </p:txBody>
      </p:sp>
      <p:sp>
        <p:nvSpPr>
          <p:cNvPr id="5" name="Foliennummernplatzhalter 4"/>
          <p:cNvSpPr>
            <a:spLocks noGrp="1"/>
          </p:cNvSpPr>
          <p:nvPr>
            <p:ph type="sldNum" sz="quarter" idx="11"/>
          </p:nvPr>
        </p:nvSpPr>
        <p:spPr/>
        <p:txBody>
          <a:bodyPr/>
          <a:lstStyle/>
          <a:p>
            <a:fld id="{C0BC624C-2554-4659-A1D8-66347873820C}" type="slidenum">
              <a:rPr lang="de-DE" smtClean="0"/>
              <a:pPr/>
              <a:t>8</a:t>
            </a:fld>
            <a:endParaRPr lang="de-DE" sz="1800" dirty="0"/>
          </a:p>
        </p:txBody>
      </p:sp>
      <p:sp>
        <p:nvSpPr>
          <p:cNvPr id="6" name="Ellipse 5"/>
          <p:cNvSpPr/>
          <p:nvPr/>
        </p:nvSpPr>
        <p:spPr>
          <a:xfrm rot="446074">
            <a:off x="4296323" y="2407062"/>
            <a:ext cx="1493240" cy="1796241"/>
          </a:xfrm>
          <a:prstGeom prst="ellipse">
            <a:avLst/>
          </a:prstGeom>
          <a:solidFill>
            <a:schemeClr val="tx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Ellipse 10"/>
          <p:cNvSpPr/>
          <p:nvPr/>
        </p:nvSpPr>
        <p:spPr>
          <a:xfrm rot="2739204">
            <a:off x="5649402" y="3766406"/>
            <a:ext cx="1434873" cy="1777774"/>
          </a:xfrm>
          <a:prstGeom prst="ellipse">
            <a:avLst/>
          </a:prstGeom>
          <a:solidFill>
            <a:srgbClr val="FF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Ellipse 9"/>
          <p:cNvSpPr/>
          <p:nvPr/>
        </p:nvSpPr>
        <p:spPr>
          <a:xfrm rot="2739204">
            <a:off x="5831777" y="4049621"/>
            <a:ext cx="1026424" cy="1251532"/>
          </a:xfrm>
          <a:prstGeom prst="ellipse">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feld 12"/>
          <p:cNvSpPr txBox="1"/>
          <p:nvPr/>
        </p:nvSpPr>
        <p:spPr>
          <a:xfrm>
            <a:off x="7461103" y="4017006"/>
            <a:ext cx="597080" cy="784830"/>
          </a:xfrm>
          <a:prstGeom prst="rect">
            <a:avLst/>
          </a:prstGeom>
          <a:noFill/>
        </p:spPr>
        <p:txBody>
          <a:bodyPr wrap="square" rtlCol="0">
            <a:spAutoFit/>
          </a:bodyPr>
          <a:lstStyle/>
          <a:p>
            <a:r>
              <a:rPr lang="en-GB" sz="4500" dirty="0" smtClean="0">
                <a:solidFill>
                  <a:schemeClr val="accent5"/>
                </a:solidFill>
                <a:latin typeface="Amiri" panose="00000500000000000000" pitchFamily="2" charset="-78"/>
                <a:ea typeface="Amiri" panose="00000500000000000000" pitchFamily="2" charset="-78"/>
                <a:cs typeface="Amiri" panose="00000500000000000000" pitchFamily="2" charset="-78"/>
              </a:rPr>
              <a:t>A</a:t>
            </a:r>
            <a:endParaRPr lang="en-GB" sz="4500" dirty="0">
              <a:solidFill>
                <a:schemeClr val="accent5"/>
              </a:solidFill>
              <a:latin typeface="Amiri" panose="00000500000000000000" pitchFamily="2" charset="-78"/>
              <a:ea typeface="Amiri" panose="00000500000000000000" pitchFamily="2" charset="-78"/>
              <a:cs typeface="Amiri" panose="00000500000000000000" pitchFamily="2" charset="-78"/>
            </a:endParaRPr>
          </a:p>
        </p:txBody>
      </p:sp>
      <p:sp>
        <p:nvSpPr>
          <p:cNvPr id="14" name="Textfeld 13"/>
          <p:cNvSpPr txBox="1"/>
          <p:nvPr/>
        </p:nvSpPr>
        <p:spPr>
          <a:xfrm>
            <a:off x="6087196" y="2094820"/>
            <a:ext cx="597080" cy="784830"/>
          </a:xfrm>
          <a:prstGeom prst="rect">
            <a:avLst/>
          </a:prstGeom>
          <a:noFill/>
        </p:spPr>
        <p:txBody>
          <a:bodyPr wrap="square" rtlCol="0">
            <a:spAutoFit/>
          </a:bodyPr>
          <a:lstStyle/>
          <a:p>
            <a:r>
              <a:rPr lang="en-GB" sz="4500" dirty="0" smtClean="0">
                <a:solidFill>
                  <a:schemeClr val="tx2">
                    <a:lumMod val="50000"/>
                    <a:lumOff val="50000"/>
                  </a:schemeClr>
                </a:solidFill>
                <a:latin typeface="Amiri" panose="00000500000000000000" pitchFamily="2" charset="-78"/>
                <a:ea typeface="Amiri" panose="00000500000000000000" pitchFamily="2" charset="-78"/>
                <a:cs typeface="Amiri" panose="00000500000000000000" pitchFamily="2" charset="-78"/>
              </a:rPr>
              <a:t>B</a:t>
            </a:r>
            <a:endParaRPr lang="en-GB" sz="4500" dirty="0">
              <a:solidFill>
                <a:schemeClr val="tx2">
                  <a:lumMod val="50000"/>
                  <a:lumOff val="50000"/>
                </a:schemeClr>
              </a:solidFill>
              <a:latin typeface="Amiri" panose="00000500000000000000" pitchFamily="2" charset="-78"/>
              <a:ea typeface="Amiri" panose="00000500000000000000" pitchFamily="2" charset="-78"/>
              <a:cs typeface="Amiri" panose="00000500000000000000" pitchFamily="2" charset="-78"/>
            </a:endParaRPr>
          </a:p>
        </p:txBody>
      </p:sp>
      <p:sp>
        <p:nvSpPr>
          <p:cNvPr id="18" name="Titel 17"/>
          <p:cNvSpPr>
            <a:spLocks noGrp="1"/>
          </p:cNvSpPr>
          <p:nvPr>
            <p:ph type="title"/>
          </p:nvPr>
        </p:nvSpPr>
        <p:spPr>
          <a:xfrm>
            <a:off x="317947" y="936928"/>
            <a:ext cx="8243887" cy="1044000"/>
          </a:xfrm>
        </p:spPr>
        <p:txBody>
          <a:bodyPr/>
          <a:lstStyle/>
          <a:p>
            <a:r>
              <a:rPr lang="en-GB" dirty="0" err="1" smtClean="0"/>
              <a:t>Käfer</a:t>
            </a:r>
            <a:r>
              <a:rPr lang="en-GB" dirty="0" smtClean="0"/>
              <a:t> </a:t>
            </a:r>
            <a:r>
              <a:rPr lang="en-GB" dirty="0" err="1" smtClean="0"/>
              <a:t>Datensatz</a:t>
            </a:r>
            <a:endParaRPr lang="en-GB" dirty="0"/>
          </a:p>
        </p:txBody>
      </p:sp>
      <p:pic>
        <p:nvPicPr>
          <p:cNvPr id="2" name="Grafik 1"/>
          <p:cNvPicPr>
            <a:picLocks noChangeAspect="1"/>
          </p:cNvPicPr>
          <p:nvPr/>
        </p:nvPicPr>
        <p:blipFill>
          <a:blip r:embed="rId3"/>
          <a:stretch>
            <a:fillRect/>
          </a:stretch>
        </p:blipFill>
        <p:spPr>
          <a:xfrm>
            <a:off x="6391899" y="1530800"/>
            <a:ext cx="1681620" cy="1081382"/>
          </a:xfrm>
          <a:prstGeom prst="rect">
            <a:avLst/>
          </a:prstGeom>
        </p:spPr>
      </p:pic>
      <p:pic>
        <p:nvPicPr>
          <p:cNvPr id="9" name="Grafik 8"/>
          <p:cNvPicPr>
            <a:picLocks noChangeAspect="1"/>
          </p:cNvPicPr>
          <p:nvPr/>
        </p:nvPicPr>
        <p:blipFill>
          <a:blip r:embed="rId4"/>
          <a:stretch>
            <a:fillRect/>
          </a:stretch>
        </p:blipFill>
        <p:spPr>
          <a:xfrm>
            <a:off x="7649709" y="3236613"/>
            <a:ext cx="1514887" cy="1300688"/>
          </a:xfrm>
          <a:prstGeom prst="rect">
            <a:avLst/>
          </a:prstGeom>
        </p:spPr>
      </p:pic>
      <p:pic>
        <p:nvPicPr>
          <p:cNvPr id="19" name="Grafik 18"/>
          <p:cNvPicPr>
            <a:picLocks noChangeAspect="1"/>
          </p:cNvPicPr>
          <p:nvPr/>
        </p:nvPicPr>
        <p:blipFill>
          <a:blip r:embed="rId5"/>
          <a:stretch>
            <a:fillRect/>
          </a:stretch>
        </p:blipFill>
        <p:spPr>
          <a:xfrm>
            <a:off x="802315" y="1736482"/>
            <a:ext cx="2552700" cy="3743325"/>
          </a:xfrm>
          <a:prstGeom prst="rect">
            <a:avLst/>
          </a:prstGeom>
        </p:spPr>
      </p:pic>
    </p:spTree>
    <p:extLst>
      <p:ext uri="{BB962C8B-B14F-4D97-AF65-F5344CB8AC3E}">
        <p14:creationId xmlns:p14="http://schemas.microsoft.com/office/powerpoint/2010/main" val="101474647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80</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8" name="Gerader Verbinder 7"/>
          <p:cNvCxnSpPr/>
          <p:nvPr/>
        </p:nvCxnSpPr>
        <p:spPr>
          <a:xfrm flipV="1">
            <a:off x="2771800" y="1556792"/>
            <a:ext cx="1440160" cy="25202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90326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81</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7" name="Gerader Verbinder 6"/>
          <p:cNvCxnSpPr/>
          <p:nvPr/>
        </p:nvCxnSpPr>
        <p:spPr>
          <a:xfrm flipV="1">
            <a:off x="2771800" y="1556792"/>
            <a:ext cx="1512168" cy="26642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4667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82</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7" name="Gerader Verbinder 6"/>
          <p:cNvCxnSpPr/>
          <p:nvPr/>
        </p:nvCxnSpPr>
        <p:spPr>
          <a:xfrm flipV="1">
            <a:off x="2771800" y="1556792"/>
            <a:ext cx="1512168" cy="26642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19428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83</a:t>
            </a:fld>
            <a:endParaRPr lang="de-DE" sz="1800"/>
          </a:p>
        </p:txBody>
      </p:sp>
      <p:pic>
        <p:nvPicPr>
          <p:cNvPr id="6" name="Grafik 5"/>
          <p:cNvPicPr>
            <a:picLocks noChangeAspect="1"/>
          </p:cNvPicPr>
          <p:nvPr/>
        </p:nvPicPr>
        <p:blipFill>
          <a:blip r:embed="rId2"/>
          <a:stretch>
            <a:fillRect/>
          </a:stretch>
        </p:blipFill>
        <p:spPr>
          <a:xfrm>
            <a:off x="2195736" y="1340434"/>
            <a:ext cx="5040920" cy="4665706"/>
          </a:xfrm>
          <a:prstGeom prst="rect">
            <a:avLst/>
          </a:prstGeom>
        </p:spPr>
      </p:pic>
      <p:cxnSp>
        <p:nvCxnSpPr>
          <p:cNvPr id="8" name="Gerader Verbinder 7"/>
          <p:cNvCxnSpPr/>
          <p:nvPr/>
        </p:nvCxnSpPr>
        <p:spPr>
          <a:xfrm flipV="1">
            <a:off x="2771800" y="1556792"/>
            <a:ext cx="1512168" cy="26642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80561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84</a:t>
            </a:fld>
            <a:endParaRPr lang="de-DE" sz="1800"/>
          </a:p>
        </p:txBody>
      </p:sp>
      <p:pic>
        <p:nvPicPr>
          <p:cNvPr id="6" name="Grafik 5"/>
          <p:cNvPicPr>
            <a:picLocks noChangeAspect="1"/>
          </p:cNvPicPr>
          <p:nvPr/>
        </p:nvPicPr>
        <p:blipFill>
          <a:blip r:embed="rId2"/>
          <a:stretch>
            <a:fillRect/>
          </a:stretch>
        </p:blipFill>
        <p:spPr>
          <a:xfrm>
            <a:off x="2195736" y="1340768"/>
            <a:ext cx="5040920" cy="4665706"/>
          </a:xfrm>
          <a:prstGeom prst="rect">
            <a:avLst/>
          </a:prstGeom>
        </p:spPr>
      </p:pic>
      <p:cxnSp>
        <p:nvCxnSpPr>
          <p:cNvPr id="7" name="Gerader Verbinder 6"/>
          <p:cNvCxnSpPr/>
          <p:nvPr/>
        </p:nvCxnSpPr>
        <p:spPr>
          <a:xfrm flipV="1">
            <a:off x="2771800" y="1556792"/>
            <a:ext cx="1584176" cy="28803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22486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85</a:t>
            </a:fld>
            <a:endParaRPr lang="de-DE" sz="1800"/>
          </a:p>
        </p:txBody>
      </p:sp>
      <p:pic>
        <p:nvPicPr>
          <p:cNvPr id="6" name="Grafik 5"/>
          <p:cNvPicPr>
            <a:picLocks noChangeAspect="1"/>
          </p:cNvPicPr>
          <p:nvPr/>
        </p:nvPicPr>
        <p:blipFill>
          <a:blip r:embed="rId2"/>
          <a:stretch>
            <a:fillRect/>
          </a:stretch>
        </p:blipFill>
        <p:spPr>
          <a:xfrm>
            <a:off x="2195736" y="1340768"/>
            <a:ext cx="5040920" cy="4665706"/>
          </a:xfrm>
          <a:prstGeom prst="rect">
            <a:avLst/>
          </a:prstGeom>
        </p:spPr>
      </p:pic>
      <p:cxnSp>
        <p:nvCxnSpPr>
          <p:cNvPr id="7" name="Gerader Verbinder 6"/>
          <p:cNvCxnSpPr/>
          <p:nvPr/>
        </p:nvCxnSpPr>
        <p:spPr>
          <a:xfrm flipV="1">
            <a:off x="2771800" y="1556792"/>
            <a:ext cx="1728192" cy="28803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836258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86</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9" name="Gerader Verbinder 8"/>
          <p:cNvCxnSpPr/>
          <p:nvPr/>
        </p:nvCxnSpPr>
        <p:spPr>
          <a:xfrm flipV="1">
            <a:off x="2771800" y="1556792"/>
            <a:ext cx="1728192" cy="28803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8333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87</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7" name="Gerader Verbinder 6"/>
          <p:cNvCxnSpPr/>
          <p:nvPr/>
        </p:nvCxnSpPr>
        <p:spPr>
          <a:xfrm flipV="1">
            <a:off x="2771800" y="1484784"/>
            <a:ext cx="1728192" cy="28803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16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88</a:t>
            </a:fld>
            <a:endParaRPr lang="de-DE" sz="1800"/>
          </a:p>
        </p:txBody>
      </p:sp>
      <p:pic>
        <p:nvPicPr>
          <p:cNvPr id="6" name="Grafik 5"/>
          <p:cNvPicPr>
            <a:picLocks noChangeAspect="1"/>
          </p:cNvPicPr>
          <p:nvPr/>
        </p:nvPicPr>
        <p:blipFill>
          <a:blip r:embed="rId2"/>
          <a:stretch>
            <a:fillRect/>
          </a:stretch>
        </p:blipFill>
        <p:spPr>
          <a:xfrm>
            <a:off x="2195736" y="1340767"/>
            <a:ext cx="5040560" cy="4665373"/>
          </a:xfrm>
          <a:prstGeom prst="rect">
            <a:avLst/>
          </a:prstGeom>
        </p:spPr>
      </p:pic>
      <p:cxnSp>
        <p:nvCxnSpPr>
          <p:cNvPr id="7" name="Gerader Verbinder 6"/>
          <p:cNvCxnSpPr/>
          <p:nvPr/>
        </p:nvCxnSpPr>
        <p:spPr>
          <a:xfrm flipV="1">
            <a:off x="2771800" y="1556792"/>
            <a:ext cx="1512168" cy="280831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82516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3"/>
          <a:stretch>
            <a:fillRect/>
          </a:stretch>
        </p:blipFill>
        <p:spPr>
          <a:xfrm>
            <a:off x="2195735" y="1338088"/>
            <a:ext cx="5043815" cy="4668385"/>
          </a:xfrm>
          <a:prstGeom prst="rect">
            <a:avLst/>
          </a:prstGeom>
        </p:spPr>
      </p:pic>
      <p:sp>
        <p:nvSpPr>
          <p:cNvPr id="5" name="Foliennummernplatzhalter 4"/>
          <p:cNvSpPr>
            <a:spLocks noGrp="1"/>
          </p:cNvSpPr>
          <p:nvPr>
            <p:ph type="sldNum" sz="quarter" idx="11"/>
          </p:nvPr>
        </p:nvSpPr>
        <p:spPr/>
        <p:txBody>
          <a:bodyPr/>
          <a:lstStyle/>
          <a:p>
            <a:pPr>
              <a:defRPr/>
            </a:pPr>
            <a:fld id="{C0BC624C-2554-4659-A1D8-66347873820C}" type="slidenum">
              <a:rPr lang="de-DE" smtClean="0"/>
              <a:t>89</a:t>
            </a:fld>
            <a:endParaRPr lang="de-DE" sz="1800"/>
          </a:p>
        </p:txBody>
      </p:sp>
      <p:cxnSp>
        <p:nvCxnSpPr>
          <p:cNvPr id="6" name="Gerader Verbinder 5"/>
          <p:cNvCxnSpPr/>
          <p:nvPr/>
        </p:nvCxnSpPr>
        <p:spPr>
          <a:xfrm flipV="1">
            <a:off x="2771800" y="1556792"/>
            <a:ext cx="1512168" cy="280831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8928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leichschenkliges Dreieck 16"/>
          <p:cNvSpPr/>
          <p:nvPr/>
        </p:nvSpPr>
        <p:spPr>
          <a:xfrm rot="16200000">
            <a:off x="4900914" y="5570617"/>
            <a:ext cx="517816" cy="30874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Gleichschenkliges Dreieck 15"/>
          <p:cNvSpPr/>
          <p:nvPr/>
        </p:nvSpPr>
        <p:spPr>
          <a:xfrm rot="5400000">
            <a:off x="3826383" y="5950936"/>
            <a:ext cx="517816" cy="30874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Gleichschenkliges Dreieck 10"/>
          <p:cNvSpPr/>
          <p:nvPr/>
        </p:nvSpPr>
        <p:spPr>
          <a:xfrm rot="5400000">
            <a:off x="3821631" y="5303012"/>
            <a:ext cx="517816" cy="30874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liennummernplatzhalter 3"/>
          <p:cNvSpPr>
            <a:spLocks noGrp="1"/>
          </p:cNvSpPr>
          <p:nvPr>
            <p:ph type="sldNum" sz="quarter" idx="11"/>
          </p:nvPr>
        </p:nvSpPr>
        <p:spPr/>
        <p:txBody>
          <a:bodyPr/>
          <a:lstStyle/>
          <a:p>
            <a:fld id="{C0BC624C-2554-4659-A1D8-66347873820C}" type="slidenum">
              <a:rPr lang="de-DE" smtClean="0"/>
              <a:pPr/>
              <a:t>9</a:t>
            </a:fld>
            <a:endParaRPr lang="de-DE" sz="1800" dirty="0"/>
          </a:p>
        </p:txBody>
      </p:sp>
      <p:pic>
        <p:nvPicPr>
          <p:cNvPr id="18" name="Grafik 17"/>
          <p:cNvPicPr>
            <a:picLocks noChangeAspect="1"/>
          </p:cNvPicPr>
          <p:nvPr/>
        </p:nvPicPr>
        <p:blipFill>
          <a:blip r:embed="rId2"/>
          <a:stretch>
            <a:fillRect/>
          </a:stretch>
        </p:blipFill>
        <p:spPr>
          <a:xfrm>
            <a:off x="3408085" y="1762646"/>
            <a:ext cx="1863162" cy="2732174"/>
          </a:xfrm>
          <a:prstGeom prst="rect">
            <a:avLst/>
          </a:prstGeom>
        </p:spPr>
      </p:pic>
      <p:sp>
        <p:nvSpPr>
          <p:cNvPr id="8" name="Titel 1"/>
          <p:cNvSpPr txBox="1">
            <a:spLocks/>
          </p:cNvSpPr>
          <p:nvPr/>
        </p:nvSpPr>
        <p:spPr>
          <a:xfrm>
            <a:off x="449261" y="1026008"/>
            <a:ext cx="8243887" cy="1044000"/>
          </a:xfrm>
          <a:prstGeom prst="rect">
            <a:avLst/>
          </a:prstGeom>
        </p:spPr>
        <p:txBody>
          <a:bodyPr vert="horz" lIns="0" tIns="0" rIns="0" bIns="0" rtlCol="0" anchor="t" anchorCtr="0">
            <a:noAutofit/>
          </a:bodyPr>
          <a:lstStyle>
            <a:lvl1pPr marL="0" indent="0" algn="l" defTabSz="685800" rtl="0" eaLnBrk="1" latinLnBrk="0" hangingPunct="1">
              <a:lnSpc>
                <a:spcPct val="93000"/>
              </a:lnSpc>
              <a:spcBef>
                <a:spcPts val="0"/>
              </a:spcBef>
              <a:buFont typeface="Arial" panose="020B0604020202020204" pitchFamily="34" charset="0"/>
              <a:buNone/>
              <a:defRPr sz="3200" b="1" kern="1200">
                <a:solidFill>
                  <a:schemeClr val="accent1"/>
                </a:solidFill>
                <a:latin typeface="+mj-lt"/>
                <a:ea typeface="+mj-ea"/>
                <a:cs typeface="+mj-cs"/>
              </a:defRPr>
            </a:lvl1pPr>
          </a:lstStyle>
          <a:p>
            <a:r>
              <a:rPr lang="en-GB" dirty="0" err="1" smtClean="0"/>
              <a:t>Maschinelles</a:t>
            </a:r>
            <a:r>
              <a:rPr lang="en-GB" dirty="0" smtClean="0"/>
              <a:t> </a:t>
            </a:r>
            <a:r>
              <a:rPr lang="en-GB" dirty="0" err="1" smtClean="0"/>
              <a:t>Lernen</a:t>
            </a:r>
            <a:r>
              <a:rPr lang="en-GB" dirty="0" smtClean="0"/>
              <a:t> – </a:t>
            </a:r>
            <a:r>
              <a:rPr lang="de-DE" dirty="0" smtClean="0"/>
              <a:t>Ein</a:t>
            </a:r>
            <a:r>
              <a:rPr lang="en-GB" dirty="0" smtClean="0"/>
              <a:t> </a:t>
            </a:r>
            <a:r>
              <a:rPr lang="de-DE" dirty="0" smtClean="0"/>
              <a:t>Klassifikationsproblem</a:t>
            </a:r>
            <a:endParaRPr lang="de-DE" dirty="0"/>
          </a:p>
        </p:txBody>
      </p:sp>
      <p:sp>
        <p:nvSpPr>
          <p:cNvPr id="2" name="Abgerundetes Rechteck 1"/>
          <p:cNvSpPr/>
          <p:nvPr/>
        </p:nvSpPr>
        <p:spPr>
          <a:xfrm>
            <a:off x="3737436" y="1762646"/>
            <a:ext cx="833768" cy="250571"/>
          </a:xfrm>
          <a:prstGeom prst="roundRect">
            <a:avLst/>
          </a:prstGeom>
          <a:solidFill>
            <a:srgbClr val="FFC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bgerundetes Rechteck 5"/>
          <p:cNvSpPr/>
          <p:nvPr/>
        </p:nvSpPr>
        <p:spPr>
          <a:xfrm>
            <a:off x="4608828" y="1762646"/>
            <a:ext cx="600947" cy="227519"/>
          </a:xfrm>
          <a:prstGeom prst="roundRect">
            <a:avLst/>
          </a:prstGeom>
          <a:solidFill>
            <a:srgbClr val="00B05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fik 6"/>
          <p:cNvPicPr>
            <a:picLocks noChangeAspect="1"/>
          </p:cNvPicPr>
          <p:nvPr/>
        </p:nvPicPr>
        <p:blipFill>
          <a:blip r:embed="rId3"/>
          <a:stretch>
            <a:fillRect/>
          </a:stretch>
        </p:blipFill>
        <p:spPr>
          <a:xfrm>
            <a:off x="4080539" y="5113168"/>
            <a:ext cx="1056577" cy="1206244"/>
          </a:xfrm>
          <a:prstGeom prst="rect">
            <a:avLst/>
          </a:prstGeom>
        </p:spPr>
      </p:pic>
      <p:sp>
        <p:nvSpPr>
          <p:cNvPr id="12" name="Textfeld 11"/>
          <p:cNvSpPr txBox="1"/>
          <p:nvPr/>
        </p:nvSpPr>
        <p:spPr>
          <a:xfrm>
            <a:off x="2037947" y="5162292"/>
            <a:ext cx="1653017" cy="1200329"/>
          </a:xfrm>
          <a:prstGeom prst="rect">
            <a:avLst/>
          </a:prstGeom>
          <a:noFill/>
        </p:spPr>
        <p:txBody>
          <a:bodyPr wrap="none" rtlCol="0">
            <a:spAutoFit/>
          </a:bodyPr>
          <a:lstStyle/>
          <a:p>
            <a:r>
              <a:rPr lang="de-DE" sz="2400" b="1" dirty="0" smtClean="0">
                <a:solidFill>
                  <a:srgbClr val="FFC000"/>
                </a:solidFill>
              </a:rPr>
              <a:t>Breite      </a:t>
            </a:r>
            <a:r>
              <a:rPr lang="de-DE" sz="2400" b="1" dirty="0" smtClean="0">
                <a:solidFill>
                  <a:srgbClr val="000000"/>
                </a:solidFill>
                <a:sym typeface="Wingdings" panose="05000000000000000000" pitchFamily="2" charset="2"/>
              </a:rPr>
              <a:t></a:t>
            </a:r>
            <a:endParaRPr lang="de-DE" sz="2400" b="1" dirty="0" smtClean="0">
              <a:solidFill>
                <a:srgbClr val="000000"/>
              </a:solidFill>
            </a:endParaRPr>
          </a:p>
          <a:p>
            <a:endParaRPr lang="de-DE" sz="2400" b="1" dirty="0" smtClean="0">
              <a:solidFill>
                <a:srgbClr val="FFC000"/>
              </a:solidFill>
            </a:endParaRPr>
          </a:p>
          <a:p>
            <a:r>
              <a:rPr lang="de-DE" sz="2400" b="1" dirty="0" smtClean="0">
                <a:solidFill>
                  <a:srgbClr val="FFC000"/>
                </a:solidFill>
              </a:rPr>
              <a:t>Länge      </a:t>
            </a:r>
            <a:r>
              <a:rPr lang="de-DE" sz="2400" b="1" dirty="0" smtClean="0">
                <a:solidFill>
                  <a:srgbClr val="000000"/>
                </a:solidFill>
                <a:sym typeface="Wingdings" panose="05000000000000000000" pitchFamily="2" charset="2"/>
              </a:rPr>
              <a:t></a:t>
            </a:r>
            <a:endParaRPr lang="de-DE" sz="2400" b="1" dirty="0" smtClean="0">
              <a:solidFill>
                <a:srgbClr val="000000"/>
              </a:solidFill>
            </a:endParaRPr>
          </a:p>
        </p:txBody>
      </p:sp>
      <p:sp>
        <p:nvSpPr>
          <p:cNvPr id="14" name="Textfeld 13"/>
          <p:cNvSpPr txBox="1"/>
          <p:nvPr/>
        </p:nvSpPr>
        <p:spPr>
          <a:xfrm>
            <a:off x="5524807" y="5457382"/>
            <a:ext cx="1428596" cy="738664"/>
          </a:xfrm>
          <a:prstGeom prst="rect">
            <a:avLst/>
          </a:prstGeom>
          <a:noFill/>
        </p:spPr>
        <p:txBody>
          <a:bodyPr wrap="none" rtlCol="0">
            <a:spAutoFit/>
          </a:bodyPr>
          <a:lstStyle/>
          <a:p>
            <a:r>
              <a:rPr lang="en-GB" sz="2400" b="1" dirty="0" smtClean="0">
                <a:solidFill>
                  <a:srgbClr val="000000"/>
                </a:solidFill>
                <a:sym typeface="Wingdings" panose="05000000000000000000" pitchFamily="2" charset="2"/>
              </a:rPr>
              <a:t></a:t>
            </a:r>
            <a:r>
              <a:rPr lang="en-GB" sz="2400" b="1" dirty="0" smtClean="0">
                <a:solidFill>
                  <a:srgbClr val="00B050"/>
                </a:solidFill>
              </a:rPr>
              <a:t>   </a:t>
            </a:r>
            <a:r>
              <a:rPr lang="en-GB" sz="2400" b="1" dirty="0" err="1" smtClean="0">
                <a:solidFill>
                  <a:srgbClr val="00B050"/>
                </a:solidFill>
              </a:rPr>
              <a:t>Insekt</a:t>
            </a:r>
            <a:endParaRPr lang="en-GB" sz="2400" b="1" dirty="0" smtClean="0">
              <a:solidFill>
                <a:srgbClr val="00B050"/>
              </a:solidFill>
            </a:endParaRPr>
          </a:p>
          <a:p>
            <a:endParaRPr lang="en-GB" b="1" dirty="0">
              <a:solidFill>
                <a:srgbClr val="000000"/>
              </a:solidFill>
            </a:endParaRPr>
          </a:p>
        </p:txBody>
      </p:sp>
      <p:sp>
        <p:nvSpPr>
          <p:cNvPr id="19" name="Textfeld 18"/>
          <p:cNvSpPr txBox="1"/>
          <p:nvPr/>
        </p:nvSpPr>
        <p:spPr>
          <a:xfrm>
            <a:off x="556246" y="2013217"/>
            <a:ext cx="2794355" cy="1477328"/>
          </a:xfrm>
          <a:prstGeom prst="rect">
            <a:avLst/>
          </a:prstGeom>
          <a:noFill/>
        </p:spPr>
        <p:txBody>
          <a:bodyPr wrap="none" rtlCol="0">
            <a:spAutoFit/>
          </a:bodyPr>
          <a:lstStyle/>
          <a:p>
            <a:r>
              <a:rPr lang="en-GB" b="1" dirty="0" smtClean="0">
                <a:solidFill>
                  <a:srgbClr val="FFC000"/>
                </a:solidFill>
              </a:rPr>
              <a:t>Prädiktorvariablen</a:t>
            </a:r>
          </a:p>
          <a:p>
            <a:endParaRPr lang="en-GB" b="1" dirty="0">
              <a:solidFill>
                <a:srgbClr val="000000"/>
              </a:solidFill>
            </a:endParaRPr>
          </a:p>
          <a:p>
            <a:pPr marL="285750" indent="-285750">
              <a:buFont typeface="Arial" panose="020B0604020202020204" pitchFamily="34" charset="0"/>
              <a:buChar char="•"/>
            </a:pPr>
            <a:r>
              <a:rPr lang="en-GB" b="1" dirty="0" err="1">
                <a:solidFill>
                  <a:srgbClr val="000000"/>
                </a:solidFill>
              </a:rPr>
              <a:t>v</a:t>
            </a:r>
            <a:r>
              <a:rPr lang="en-GB" b="1" dirty="0" err="1" smtClean="0">
                <a:solidFill>
                  <a:srgbClr val="000000"/>
                </a:solidFill>
              </a:rPr>
              <a:t>erschiedene</a:t>
            </a:r>
            <a:r>
              <a:rPr lang="en-GB" b="1" dirty="0" smtClean="0">
                <a:solidFill>
                  <a:srgbClr val="000000"/>
                </a:solidFill>
              </a:rPr>
              <a:t> </a:t>
            </a:r>
            <a:r>
              <a:rPr lang="en-GB" b="1" dirty="0" err="1" smtClean="0">
                <a:solidFill>
                  <a:srgbClr val="000000"/>
                </a:solidFill>
              </a:rPr>
              <a:t>Variablen</a:t>
            </a:r>
            <a:r>
              <a:rPr lang="en-GB" b="1" dirty="0" smtClean="0">
                <a:solidFill>
                  <a:srgbClr val="000000"/>
                </a:solidFill>
              </a:rPr>
              <a:t>,</a:t>
            </a:r>
            <a:r>
              <a:rPr lang="en-GB" b="1" dirty="0">
                <a:solidFill>
                  <a:srgbClr val="000000"/>
                </a:solidFill>
              </a:rPr>
              <a:t/>
            </a:r>
            <a:br>
              <a:rPr lang="en-GB" b="1" dirty="0">
                <a:solidFill>
                  <a:srgbClr val="000000"/>
                </a:solidFill>
              </a:rPr>
            </a:br>
            <a:r>
              <a:rPr lang="en-GB" b="1" dirty="0" smtClean="0">
                <a:solidFill>
                  <a:srgbClr val="000000"/>
                </a:solidFill>
              </a:rPr>
              <a:t>die </a:t>
            </a:r>
            <a:r>
              <a:rPr lang="en-GB" b="1" dirty="0" err="1" smtClean="0">
                <a:solidFill>
                  <a:srgbClr val="000000"/>
                </a:solidFill>
              </a:rPr>
              <a:t>einzelne</a:t>
            </a:r>
            <a:r>
              <a:rPr lang="en-GB" b="1" dirty="0" smtClean="0">
                <a:solidFill>
                  <a:srgbClr val="000000"/>
                </a:solidFill>
              </a:rPr>
              <a:t> </a:t>
            </a:r>
            <a:r>
              <a:rPr lang="en-GB" b="1" dirty="0" err="1" smtClean="0">
                <a:solidFill>
                  <a:srgbClr val="000000"/>
                </a:solidFill>
              </a:rPr>
              <a:t>Fallbeispiele</a:t>
            </a:r>
            <a:r>
              <a:rPr lang="en-GB" b="1" dirty="0" smtClean="0">
                <a:solidFill>
                  <a:srgbClr val="000000"/>
                </a:solidFill>
              </a:rPr>
              <a:t> </a:t>
            </a:r>
            <a:br>
              <a:rPr lang="en-GB" b="1" dirty="0" smtClean="0">
                <a:solidFill>
                  <a:srgbClr val="000000"/>
                </a:solidFill>
              </a:rPr>
            </a:br>
            <a:r>
              <a:rPr lang="en-GB" b="1" dirty="0" err="1" smtClean="0">
                <a:solidFill>
                  <a:srgbClr val="000000"/>
                </a:solidFill>
              </a:rPr>
              <a:t>charakterisieren</a:t>
            </a:r>
            <a:r>
              <a:rPr lang="en-GB" b="1" dirty="0" smtClean="0">
                <a:solidFill>
                  <a:srgbClr val="000000"/>
                </a:solidFill>
              </a:rPr>
              <a:t> </a:t>
            </a:r>
            <a:endParaRPr lang="en-GB" b="1" dirty="0">
              <a:solidFill>
                <a:srgbClr val="000000"/>
              </a:solidFill>
            </a:endParaRPr>
          </a:p>
        </p:txBody>
      </p:sp>
      <p:sp>
        <p:nvSpPr>
          <p:cNvPr id="20" name="Textfeld 19"/>
          <p:cNvSpPr txBox="1"/>
          <p:nvPr/>
        </p:nvSpPr>
        <p:spPr>
          <a:xfrm>
            <a:off x="5604639" y="2011051"/>
            <a:ext cx="2077813" cy="1754326"/>
          </a:xfrm>
          <a:prstGeom prst="rect">
            <a:avLst/>
          </a:prstGeom>
          <a:noFill/>
        </p:spPr>
        <p:txBody>
          <a:bodyPr wrap="none" rtlCol="0">
            <a:spAutoFit/>
          </a:bodyPr>
          <a:lstStyle/>
          <a:p>
            <a:r>
              <a:rPr lang="en-GB" b="1" dirty="0" err="1" smtClean="0">
                <a:solidFill>
                  <a:srgbClr val="00B050"/>
                </a:solidFill>
              </a:rPr>
              <a:t>Zielvariable</a:t>
            </a:r>
            <a:endParaRPr lang="en-GB" b="1" dirty="0" smtClean="0">
              <a:solidFill>
                <a:srgbClr val="00B050"/>
              </a:solidFill>
            </a:endParaRPr>
          </a:p>
          <a:p>
            <a:endParaRPr lang="en-GB" b="1" dirty="0">
              <a:solidFill>
                <a:srgbClr val="000000"/>
              </a:solidFill>
            </a:endParaRPr>
          </a:p>
          <a:p>
            <a:pPr marL="285750" indent="-285750">
              <a:buFont typeface="Arial" panose="020B0604020202020204" pitchFamily="34" charset="0"/>
              <a:buChar char="•"/>
            </a:pPr>
            <a:r>
              <a:rPr lang="en-GB" b="1" dirty="0" err="1" smtClean="0">
                <a:solidFill>
                  <a:srgbClr val="000000"/>
                </a:solidFill>
              </a:rPr>
              <a:t>einzelne</a:t>
            </a:r>
            <a:r>
              <a:rPr lang="en-GB" b="1" dirty="0" smtClean="0">
                <a:solidFill>
                  <a:srgbClr val="000000"/>
                </a:solidFill>
              </a:rPr>
              <a:t> Variable</a:t>
            </a:r>
            <a:br>
              <a:rPr lang="en-GB" b="1" dirty="0" smtClean="0">
                <a:solidFill>
                  <a:srgbClr val="000000"/>
                </a:solidFill>
              </a:rPr>
            </a:br>
            <a:r>
              <a:rPr lang="en-GB" b="1" dirty="0" smtClean="0">
                <a:solidFill>
                  <a:srgbClr val="000000"/>
                </a:solidFill>
              </a:rPr>
              <a:t>die </a:t>
            </a:r>
            <a:r>
              <a:rPr lang="en-GB" b="1" dirty="0" err="1" smtClean="0">
                <a:solidFill>
                  <a:srgbClr val="000000"/>
                </a:solidFill>
              </a:rPr>
              <a:t>jedes</a:t>
            </a:r>
            <a:r>
              <a:rPr lang="en-GB" b="1" dirty="0">
                <a:solidFill>
                  <a:srgbClr val="000000"/>
                </a:solidFill>
              </a:rPr>
              <a:t> </a:t>
            </a:r>
            <a:r>
              <a:rPr lang="en-GB" b="1" dirty="0" err="1" smtClean="0">
                <a:solidFill>
                  <a:srgbClr val="000000"/>
                </a:solidFill>
              </a:rPr>
              <a:t>Fallbei</a:t>
            </a:r>
            <a:r>
              <a:rPr lang="en-GB" b="1" dirty="0" smtClean="0">
                <a:solidFill>
                  <a:srgbClr val="000000"/>
                </a:solidFill>
              </a:rPr>
              <a:t>-</a:t>
            </a:r>
            <a:br>
              <a:rPr lang="en-GB" b="1" dirty="0" smtClean="0">
                <a:solidFill>
                  <a:srgbClr val="000000"/>
                </a:solidFill>
              </a:rPr>
            </a:br>
            <a:r>
              <a:rPr lang="en-GB" b="1" dirty="0" smtClean="0">
                <a:solidFill>
                  <a:srgbClr val="000000"/>
                </a:solidFill>
              </a:rPr>
              <a:t>spiel </a:t>
            </a:r>
            <a:r>
              <a:rPr lang="en-GB" b="1" dirty="0" err="1" smtClean="0">
                <a:solidFill>
                  <a:srgbClr val="000000"/>
                </a:solidFill>
              </a:rPr>
              <a:t>einer</a:t>
            </a:r>
            <a:r>
              <a:rPr lang="en-GB" b="1" dirty="0" smtClean="0">
                <a:solidFill>
                  <a:srgbClr val="000000"/>
                </a:solidFill>
              </a:rPr>
              <a:t> </a:t>
            </a:r>
            <a:r>
              <a:rPr lang="en-GB" b="1" dirty="0" err="1" smtClean="0">
                <a:solidFill>
                  <a:srgbClr val="000000"/>
                </a:solidFill>
              </a:rPr>
              <a:t>Klasse</a:t>
            </a:r>
            <a:r>
              <a:rPr lang="en-GB" b="1" dirty="0" smtClean="0">
                <a:solidFill>
                  <a:srgbClr val="000000"/>
                </a:solidFill>
              </a:rPr>
              <a:t/>
            </a:r>
            <a:br>
              <a:rPr lang="en-GB" b="1" dirty="0" smtClean="0">
                <a:solidFill>
                  <a:srgbClr val="000000"/>
                </a:solidFill>
              </a:rPr>
            </a:br>
            <a:r>
              <a:rPr lang="en-GB" b="1" dirty="0" err="1" smtClean="0">
                <a:solidFill>
                  <a:srgbClr val="000000"/>
                </a:solidFill>
              </a:rPr>
              <a:t>zuordnet</a:t>
            </a:r>
            <a:r>
              <a:rPr lang="en-GB" b="1" dirty="0" smtClean="0">
                <a:solidFill>
                  <a:srgbClr val="000000"/>
                </a:solidFill>
              </a:rPr>
              <a:t> (Label)</a:t>
            </a:r>
            <a:endParaRPr lang="en-GB" b="1" dirty="0">
              <a:solidFill>
                <a:srgbClr val="000000"/>
              </a:solidFill>
            </a:endParaRPr>
          </a:p>
        </p:txBody>
      </p:sp>
      <p:sp>
        <p:nvSpPr>
          <p:cNvPr id="21" name="Textfeld 20"/>
          <p:cNvSpPr txBox="1"/>
          <p:nvPr/>
        </p:nvSpPr>
        <p:spPr>
          <a:xfrm>
            <a:off x="255715" y="4202968"/>
            <a:ext cx="7974042" cy="923330"/>
          </a:xfrm>
          <a:prstGeom prst="rect">
            <a:avLst/>
          </a:prstGeom>
          <a:noFill/>
        </p:spPr>
        <p:txBody>
          <a:bodyPr wrap="none" rtlCol="0">
            <a:spAutoFit/>
          </a:bodyPr>
          <a:lstStyle/>
          <a:p>
            <a:r>
              <a:rPr lang="de-DE" b="1" dirty="0" smtClean="0">
                <a:solidFill>
                  <a:srgbClr val="000000"/>
                </a:solidFill>
              </a:rPr>
              <a:t>Aufgabe: </a:t>
            </a:r>
          </a:p>
          <a:p>
            <a:r>
              <a:rPr lang="de-DE" b="1" dirty="0" smtClean="0">
                <a:solidFill>
                  <a:srgbClr val="000000"/>
                </a:solidFill>
              </a:rPr>
              <a:t>Finde einen </a:t>
            </a:r>
            <a:r>
              <a:rPr lang="de-DE" b="1" dirty="0" err="1" smtClean="0">
                <a:solidFill>
                  <a:schemeClr val="accent1">
                    <a:lumMod val="75000"/>
                  </a:schemeClr>
                </a:solidFill>
              </a:rPr>
              <a:t>Klassifikator</a:t>
            </a:r>
            <a:r>
              <a:rPr lang="de-DE" b="1" dirty="0" smtClean="0">
                <a:solidFill>
                  <a:srgbClr val="000000"/>
                </a:solidFill>
              </a:rPr>
              <a:t>,</a:t>
            </a:r>
            <a:r>
              <a:rPr lang="de-DE" b="1" dirty="0" smtClean="0">
                <a:solidFill>
                  <a:schemeClr val="accent1">
                    <a:lumMod val="75000"/>
                  </a:schemeClr>
                </a:solidFill>
              </a:rPr>
              <a:t> </a:t>
            </a:r>
            <a:r>
              <a:rPr lang="de-DE" b="1" dirty="0" smtClean="0">
                <a:solidFill>
                  <a:srgbClr val="000000"/>
                </a:solidFill>
              </a:rPr>
              <a:t>die für alle möglichen Ausprägungen der </a:t>
            </a:r>
            <a:r>
              <a:rPr lang="de-DE" b="1" dirty="0" smtClean="0">
                <a:solidFill>
                  <a:srgbClr val="FFC000"/>
                </a:solidFill>
              </a:rPr>
              <a:t>Prädiktorvariablen </a:t>
            </a:r>
          </a:p>
          <a:p>
            <a:r>
              <a:rPr lang="de-DE" b="1" dirty="0" smtClean="0">
                <a:solidFill>
                  <a:srgbClr val="000000"/>
                </a:solidFill>
              </a:rPr>
              <a:t>die</a:t>
            </a:r>
            <a:r>
              <a:rPr lang="de-DE" b="1" dirty="0" smtClean="0">
                <a:solidFill>
                  <a:srgbClr val="FFC000"/>
                </a:solidFill>
              </a:rPr>
              <a:t> </a:t>
            </a:r>
            <a:r>
              <a:rPr lang="de-DE" b="1" dirty="0" smtClean="0">
                <a:solidFill>
                  <a:srgbClr val="00B050"/>
                </a:solidFill>
              </a:rPr>
              <a:t>Zielvariable</a:t>
            </a:r>
            <a:r>
              <a:rPr lang="de-DE" b="1" dirty="0" smtClean="0">
                <a:solidFill>
                  <a:srgbClr val="FFC000"/>
                </a:solidFill>
              </a:rPr>
              <a:t> </a:t>
            </a:r>
            <a:r>
              <a:rPr lang="de-DE" b="1" dirty="0" smtClean="0">
                <a:solidFill>
                  <a:srgbClr val="000000"/>
                </a:solidFill>
              </a:rPr>
              <a:t>vorhersagt.</a:t>
            </a:r>
            <a:endParaRPr lang="de-DE" b="1" dirty="0">
              <a:solidFill>
                <a:srgbClr val="000000"/>
              </a:solidFill>
            </a:endParaRPr>
          </a:p>
        </p:txBody>
      </p:sp>
      <p:sp>
        <p:nvSpPr>
          <p:cNvPr id="22" name="Textfeld 21"/>
          <p:cNvSpPr txBox="1"/>
          <p:nvPr/>
        </p:nvSpPr>
        <p:spPr>
          <a:xfrm>
            <a:off x="255715" y="1534221"/>
            <a:ext cx="2332690" cy="369332"/>
          </a:xfrm>
          <a:prstGeom prst="rect">
            <a:avLst/>
          </a:prstGeom>
          <a:noFill/>
        </p:spPr>
        <p:txBody>
          <a:bodyPr wrap="none" rtlCol="0">
            <a:spAutoFit/>
          </a:bodyPr>
          <a:lstStyle/>
          <a:p>
            <a:r>
              <a:rPr lang="de-DE" b="1" u="sng" dirty="0" smtClean="0">
                <a:solidFill>
                  <a:srgbClr val="000000"/>
                </a:solidFill>
              </a:rPr>
              <a:t>Klassifikationsproblem</a:t>
            </a:r>
            <a:r>
              <a:rPr lang="de-DE" b="1" dirty="0" smtClean="0">
                <a:solidFill>
                  <a:srgbClr val="000000"/>
                </a:solidFill>
              </a:rPr>
              <a:t>:</a:t>
            </a:r>
            <a:endParaRPr lang="de-DE" b="1" dirty="0">
              <a:solidFill>
                <a:srgbClr val="000000"/>
              </a:solidFill>
            </a:endParaRPr>
          </a:p>
        </p:txBody>
      </p:sp>
    </p:spTree>
    <p:extLst>
      <p:ext uri="{BB962C8B-B14F-4D97-AF65-F5344CB8AC3E}">
        <p14:creationId xmlns:p14="http://schemas.microsoft.com/office/powerpoint/2010/main" val="29909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11" grpId="0" animBg="1"/>
      <p:bldP spid="2" grpId="0" animBg="1"/>
      <p:bldP spid="6" grpId="0" animBg="1"/>
      <p:bldP spid="12" grpId="0"/>
      <p:bldP spid="14" grpId="0"/>
      <p:bldP spid="19" grpId="0"/>
      <p:bldP spid="20" grpId="0"/>
      <p:bldP spid="2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90</a:t>
            </a:fld>
            <a:endParaRPr lang="de-DE" sz="1800"/>
          </a:p>
        </p:txBody>
      </p:sp>
      <p:pic>
        <p:nvPicPr>
          <p:cNvPr id="6" name="Grafik 5"/>
          <p:cNvPicPr>
            <a:picLocks noChangeAspect="1"/>
          </p:cNvPicPr>
          <p:nvPr/>
        </p:nvPicPr>
        <p:blipFill>
          <a:blip r:embed="rId2"/>
          <a:stretch>
            <a:fillRect/>
          </a:stretch>
        </p:blipFill>
        <p:spPr>
          <a:xfrm>
            <a:off x="2267744" y="1412776"/>
            <a:ext cx="4730278" cy="4560474"/>
          </a:xfrm>
          <a:prstGeom prst="rect">
            <a:avLst/>
          </a:prstGeom>
        </p:spPr>
      </p:pic>
      <p:cxnSp>
        <p:nvCxnSpPr>
          <p:cNvPr id="7" name="Gerader Verbinder 6"/>
          <p:cNvCxnSpPr/>
          <p:nvPr/>
        </p:nvCxnSpPr>
        <p:spPr>
          <a:xfrm flipV="1">
            <a:off x="2771800" y="1556792"/>
            <a:ext cx="1512168" cy="280831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91302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91</a:t>
            </a:fld>
            <a:endParaRPr lang="de-DE" sz="1800"/>
          </a:p>
        </p:txBody>
      </p:sp>
      <p:pic>
        <p:nvPicPr>
          <p:cNvPr id="6" name="Grafik 5"/>
          <p:cNvPicPr>
            <a:picLocks noChangeAspect="1"/>
          </p:cNvPicPr>
          <p:nvPr/>
        </p:nvPicPr>
        <p:blipFill>
          <a:blip r:embed="rId2"/>
          <a:stretch>
            <a:fillRect/>
          </a:stretch>
        </p:blipFill>
        <p:spPr>
          <a:xfrm>
            <a:off x="2268000" y="1340768"/>
            <a:ext cx="4730278" cy="4752528"/>
          </a:xfrm>
          <a:prstGeom prst="rect">
            <a:avLst/>
          </a:prstGeom>
        </p:spPr>
      </p:pic>
      <p:cxnSp>
        <p:nvCxnSpPr>
          <p:cNvPr id="3" name="Gerader Verbinder 2"/>
          <p:cNvCxnSpPr/>
          <p:nvPr/>
        </p:nvCxnSpPr>
        <p:spPr>
          <a:xfrm flipV="1">
            <a:off x="4283968" y="1700808"/>
            <a:ext cx="0" cy="144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a:xfrm flipV="1">
            <a:off x="3862800" y="2502000"/>
            <a:ext cx="0"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flipV="1">
            <a:off x="3700800" y="2808000"/>
            <a:ext cx="0" cy="144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a:xfrm flipV="1">
            <a:off x="3578400" y="270000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a:xfrm flipV="1">
            <a:off x="3366000" y="2358000"/>
            <a:ext cx="0"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a:xfrm flipV="1">
            <a:off x="3203848" y="3284984"/>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a:xfrm flipV="1">
            <a:off x="3160800" y="3672000"/>
            <a:ext cx="0" cy="100811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15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92</a:t>
            </a:fld>
            <a:endParaRPr lang="de-DE" sz="1800"/>
          </a:p>
        </p:txBody>
      </p:sp>
      <p:pic>
        <p:nvPicPr>
          <p:cNvPr id="6" name="Grafik 5"/>
          <p:cNvPicPr>
            <a:picLocks noChangeAspect="1"/>
          </p:cNvPicPr>
          <p:nvPr/>
        </p:nvPicPr>
        <p:blipFill>
          <a:blip r:embed="rId2"/>
          <a:stretch>
            <a:fillRect/>
          </a:stretch>
        </p:blipFill>
        <p:spPr>
          <a:xfrm>
            <a:off x="2267744" y="1338088"/>
            <a:ext cx="4730278" cy="4752528"/>
          </a:xfrm>
          <a:prstGeom prst="rect">
            <a:avLst/>
          </a:prstGeom>
        </p:spPr>
      </p:pic>
      <p:cxnSp>
        <p:nvCxnSpPr>
          <p:cNvPr id="7" name="Gerader Verbinder 6"/>
          <p:cNvCxnSpPr/>
          <p:nvPr/>
        </p:nvCxnSpPr>
        <p:spPr>
          <a:xfrm flipV="1">
            <a:off x="2771800" y="1556792"/>
            <a:ext cx="1512168" cy="280831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89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Was hat das </a:t>
            </a:r>
            <a:r>
              <a:rPr lang="en-GB" dirty="0" err="1" smtClean="0"/>
              <a:t>mit</a:t>
            </a:r>
            <a:r>
              <a:rPr lang="en-GB" dirty="0" smtClean="0"/>
              <a:t> </a:t>
            </a:r>
            <a:r>
              <a:rPr lang="en-GB" dirty="0" err="1" smtClean="0"/>
              <a:t>neuronalen</a:t>
            </a:r>
            <a:r>
              <a:rPr lang="en-GB" dirty="0" smtClean="0"/>
              <a:t> </a:t>
            </a:r>
            <a:r>
              <a:rPr lang="en-GB" dirty="0" err="1" smtClean="0"/>
              <a:t>Netzen</a:t>
            </a:r>
            <a:r>
              <a:rPr lang="en-GB" dirty="0" smtClean="0"/>
              <a:t> </a:t>
            </a:r>
            <a:r>
              <a:rPr lang="en-GB" dirty="0" err="1" smtClean="0"/>
              <a:t>zu</a:t>
            </a:r>
            <a:r>
              <a:rPr lang="en-GB" dirty="0" smtClean="0"/>
              <a:t> </a:t>
            </a:r>
            <a:r>
              <a:rPr lang="en-GB" dirty="0" err="1" smtClean="0"/>
              <a:t>tun</a:t>
            </a:r>
            <a:r>
              <a:rPr lang="en-GB" dirty="0" smtClean="0"/>
              <a:t>?</a:t>
            </a:r>
            <a:endParaRPr lang="en-GB" dirty="0"/>
          </a:p>
        </p:txBody>
      </p:sp>
      <p:sp>
        <p:nvSpPr>
          <p:cNvPr id="3" name="Inhaltsplatzhalter 2"/>
          <p:cNvSpPr>
            <a:spLocks noGrp="1"/>
          </p:cNvSpPr>
          <p:nvPr>
            <p:ph idx="1"/>
          </p:nvPr>
        </p:nvSpPr>
        <p:spPr>
          <a:xfrm>
            <a:off x="450850" y="2276872"/>
            <a:ext cx="8243888" cy="3621087"/>
          </a:xfrm>
        </p:spPr>
        <p:txBody>
          <a:bodyPr/>
          <a:lstStyle/>
          <a:p>
            <a:r>
              <a:rPr lang="en-GB" u="sng" dirty="0" err="1" smtClean="0"/>
              <a:t>Grundidee</a:t>
            </a:r>
            <a:r>
              <a:rPr lang="en-GB" u="sng" dirty="0" smtClean="0"/>
              <a:t>: </a:t>
            </a:r>
          </a:p>
          <a:p>
            <a:endParaRPr lang="en-GB" dirty="0"/>
          </a:p>
          <a:p>
            <a:pPr marL="457200" indent="-457200">
              <a:buFont typeface="+mj-lt"/>
              <a:buAutoNum type="arabicPeriod"/>
            </a:pPr>
            <a:r>
              <a:rPr lang="en-GB" b="0" dirty="0" err="1" smtClean="0"/>
              <a:t>Wir</a:t>
            </a:r>
            <a:r>
              <a:rPr lang="en-GB" b="0" dirty="0" smtClean="0"/>
              <a:t> </a:t>
            </a:r>
            <a:r>
              <a:rPr lang="en-GB" b="0" dirty="0" err="1" smtClean="0"/>
              <a:t>suchen</a:t>
            </a:r>
            <a:r>
              <a:rPr lang="en-GB" b="0" dirty="0" smtClean="0"/>
              <a:t> </a:t>
            </a:r>
            <a:r>
              <a:rPr lang="en-GB" b="0" dirty="0" err="1" smtClean="0"/>
              <a:t>eine</a:t>
            </a:r>
            <a:r>
              <a:rPr lang="en-GB" b="0" dirty="0" smtClean="0"/>
              <a:t> </a:t>
            </a:r>
            <a:r>
              <a:rPr lang="en-GB" b="0" dirty="0" err="1" smtClean="0"/>
              <a:t>mathematische</a:t>
            </a:r>
            <a:r>
              <a:rPr lang="en-GB" b="0" dirty="0" smtClean="0"/>
              <a:t> </a:t>
            </a:r>
            <a:r>
              <a:rPr lang="en-GB" b="0" dirty="0" err="1" smtClean="0"/>
              <a:t>Funktion</a:t>
            </a:r>
            <a:r>
              <a:rPr lang="en-GB" b="0" dirty="0" smtClean="0"/>
              <a:t> die den </a:t>
            </a:r>
            <a:r>
              <a:rPr lang="en-GB" b="0" dirty="0" err="1" smtClean="0"/>
              <a:t>Zusammenhang</a:t>
            </a:r>
            <a:r>
              <a:rPr lang="en-GB" b="0" dirty="0" smtClean="0"/>
              <a:t> in </a:t>
            </a:r>
            <a:r>
              <a:rPr lang="en-GB" b="0" dirty="0" err="1" smtClean="0"/>
              <a:t>einer</a:t>
            </a:r>
            <a:r>
              <a:rPr lang="en-GB" b="0" dirty="0" smtClean="0"/>
              <a:t> </a:t>
            </a:r>
            <a:r>
              <a:rPr lang="en-GB" b="0" dirty="0" err="1" smtClean="0"/>
              <a:t>Datengrundlage</a:t>
            </a:r>
            <a:r>
              <a:rPr lang="en-GB" b="0" dirty="0" smtClean="0"/>
              <a:t> </a:t>
            </a:r>
            <a:r>
              <a:rPr lang="en-GB" b="0" dirty="0" err="1" smtClean="0"/>
              <a:t>erklärt</a:t>
            </a:r>
            <a:r>
              <a:rPr lang="en-GB" b="0" dirty="0" smtClean="0"/>
              <a:t> (d. h. </a:t>
            </a:r>
            <a:r>
              <a:rPr lang="en-GB" b="0" dirty="0" err="1" smtClean="0"/>
              <a:t>sie</a:t>
            </a:r>
            <a:r>
              <a:rPr lang="en-GB" b="0" dirty="0" smtClean="0"/>
              <a:t> </a:t>
            </a:r>
            <a:r>
              <a:rPr lang="en-GB" b="0" dirty="0" err="1" smtClean="0"/>
              <a:t>erzeugt</a:t>
            </a:r>
            <a:r>
              <a:rPr lang="en-GB" b="0" dirty="0" smtClean="0"/>
              <a:t> </a:t>
            </a:r>
            <a:r>
              <a:rPr lang="en-GB" b="0" dirty="0" err="1" smtClean="0"/>
              <a:t>Ausgaben</a:t>
            </a:r>
            <a:r>
              <a:rPr lang="en-GB" b="0" dirty="0" smtClean="0"/>
              <a:t> die </a:t>
            </a:r>
            <a:r>
              <a:rPr lang="en-GB" b="0" dirty="0" err="1" smtClean="0"/>
              <a:t>möglichst</a:t>
            </a:r>
            <a:r>
              <a:rPr lang="en-GB" b="0" dirty="0" smtClean="0"/>
              <a:t> </a:t>
            </a:r>
            <a:r>
              <a:rPr lang="en-GB" b="0" dirty="0" err="1" smtClean="0"/>
              <a:t>wenig</a:t>
            </a:r>
            <a:r>
              <a:rPr lang="en-GB" b="0" dirty="0" smtClean="0"/>
              <a:t> </a:t>
            </a:r>
            <a:r>
              <a:rPr lang="en-GB" b="0" dirty="0" err="1" smtClean="0"/>
              <a:t>vom</a:t>
            </a:r>
            <a:r>
              <a:rPr lang="en-GB" b="0" dirty="0" smtClean="0"/>
              <a:t> </a:t>
            </a:r>
            <a:r>
              <a:rPr lang="en-GB" b="0" dirty="0" err="1" smtClean="0"/>
              <a:t>gewünschten</a:t>
            </a:r>
            <a:r>
              <a:rPr lang="en-GB" b="0" dirty="0" smtClean="0"/>
              <a:t> Wert </a:t>
            </a:r>
            <a:r>
              <a:rPr lang="en-GB" b="0" dirty="0" err="1" smtClean="0"/>
              <a:t>abweichen</a:t>
            </a:r>
            <a:r>
              <a:rPr lang="en-GB" b="0" dirty="0" smtClean="0"/>
              <a:t>)</a:t>
            </a:r>
          </a:p>
          <a:p>
            <a:pPr marL="457200" indent="-457200">
              <a:buFont typeface="+mj-lt"/>
              <a:buAutoNum type="arabicPeriod"/>
            </a:pPr>
            <a:endParaRPr lang="en-GB" b="0" dirty="0"/>
          </a:p>
          <a:p>
            <a:pPr marL="457200" indent="-457200">
              <a:buFont typeface="+mj-lt"/>
              <a:buAutoNum type="arabicPeriod"/>
            </a:pPr>
            <a:r>
              <a:rPr lang="en-GB" b="0" dirty="0" err="1" smtClean="0"/>
              <a:t>Wir</a:t>
            </a:r>
            <a:r>
              <a:rPr lang="en-GB" b="0" dirty="0" smtClean="0"/>
              <a:t> </a:t>
            </a:r>
            <a:r>
              <a:rPr lang="en-GB" b="0" dirty="0" err="1" smtClean="0"/>
              <a:t>definieren</a:t>
            </a:r>
            <a:r>
              <a:rPr lang="en-GB" b="0" dirty="0" smtClean="0"/>
              <a:t> </a:t>
            </a:r>
            <a:r>
              <a:rPr lang="en-GB" b="0" dirty="0" err="1" smtClean="0"/>
              <a:t>einen</a:t>
            </a:r>
            <a:r>
              <a:rPr lang="en-GB" b="0" dirty="0" smtClean="0"/>
              <a:t>  </a:t>
            </a:r>
            <a:r>
              <a:rPr lang="en-GB" b="0" dirty="0" err="1" smtClean="0"/>
              <a:t>Kandidaten</a:t>
            </a:r>
            <a:r>
              <a:rPr lang="en-GB" b="0" dirty="0" smtClean="0"/>
              <a:t> </a:t>
            </a:r>
            <a:r>
              <a:rPr lang="en-GB" b="0" dirty="0" err="1" smtClean="0"/>
              <a:t>für</a:t>
            </a:r>
            <a:r>
              <a:rPr lang="en-GB" b="0" dirty="0" smtClean="0"/>
              <a:t> </a:t>
            </a:r>
            <a:r>
              <a:rPr lang="en-GB" b="0" dirty="0" err="1" smtClean="0"/>
              <a:t>einen</a:t>
            </a:r>
            <a:r>
              <a:rPr lang="en-GB" b="0" dirty="0" smtClean="0"/>
              <a:t> </a:t>
            </a:r>
            <a:r>
              <a:rPr lang="en-GB" b="0" dirty="0" err="1" smtClean="0"/>
              <a:t>Funktionstyp</a:t>
            </a:r>
            <a:r>
              <a:rPr lang="en-GB" b="0" dirty="0" smtClean="0"/>
              <a:t> </a:t>
            </a:r>
            <a:br>
              <a:rPr lang="en-GB" b="0" dirty="0" smtClean="0"/>
            </a:br>
            <a:r>
              <a:rPr lang="en-GB" b="0" dirty="0" smtClean="0"/>
              <a:t>(Prop. </a:t>
            </a:r>
            <a:r>
              <a:rPr lang="en-GB" b="0" dirty="0" err="1" smtClean="0"/>
              <a:t>Funktion</a:t>
            </a:r>
            <a:r>
              <a:rPr lang="en-GB" b="0" dirty="0" smtClean="0"/>
              <a:t>, </a:t>
            </a:r>
            <a:r>
              <a:rPr lang="en-GB" b="0" dirty="0" err="1" smtClean="0"/>
              <a:t>Lineare</a:t>
            </a:r>
            <a:r>
              <a:rPr lang="en-GB" b="0" dirty="0" smtClean="0"/>
              <a:t> </a:t>
            </a:r>
            <a:r>
              <a:rPr lang="en-GB" b="0" dirty="0" err="1" smtClean="0"/>
              <a:t>Funktion</a:t>
            </a:r>
            <a:r>
              <a:rPr lang="en-GB" b="0" dirty="0" smtClean="0"/>
              <a:t>, etc.)</a:t>
            </a:r>
          </a:p>
          <a:p>
            <a:pPr marL="457200" indent="-457200">
              <a:buFont typeface="+mj-lt"/>
              <a:buAutoNum type="arabicPeriod"/>
            </a:pPr>
            <a:endParaRPr lang="en-GB" b="0" dirty="0"/>
          </a:p>
          <a:p>
            <a:pPr marL="457200" indent="-457200">
              <a:buFont typeface="+mj-lt"/>
              <a:buAutoNum type="arabicPeriod"/>
            </a:pPr>
            <a:r>
              <a:rPr lang="en-GB" b="0" dirty="0" err="1" smtClean="0"/>
              <a:t>Wir</a:t>
            </a:r>
            <a:r>
              <a:rPr lang="en-GB" b="0" dirty="0" smtClean="0"/>
              <a:t> </a:t>
            </a:r>
            <a:r>
              <a:rPr lang="en-GB" b="0" dirty="0" err="1" smtClean="0"/>
              <a:t>versuchen</a:t>
            </a:r>
            <a:r>
              <a:rPr lang="en-GB" b="0" dirty="0" smtClean="0"/>
              <a:t> den </a:t>
            </a:r>
            <a:r>
              <a:rPr lang="en-GB" b="0" dirty="0" err="1" smtClean="0"/>
              <a:t>Funktionstyp</a:t>
            </a:r>
            <a:r>
              <a:rPr lang="en-GB" b="0" dirty="0" smtClean="0"/>
              <a:t> </a:t>
            </a:r>
            <a:r>
              <a:rPr lang="en-GB" b="0" dirty="0" err="1" smtClean="0"/>
              <a:t>nach</a:t>
            </a:r>
            <a:r>
              <a:rPr lang="en-GB" b="0" dirty="0" smtClean="0"/>
              <a:t> und </a:t>
            </a:r>
            <a:r>
              <a:rPr lang="en-GB" b="0" dirty="0" err="1" smtClean="0"/>
              <a:t>nach</a:t>
            </a:r>
            <a:r>
              <a:rPr lang="en-GB" b="0" dirty="0" smtClean="0"/>
              <a:t> an </a:t>
            </a:r>
            <a:r>
              <a:rPr lang="en-GB" b="0" dirty="0" err="1" smtClean="0"/>
              <a:t>unsere</a:t>
            </a:r>
            <a:r>
              <a:rPr lang="en-GB" b="0" dirty="0" smtClean="0"/>
              <a:t> </a:t>
            </a:r>
            <a:r>
              <a:rPr lang="en-GB" b="0" dirty="0" err="1" smtClean="0"/>
              <a:t>Datengrundlage</a:t>
            </a:r>
            <a:r>
              <a:rPr lang="en-GB" b="0" dirty="0" smtClean="0"/>
              <a:t> </a:t>
            </a:r>
            <a:r>
              <a:rPr lang="en-GB" b="0" dirty="0" err="1" smtClean="0"/>
              <a:t>anzupassen</a:t>
            </a:r>
            <a:r>
              <a:rPr lang="en-GB" b="0" dirty="0" smtClean="0"/>
              <a:t>, </a:t>
            </a:r>
            <a:r>
              <a:rPr lang="en-GB" b="0" dirty="0" err="1" smtClean="0"/>
              <a:t>indem</a:t>
            </a:r>
            <a:r>
              <a:rPr lang="en-GB" b="0" dirty="0" smtClean="0"/>
              <a:t> Parameter </a:t>
            </a:r>
            <a:r>
              <a:rPr lang="en-GB" b="0" dirty="0" err="1" smtClean="0"/>
              <a:t>schrittweise</a:t>
            </a:r>
            <a:r>
              <a:rPr lang="en-GB" b="0" dirty="0" smtClean="0"/>
              <a:t> </a:t>
            </a:r>
            <a:r>
              <a:rPr lang="en-GB" b="0" dirty="0" err="1" smtClean="0"/>
              <a:t>anpassen</a:t>
            </a:r>
            <a:r>
              <a:rPr lang="en-GB" b="0" dirty="0" smtClean="0"/>
              <a:t>, um die </a:t>
            </a:r>
            <a:r>
              <a:rPr lang="en-GB" b="0" dirty="0" err="1" smtClean="0"/>
              <a:t>Abweichung</a:t>
            </a:r>
            <a:r>
              <a:rPr lang="en-GB" b="0" dirty="0" smtClean="0"/>
              <a:t> </a:t>
            </a:r>
            <a:r>
              <a:rPr lang="en-GB" b="0" dirty="0" err="1" smtClean="0"/>
              <a:t>für</a:t>
            </a:r>
            <a:r>
              <a:rPr lang="en-GB" b="0" dirty="0" smtClean="0"/>
              <a:t> </a:t>
            </a:r>
            <a:r>
              <a:rPr lang="en-GB" b="0" dirty="0" err="1" smtClean="0"/>
              <a:t>einzelnen</a:t>
            </a:r>
            <a:r>
              <a:rPr lang="en-GB" b="0" dirty="0" smtClean="0"/>
              <a:t> </a:t>
            </a:r>
            <a:r>
              <a:rPr lang="en-GB" b="0" dirty="0" err="1" smtClean="0"/>
              <a:t>Beispielen</a:t>
            </a:r>
            <a:r>
              <a:rPr lang="en-GB" b="0" dirty="0" smtClean="0"/>
              <a:t> </a:t>
            </a:r>
            <a:r>
              <a:rPr lang="en-GB" b="0" dirty="0" err="1" smtClean="0"/>
              <a:t>verringern</a:t>
            </a:r>
            <a:endParaRPr lang="en-GB" b="0" dirty="0"/>
          </a:p>
        </p:txBody>
      </p:sp>
      <p:sp>
        <p:nvSpPr>
          <p:cNvPr id="5" name="Foliennummernplatzhalter 4"/>
          <p:cNvSpPr>
            <a:spLocks noGrp="1"/>
          </p:cNvSpPr>
          <p:nvPr>
            <p:ph type="sldNum" sz="quarter" idx="11"/>
          </p:nvPr>
        </p:nvSpPr>
        <p:spPr/>
        <p:txBody>
          <a:bodyPr/>
          <a:lstStyle/>
          <a:p>
            <a:pPr>
              <a:defRPr/>
            </a:pPr>
            <a:fld id="{C0BC624C-2554-4659-A1D8-66347873820C}" type="slidenum">
              <a:rPr lang="de-DE" smtClean="0"/>
              <a:t>93</a:t>
            </a:fld>
            <a:endParaRPr lang="de-DE" sz="1800"/>
          </a:p>
        </p:txBody>
      </p:sp>
      <p:sp>
        <p:nvSpPr>
          <p:cNvPr id="6" name="Textfeld 5"/>
          <p:cNvSpPr txBox="1"/>
          <p:nvPr/>
        </p:nvSpPr>
        <p:spPr>
          <a:xfrm>
            <a:off x="2411760" y="6243050"/>
            <a:ext cx="4044697" cy="369332"/>
          </a:xfrm>
          <a:prstGeom prst="rect">
            <a:avLst/>
          </a:prstGeom>
          <a:noFill/>
        </p:spPr>
        <p:txBody>
          <a:bodyPr wrap="none" rtlCol="0">
            <a:spAutoFit/>
          </a:bodyPr>
          <a:lstStyle/>
          <a:p>
            <a:r>
              <a:rPr lang="en-GB" dirty="0" err="1" smtClean="0"/>
              <a:t>Geht</a:t>
            </a:r>
            <a:r>
              <a:rPr lang="en-GB" dirty="0" smtClean="0"/>
              <a:t> das </a:t>
            </a:r>
            <a:r>
              <a:rPr lang="en-GB" dirty="0" err="1" smtClean="0"/>
              <a:t>auch</a:t>
            </a:r>
            <a:r>
              <a:rPr lang="en-GB" dirty="0" smtClean="0"/>
              <a:t> </a:t>
            </a:r>
            <a:r>
              <a:rPr lang="en-GB" dirty="0" err="1" smtClean="0"/>
              <a:t>für</a:t>
            </a:r>
            <a:r>
              <a:rPr lang="en-GB" dirty="0" smtClean="0"/>
              <a:t> </a:t>
            </a:r>
            <a:r>
              <a:rPr lang="en-GB" dirty="0" err="1" smtClean="0"/>
              <a:t>ein</a:t>
            </a:r>
            <a:r>
              <a:rPr lang="en-GB" dirty="0" smtClean="0"/>
              <a:t> </a:t>
            </a:r>
            <a:r>
              <a:rPr lang="en-GB" dirty="0" err="1" smtClean="0"/>
              <a:t>Klassifikationsproblem</a:t>
            </a:r>
            <a:r>
              <a:rPr lang="en-GB" dirty="0" smtClean="0"/>
              <a:t>?</a:t>
            </a:r>
            <a:endParaRPr lang="en-GB" dirty="0"/>
          </a:p>
        </p:txBody>
      </p:sp>
    </p:spTree>
    <p:extLst>
      <p:ext uri="{BB962C8B-B14F-4D97-AF65-F5344CB8AC3E}">
        <p14:creationId xmlns:p14="http://schemas.microsoft.com/office/powerpoint/2010/main" val="368377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3413872" y="1761895"/>
            <a:ext cx="1857375" cy="2733675"/>
          </a:xfrm>
          <a:prstGeom prst="rect">
            <a:avLst/>
          </a:prstGeom>
        </p:spPr>
      </p:pic>
      <p:sp>
        <p:nvSpPr>
          <p:cNvPr id="17" name="Gleichschenkliges Dreieck 16"/>
          <p:cNvSpPr/>
          <p:nvPr/>
        </p:nvSpPr>
        <p:spPr>
          <a:xfrm rot="16200000">
            <a:off x="4900914" y="5570617"/>
            <a:ext cx="517816" cy="30874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Gleichschenkliges Dreieck 15"/>
          <p:cNvSpPr/>
          <p:nvPr/>
        </p:nvSpPr>
        <p:spPr>
          <a:xfrm rot="5400000">
            <a:off x="3826383" y="5950936"/>
            <a:ext cx="517816" cy="30874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Gleichschenkliges Dreieck 10"/>
          <p:cNvSpPr/>
          <p:nvPr/>
        </p:nvSpPr>
        <p:spPr>
          <a:xfrm rot="5400000">
            <a:off x="3821631" y="5303012"/>
            <a:ext cx="517816" cy="30874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liennummernplatzhalter 3"/>
          <p:cNvSpPr>
            <a:spLocks noGrp="1"/>
          </p:cNvSpPr>
          <p:nvPr>
            <p:ph type="sldNum" sz="quarter" idx="11"/>
          </p:nvPr>
        </p:nvSpPr>
        <p:spPr/>
        <p:txBody>
          <a:bodyPr/>
          <a:lstStyle/>
          <a:p>
            <a:fld id="{C0BC624C-2554-4659-A1D8-66347873820C}" type="slidenum">
              <a:rPr lang="de-DE" smtClean="0"/>
              <a:pPr/>
              <a:t>94</a:t>
            </a:fld>
            <a:endParaRPr lang="de-DE" sz="1800" dirty="0"/>
          </a:p>
        </p:txBody>
      </p:sp>
      <p:sp>
        <p:nvSpPr>
          <p:cNvPr id="8" name="Titel 1"/>
          <p:cNvSpPr txBox="1">
            <a:spLocks/>
          </p:cNvSpPr>
          <p:nvPr/>
        </p:nvSpPr>
        <p:spPr>
          <a:xfrm>
            <a:off x="449261" y="1026008"/>
            <a:ext cx="8243887" cy="1044000"/>
          </a:xfrm>
          <a:prstGeom prst="rect">
            <a:avLst/>
          </a:prstGeom>
        </p:spPr>
        <p:txBody>
          <a:bodyPr vert="horz" lIns="0" tIns="0" rIns="0" bIns="0" rtlCol="0" anchor="t" anchorCtr="0">
            <a:noAutofit/>
          </a:bodyPr>
          <a:lstStyle>
            <a:lvl1pPr marL="0" indent="0" algn="l" defTabSz="685800" rtl="0" eaLnBrk="1" latinLnBrk="0" hangingPunct="1">
              <a:lnSpc>
                <a:spcPct val="93000"/>
              </a:lnSpc>
              <a:spcBef>
                <a:spcPts val="0"/>
              </a:spcBef>
              <a:buFont typeface="Arial" panose="020B0604020202020204" pitchFamily="34" charset="0"/>
              <a:buNone/>
              <a:defRPr sz="3200" b="1" kern="1200">
                <a:solidFill>
                  <a:schemeClr val="accent1"/>
                </a:solidFill>
                <a:latin typeface="+mj-lt"/>
                <a:ea typeface="+mj-ea"/>
                <a:cs typeface="+mj-cs"/>
              </a:defRPr>
            </a:lvl1pPr>
          </a:lstStyle>
          <a:p>
            <a:r>
              <a:rPr lang="de-DE" dirty="0" smtClean="0"/>
              <a:t>Ein vereinfachtes</a:t>
            </a:r>
            <a:r>
              <a:rPr lang="en-GB" dirty="0" smtClean="0"/>
              <a:t> </a:t>
            </a:r>
            <a:r>
              <a:rPr lang="de-DE" dirty="0" smtClean="0"/>
              <a:t>Klassifikationsproblem</a:t>
            </a:r>
            <a:endParaRPr lang="de-DE" dirty="0"/>
          </a:p>
        </p:txBody>
      </p:sp>
      <p:sp>
        <p:nvSpPr>
          <p:cNvPr id="2" name="Abgerundetes Rechteck 1"/>
          <p:cNvSpPr/>
          <p:nvPr/>
        </p:nvSpPr>
        <p:spPr>
          <a:xfrm>
            <a:off x="3737436" y="1762646"/>
            <a:ext cx="497473" cy="250571"/>
          </a:xfrm>
          <a:prstGeom prst="roundRect">
            <a:avLst/>
          </a:prstGeom>
          <a:solidFill>
            <a:srgbClr val="FFC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bgerundetes Rechteck 5"/>
          <p:cNvSpPr/>
          <p:nvPr/>
        </p:nvSpPr>
        <p:spPr>
          <a:xfrm>
            <a:off x="4608828" y="1762646"/>
            <a:ext cx="600947" cy="227519"/>
          </a:xfrm>
          <a:prstGeom prst="roundRect">
            <a:avLst/>
          </a:prstGeom>
          <a:solidFill>
            <a:srgbClr val="00B05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fik 6"/>
          <p:cNvPicPr>
            <a:picLocks noChangeAspect="1"/>
          </p:cNvPicPr>
          <p:nvPr/>
        </p:nvPicPr>
        <p:blipFill>
          <a:blip r:embed="rId3"/>
          <a:stretch>
            <a:fillRect/>
          </a:stretch>
        </p:blipFill>
        <p:spPr>
          <a:xfrm>
            <a:off x="4080539" y="5113168"/>
            <a:ext cx="1056577" cy="1206244"/>
          </a:xfrm>
          <a:prstGeom prst="rect">
            <a:avLst/>
          </a:prstGeom>
        </p:spPr>
      </p:pic>
      <p:sp>
        <p:nvSpPr>
          <p:cNvPr id="12" name="Textfeld 11"/>
          <p:cNvSpPr txBox="1"/>
          <p:nvPr/>
        </p:nvSpPr>
        <p:spPr>
          <a:xfrm>
            <a:off x="2037947" y="5162292"/>
            <a:ext cx="1625766" cy="1200329"/>
          </a:xfrm>
          <a:prstGeom prst="rect">
            <a:avLst/>
          </a:prstGeom>
          <a:noFill/>
        </p:spPr>
        <p:txBody>
          <a:bodyPr wrap="none" rtlCol="0">
            <a:spAutoFit/>
          </a:bodyPr>
          <a:lstStyle/>
          <a:p>
            <a:endParaRPr lang="de-DE" sz="2400" b="1" dirty="0" smtClean="0">
              <a:solidFill>
                <a:srgbClr val="FFC000"/>
              </a:solidFill>
            </a:endParaRPr>
          </a:p>
          <a:p>
            <a:r>
              <a:rPr lang="de-DE" sz="2400" b="1" dirty="0" smtClean="0">
                <a:solidFill>
                  <a:srgbClr val="FFC000"/>
                </a:solidFill>
              </a:rPr>
              <a:t>Breite      </a:t>
            </a:r>
            <a:r>
              <a:rPr lang="de-DE" sz="2400" b="1" dirty="0" smtClean="0">
                <a:solidFill>
                  <a:srgbClr val="000000"/>
                </a:solidFill>
                <a:sym typeface="Wingdings" panose="05000000000000000000" pitchFamily="2" charset="2"/>
              </a:rPr>
              <a:t></a:t>
            </a:r>
            <a:endParaRPr lang="de-DE" sz="2400" b="1" dirty="0" smtClean="0">
              <a:solidFill>
                <a:srgbClr val="000000"/>
              </a:solidFill>
            </a:endParaRPr>
          </a:p>
          <a:p>
            <a:endParaRPr lang="de-DE" sz="2400" b="1" dirty="0" smtClean="0">
              <a:solidFill>
                <a:srgbClr val="FFC000"/>
              </a:solidFill>
            </a:endParaRPr>
          </a:p>
        </p:txBody>
      </p:sp>
      <p:sp>
        <p:nvSpPr>
          <p:cNvPr id="14" name="Textfeld 13"/>
          <p:cNvSpPr txBox="1"/>
          <p:nvPr/>
        </p:nvSpPr>
        <p:spPr>
          <a:xfrm>
            <a:off x="5524807" y="5457382"/>
            <a:ext cx="1428596" cy="738664"/>
          </a:xfrm>
          <a:prstGeom prst="rect">
            <a:avLst/>
          </a:prstGeom>
          <a:noFill/>
        </p:spPr>
        <p:txBody>
          <a:bodyPr wrap="none" rtlCol="0">
            <a:spAutoFit/>
          </a:bodyPr>
          <a:lstStyle/>
          <a:p>
            <a:r>
              <a:rPr lang="en-GB" sz="2400" b="1" dirty="0" smtClean="0">
                <a:solidFill>
                  <a:srgbClr val="000000"/>
                </a:solidFill>
                <a:sym typeface="Wingdings" panose="05000000000000000000" pitchFamily="2" charset="2"/>
              </a:rPr>
              <a:t></a:t>
            </a:r>
            <a:r>
              <a:rPr lang="en-GB" sz="2400" b="1" dirty="0" smtClean="0">
                <a:solidFill>
                  <a:srgbClr val="00B050"/>
                </a:solidFill>
              </a:rPr>
              <a:t>   </a:t>
            </a:r>
            <a:r>
              <a:rPr lang="en-GB" sz="2400" b="1" dirty="0" err="1" smtClean="0">
                <a:solidFill>
                  <a:srgbClr val="00B050"/>
                </a:solidFill>
              </a:rPr>
              <a:t>Insekt</a:t>
            </a:r>
            <a:endParaRPr lang="en-GB" sz="2400" b="1" dirty="0" smtClean="0">
              <a:solidFill>
                <a:srgbClr val="00B050"/>
              </a:solidFill>
            </a:endParaRPr>
          </a:p>
          <a:p>
            <a:endParaRPr lang="en-GB" b="1" dirty="0">
              <a:solidFill>
                <a:srgbClr val="000000"/>
              </a:solidFill>
            </a:endParaRPr>
          </a:p>
        </p:txBody>
      </p:sp>
      <p:sp>
        <p:nvSpPr>
          <p:cNvPr id="19" name="Textfeld 18"/>
          <p:cNvSpPr txBox="1"/>
          <p:nvPr/>
        </p:nvSpPr>
        <p:spPr>
          <a:xfrm>
            <a:off x="556246" y="2013217"/>
            <a:ext cx="2794355" cy="1477328"/>
          </a:xfrm>
          <a:prstGeom prst="rect">
            <a:avLst/>
          </a:prstGeom>
          <a:noFill/>
        </p:spPr>
        <p:txBody>
          <a:bodyPr wrap="none" rtlCol="0">
            <a:spAutoFit/>
          </a:bodyPr>
          <a:lstStyle/>
          <a:p>
            <a:r>
              <a:rPr lang="en-GB" b="1" dirty="0" smtClean="0">
                <a:solidFill>
                  <a:srgbClr val="FFC000"/>
                </a:solidFill>
              </a:rPr>
              <a:t>Prädiktorvariablen</a:t>
            </a:r>
          </a:p>
          <a:p>
            <a:endParaRPr lang="en-GB" b="1" dirty="0">
              <a:solidFill>
                <a:srgbClr val="000000"/>
              </a:solidFill>
            </a:endParaRPr>
          </a:p>
          <a:p>
            <a:pPr marL="285750" indent="-285750">
              <a:buFont typeface="Arial" panose="020B0604020202020204" pitchFamily="34" charset="0"/>
              <a:buChar char="•"/>
            </a:pPr>
            <a:r>
              <a:rPr lang="en-GB" b="1" dirty="0" err="1" smtClean="0">
                <a:solidFill>
                  <a:srgbClr val="000000"/>
                </a:solidFill>
              </a:rPr>
              <a:t>Mindestens</a:t>
            </a:r>
            <a:r>
              <a:rPr lang="en-GB" b="1" dirty="0" smtClean="0">
                <a:solidFill>
                  <a:srgbClr val="000000"/>
                </a:solidFill>
              </a:rPr>
              <a:t> </a:t>
            </a:r>
            <a:r>
              <a:rPr lang="en-GB" b="1" dirty="0" err="1" smtClean="0">
                <a:solidFill>
                  <a:srgbClr val="000000"/>
                </a:solidFill>
              </a:rPr>
              <a:t>eine</a:t>
            </a:r>
            <a:r>
              <a:rPr lang="en-GB" b="1" dirty="0" smtClean="0">
                <a:solidFill>
                  <a:srgbClr val="000000"/>
                </a:solidFill>
              </a:rPr>
              <a:t> Variable,</a:t>
            </a:r>
            <a:r>
              <a:rPr lang="en-GB" b="1" dirty="0">
                <a:solidFill>
                  <a:srgbClr val="000000"/>
                </a:solidFill>
              </a:rPr>
              <a:t/>
            </a:r>
            <a:br>
              <a:rPr lang="en-GB" b="1" dirty="0">
                <a:solidFill>
                  <a:srgbClr val="000000"/>
                </a:solidFill>
              </a:rPr>
            </a:br>
            <a:r>
              <a:rPr lang="en-GB" b="1" dirty="0" smtClean="0">
                <a:solidFill>
                  <a:srgbClr val="000000"/>
                </a:solidFill>
              </a:rPr>
              <a:t>die </a:t>
            </a:r>
            <a:r>
              <a:rPr lang="en-GB" b="1" dirty="0" err="1" smtClean="0">
                <a:solidFill>
                  <a:srgbClr val="000000"/>
                </a:solidFill>
              </a:rPr>
              <a:t>einzelne</a:t>
            </a:r>
            <a:r>
              <a:rPr lang="en-GB" b="1" dirty="0" smtClean="0">
                <a:solidFill>
                  <a:srgbClr val="000000"/>
                </a:solidFill>
              </a:rPr>
              <a:t> </a:t>
            </a:r>
            <a:r>
              <a:rPr lang="en-GB" b="1" dirty="0" err="1" smtClean="0">
                <a:solidFill>
                  <a:srgbClr val="000000"/>
                </a:solidFill>
              </a:rPr>
              <a:t>Fallbeispiele</a:t>
            </a:r>
            <a:r>
              <a:rPr lang="en-GB" b="1" dirty="0" smtClean="0">
                <a:solidFill>
                  <a:srgbClr val="000000"/>
                </a:solidFill>
              </a:rPr>
              <a:t> </a:t>
            </a:r>
            <a:br>
              <a:rPr lang="en-GB" b="1" dirty="0" smtClean="0">
                <a:solidFill>
                  <a:srgbClr val="000000"/>
                </a:solidFill>
              </a:rPr>
            </a:br>
            <a:r>
              <a:rPr lang="en-GB" b="1" dirty="0" err="1" smtClean="0">
                <a:solidFill>
                  <a:srgbClr val="000000"/>
                </a:solidFill>
              </a:rPr>
              <a:t>charakterisiert</a:t>
            </a:r>
            <a:endParaRPr lang="en-GB" b="1" dirty="0">
              <a:solidFill>
                <a:srgbClr val="000000"/>
              </a:solidFill>
            </a:endParaRPr>
          </a:p>
        </p:txBody>
      </p:sp>
      <p:sp>
        <p:nvSpPr>
          <p:cNvPr id="20" name="Textfeld 19"/>
          <p:cNvSpPr txBox="1"/>
          <p:nvPr/>
        </p:nvSpPr>
        <p:spPr>
          <a:xfrm>
            <a:off x="5604639" y="2011051"/>
            <a:ext cx="2077813" cy="1754326"/>
          </a:xfrm>
          <a:prstGeom prst="rect">
            <a:avLst/>
          </a:prstGeom>
          <a:noFill/>
        </p:spPr>
        <p:txBody>
          <a:bodyPr wrap="none" rtlCol="0">
            <a:spAutoFit/>
          </a:bodyPr>
          <a:lstStyle/>
          <a:p>
            <a:r>
              <a:rPr lang="en-GB" b="1" dirty="0" err="1" smtClean="0">
                <a:solidFill>
                  <a:srgbClr val="00B050"/>
                </a:solidFill>
              </a:rPr>
              <a:t>Zielvariable</a:t>
            </a:r>
            <a:endParaRPr lang="en-GB" b="1" dirty="0" smtClean="0">
              <a:solidFill>
                <a:srgbClr val="00B050"/>
              </a:solidFill>
            </a:endParaRPr>
          </a:p>
          <a:p>
            <a:endParaRPr lang="en-GB" b="1" dirty="0">
              <a:solidFill>
                <a:srgbClr val="000000"/>
              </a:solidFill>
            </a:endParaRPr>
          </a:p>
          <a:p>
            <a:pPr marL="285750" indent="-285750">
              <a:buFont typeface="Arial" panose="020B0604020202020204" pitchFamily="34" charset="0"/>
              <a:buChar char="•"/>
            </a:pPr>
            <a:r>
              <a:rPr lang="en-GB" b="1" dirty="0" err="1" smtClean="0">
                <a:solidFill>
                  <a:srgbClr val="000000"/>
                </a:solidFill>
              </a:rPr>
              <a:t>einzelne</a:t>
            </a:r>
            <a:r>
              <a:rPr lang="en-GB" b="1" dirty="0" smtClean="0">
                <a:solidFill>
                  <a:srgbClr val="000000"/>
                </a:solidFill>
              </a:rPr>
              <a:t> Variable</a:t>
            </a:r>
            <a:br>
              <a:rPr lang="en-GB" b="1" dirty="0" smtClean="0">
                <a:solidFill>
                  <a:srgbClr val="000000"/>
                </a:solidFill>
              </a:rPr>
            </a:br>
            <a:r>
              <a:rPr lang="en-GB" b="1" dirty="0" smtClean="0">
                <a:solidFill>
                  <a:srgbClr val="000000"/>
                </a:solidFill>
              </a:rPr>
              <a:t>die </a:t>
            </a:r>
            <a:r>
              <a:rPr lang="en-GB" b="1" dirty="0" err="1" smtClean="0">
                <a:solidFill>
                  <a:srgbClr val="000000"/>
                </a:solidFill>
              </a:rPr>
              <a:t>jedes</a:t>
            </a:r>
            <a:r>
              <a:rPr lang="en-GB" b="1" dirty="0">
                <a:solidFill>
                  <a:srgbClr val="000000"/>
                </a:solidFill>
              </a:rPr>
              <a:t> </a:t>
            </a:r>
            <a:r>
              <a:rPr lang="en-GB" b="1" dirty="0" err="1" smtClean="0">
                <a:solidFill>
                  <a:srgbClr val="000000"/>
                </a:solidFill>
              </a:rPr>
              <a:t>Fallbei</a:t>
            </a:r>
            <a:r>
              <a:rPr lang="en-GB" b="1" dirty="0" smtClean="0">
                <a:solidFill>
                  <a:srgbClr val="000000"/>
                </a:solidFill>
              </a:rPr>
              <a:t>-</a:t>
            </a:r>
            <a:br>
              <a:rPr lang="en-GB" b="1" dirty="0" smtClean="0">
                <a:solidFill>
                  <a:srgbClr val="000000"/>
                </a:solidFill>
              </a:rPr>
            </a:br>
            <a:r>
              <a:rPr lang="en-GB" b="1" dirty="0" smtClean="0">
                <a:solidFill>
                  <a:srgbClr val="000000"/>
                </a:solidFill>
              </a:rPr>
              <a:t>spiel </a:t>
            </a:r>
            <a:r>
              <a:rPr lang="en-GB" b="1" dirty="0" err="1" smtClean="0">
                <a:solidFill>
                  <a:srgbClr val="000000"/>
                </a:solidFill>
              </a:rPr>
              <a:t>einer</a:t>
            </a:r>
            <a:r>
              <a:rPr lang="en-GB" b="1" dirty="0" smtClean="0">
                <a:solidFill>
                  <a:srgbClr val="000000"/>
                </a:solidFill>
              </a:rPr>
              <a:t> </a:t>
            </a:r>
            <a:r>
              <a:rPr lang="en-GB" b="1" dirty="0" err="1" smtClean="0">
                <a:solidFill>
                  <a:srgbClr val="000000"/>
                </a:solidFill>
              </a:rPr>
              <a:t>Klasse</a:t>
            </a:r>
            <a:r>
              <a:rPr lang="en-GB" b="1" dirty="0" smtClean="0">
                <a:solidFill>
                  <a:srgbClr val="000000"/>
                </a:solidFill>
              </a:rPr>
              <a:t/>
            </a:r>
            <a:br>
              <a:rPr lang="en-GB" b="1" dirty="0" smtClean="0">
                <a:solidFill>
                  <a:srgbClr val="000000"/>
                </a:solidFill>
              </a:rPr>
            </a:br>
            <a:r>
              <a:rPr lang="en-GB" b="1" dirty="0" err="1" smtClean="0">
                <a:solidFill>
                  <a:srgbClr val="000000"/>
                </a:solidFill>
              </a:rPr>
              <a:t>zuordnet</a:t>
            </a:r>
            <a:r>
              <a:rPr lang="en-GB" b="1" dirty="0" smtClean="0">
                <a:solidFill>
                  <a:srgbClr val="000000"/>
                </a:solidFill>
              </a:rPr>
              <a:t> (Label)</a:t>
            </a:r>
            <a:endParaRPr lang="en-GB" b="1" dirty="0">
              <a:solidFill>
                <a:srgbClr val="000000"/>
              </a:solidFill>
            </a:endParaRPr>
          </a:p>
        </p:txBody>
      </p:sp>
      <p:sp>
        <p:nvSpPr>
          <p:cNvPr id="21" name="Textfeld 20"/>
          <p:cNvSpPr txBox="1"/>
          <p:nvPr/>
        </p:nvSpPr>
        <p:spPr>
          <a:xfrm>
            <a:off x="255715" y="4202968"/>
            <a:ext cx="7974042" cy="923330"/>
          </a:xfrm>
          <a:prstGeom prst="rect">
            <a:avLst/>
          </a:prstGeom>
          <a:noFill/>
        </p:spPr>
        <p:txBody>
          <a:bodyPr wrap="none" rtlCol="0">
            <a:spAutoFit/>
          </a:bodyPr>
          <a:lstStyle/>
          <a:p>
            <a:r>
              <a:rPr lang="de-DE" b="1" dirty="0" smtClean="0">
                <a:solidFill>
                  <a:srgbClr val="000000"/>
                </a:solidFill>
              </a:rPr>
              <a:t>Aufgabe: </a:t>
            </a:r>
          </a:p>
          <a:p>
            <a:r>
              <a:rPr lang="de-DE" b="1" dirty="0" smtClean="0">
                <a:solidFill>
                  <a:srgbClr val="000000"/>
                </a:solidFill>
              </a:rPr>
              <a:t>Finde einen </a:t>
            </a:r>
            <a:r>
              <a:rPr lang="de-DE" b="1" dirty="0" err="1" smtClean="0">
                <a:solidFill>
                  <a:schemeClr val="accent1">
                    <a:lumMod val="75000"/>
                  </a:schemeClr>
                </a:solidFill>
              </a:rPr>
              <a:t>Klassifikator</a:t>
            </a:r>
            <a:r>
              <a:rPr lang="de-DE" b="1" dirty="0" smtClean="0">
                <a:solidFill>
                  <a:srgbClr val="000000"/>
                </a:solidFill>
              </a:rPr>
              <a:t>,</a:t>
            </a:r>
            <a:r>
              <a:rPr lang="de-DE" b="1" dirty="0" smtClean="0">
                <a:solidFill>
                  <a:schemeClr val="accent1">
                    <a:lumMod val="75000"/>
                  </a:schemeClr>
                </a:solidFill>
              </a:rPr>
              <a:t> </a:t>
            </a:r>
            <a:r>
              <a:rPr lang="de-DE" b="1" dirty="0" smtClean="0">
                <a:solidFill>
                  <a:srgbClr val="000000"/>
                </a:solidFill>
              </a:rPr>
              <a:t>der für alle möglichen Ausprägungen der </a:t>
            </a:r>
            <a:r>
              <a:rPr lang="de-DE" b="1" dirty="0" smtClean="0">
                <a:solidFill>
                  <a:srgbClr val="FFC000"/>
                </a:solidFill>
              </a:rPr>
              <a:t>Prädiktorvariablen </a:t>
            </a:r>
          </a:p>
          <a:p>
            <a:r>
              <a:rPr lang="de-DE" b="1" dirty="0" smtClean="0">
                <a:solidFill>
                  <a:srgbClr val="000000"/>
                </a:solidFill>
              </a:rPr>
              <a:t>die</a:t>
            </a:r>
            <a:r>
              <a:rPr lang="de-DE" b="1" dirty="0" smtClean="0">
                <a:solidFill>
                  <a:srgbClr val="FFC000"/>
                </a:solidFill>
              </a:rPr>
              <a:t> </a:t>
            </a:r>
            <a:r>
              <a:rPr lang="de-DE" b="1" dirty="0" smtClean="0">
                <a:solidFill>
                  <a:srgbClr val="00B050"/>
                </a:solidFill>
              </a:rPr>
              <a:t>Zielvariable</a:t>
            </a:r>
            <a:r>
              <a:rPr lang="de-DE" b="1" dirty="0" smtClean="0">
                <a:solidFill>
                  <a:srgbClr val="FFC000"/>
                </a:solidFill>
              </a:rPr>
              <a:t> </a:t>
            </a:r>
            <a:r>
              <a:rPr lang="de-DE" b="1" dirty="0" smtClean="0">
                <a:solidFill>
                  <a:srgbClr val="000000"/>
                </a:solidFill>
              </a:rPr>
              <a:t>vorhersagt.</a:t>
            </a:r>
            <a:endParaRPr lang="de-DE" b="1" dirty="0">
              <a:solidFill>
                <a:srgbClr val="000000"/>
              </a:solidFill>
            </a:endParaRPr>
          </a:p>
        </p:txBody>
      </p:sp>
      <p:sp>
        <p:nvSpPr>
          <p:cNvPr id="22" name="Textfeld 21"/>
          <p:cNvSpPr txBox="1"/>
          <p:nvPr/>
        </p:nvSpPr>
        <p:spPr>
          <a:xfrm>
            <a:off x="255715" y="1534221"/>
            <a:ext cx="2332690" cy="369332"/>
          </a:xfrm>
          <a:prstGeom prst="rect">
            <a:avLst/>
          </a:prstGeom>
          <a:noFill/>
        </p:spPr>
        <p:txBody>
          <a:bodyPr wrap="none" rtlCol="0">
            <a:spAutoFit/>
          </a:bodyPr>
          <a:lstStyle/>
          <a:p>
            <a:r>
              <a:rPr lang="de-DE" b="1" u="sng" dirty="0" smtClean="0">
                <a:solidFill>
                  <a:srgbClr val="000000"/>
                </a:solidFill>
              </a:rPr>
              <a:t>Klassifikationsproblem</a:t>
            </a:r>
            <a:r>
              <a:rPr lang="de-DE" b="1" dirty="0" smtClean="0">
                <a:solidFill>
                  <a:srgbClr val="000000"/>
                </a:solidFill>
              </a:rPr>
              <a:t>:</a:t>
            </a:r>
            <a:endParaRPr lang="de-DE" b="1" dirty="0">
              <a:solidFill>
                <a:srgbClr val="000000"/>
              </a:solidFill>
            </a:endParaRPr>
          </a:p>
        </p:txBody>
      </p:sp>
    </p:spTree>
    <p:extLst>
      <p:ext uri="{BB962C8B-B14F-4D97-AF65-F5344CB8AC3E}">
        <p14:creationId xmlns:p14="http://schemas.microsoft.com/office/powerpoint/2010/main" val="244260866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Logistische</a:t>
            </a:r>
            <a:r>
              <a:rPr lang="en-GB" dirty="0" smtClean="0"/>
              <a:t> Regression </a:t>
            </a:r>
            <a:r>
              <a:rPr lang="en-GB" dirty="0" err="1" smtClean="0"/>
              <a:t>zur</a:t>
            </a:r>
            <a:r>
              <a:rPr lang="en-GB" dirty="0" smtClean="0"/>
              <a:t> </a:t>
            </a:r>
            <a:r>
              <a:rPr lang="en-GB" dirty="0" err="1" smtClean="0"/>
              <a:t>Lösung</a:t>
            </a:r>
            <a:r>
              <a:rPr lang="en-GB" dirty="0" smtClean="0"/>
              <a:t> von </a:t>
            </a:r>
            <a:r>
              <a:rPr lang="en-GB" dirty="0" err="1"/>
              <a:t>K</a:t>
            </a:r>
            <a:r>
              <a:rPr lang="en-GB" dirty="0" err="1" smtClean="0"/>
              <a:t>lassifikationsproblemen</a:t>
            </a:r>
            <a:r>
              <a:rPr lang="en-GB" dirty="0" smtClean="0"/>
              <a:t> </a:t>
            </a:r>
            <a:endParaRPr lang="en-GB" dirty="0"/>
          </a:p>
        </p:txBody>
      </p:sp>
      <p:sp>
        <p:nvSpPr>
          <p:cNvPr id="3" name="Inhaltsplatzhalter 2"/>
          <p:cNvSpPr>
            <a:spLocks noGrp="1"/>
          </p:cNvSpPr>
          <p:nvPr>
            <p:ph idx="1"/>
          </p:nvPr>
        </p:nvSpPr>
        <p:spPr>
          <a:xfrm>
            <a:off x="450850" y="2579687"/>
            <a:ext cx="8297614" cy="3621087"/>
          </a:xfrm>
        </p:spPr>
        <p:txBody>
          <a:bodyPr/>
          <a:lstStyle/>
          <a:p>
            <a:r>
              <a:rPr lang="de-DE" dirty="0" smtClean="0"/>
              <a:t>Idee:</a:t>
            </a:r>
          </a:p>
          <a:p>
            <a:r>
              <a:rPr lang="de-DE" b="0" dirty="0" smtClean="0"/>
              <a:t>Wir weisen unseren Klassen </a:t>
            </a:r>
            <a:r>
              <a:rPr lang="de-DE" dirty="0" smtClean="0">
                <a:solidFill>
                  <a:schemeClr val="tx2">
                    <a:lumMod val="75000"/>
                    <a:lumOff val="25000"/>
                  </a:schemeClr>
                </a:solidFill>
              </a:rPr>
              <a:t>Marienkäfer</a:t>
            </a:r>
            <a:r>
              <a:rPr lang="de-DE" dirty="0" smtClean="0"/>
              <a:t> </a:t>
            </a:r>
            <a:r>
              <a:rPr lang="de-DE" b="0" dirty="0" smtClean="0"/>
              <a:t>und</a:t>
            </a:r>
            <a:r>
              <a:rPr lang="de-DE" dirty="0" smtClean="0"/>
              <a:t> </a:t>
            </a:r>
            <a:r>
              <a:rPr lang="de-DE" dirty="0" smtClean="0">
                <a:solidFill>
                  <a:srgbClr val="C00000"/>
                </a:solidFill>
              </a:rPr>
              <a:t>Raupe </a:t>
            </a:r>
            <a:r>
              <a:rPr lang="de-DE" b="0" dirty="0" smtClean="0"/>
              <a:t>numerische Werte zu. So erhält man eine numerische Zielvariable und kann dann Methoden der Regression anwenden, um eine passende mathematische Funktion zu finden. Man überträgt das Klassifikationsproblem in ein Regressionsproblem.</a:t>
            </a:r>
          </a:p>
          <a:p>
            <a:endParaRPr lang="de-DE" b="0" dirty="0" smtClean="0"/>
          </a:p>
          <a:p>
            <a:r>
              <a:rPr lang="de-DE" b="0" dirty="0" smtClean="0"/>
              <a:t>Zuweisung: </a:t>
            </a:r>
          </a:p>
          <a:p>
            <a:r>
              <a:rPr lang="de-DE" b="0" dirty="0" smtClean="0"/>
              <a:t>	</a:t>
            </a:r>
          </a:p>
          <a:p>
            <a:r>
              <a:rPr lang="de-DE" b="0" dirty="0" smtClean="0"/>
              <a:t>		</a:t>
            </a:r>
            <a:r>
              <a:rPr lang="de-DE" dirty="0">
                <a:solidFill>
                  <a:schemeClr val="tx2">
                    <a:lumMod val="75000"/>
                    <a:lumOff val="25000"/>
                  </a:schemeClr>
                </a:solidFill>
              </a:rPr>
              <a:t>Marienkäfer</a:t>
            </a:r>
            <a:r>
              <a:rPr lang="de-DE" b="0" dirty="0" smtClean="0"/>
              <a:t>	</a:t>
            </a:r>
            <a:r>
              <a:rPr lang="de-DE" b="0" dirty="0" smtClean="0">
                <a:sym typeface="Wingdings" panose="05000000000000000000" pitchFamily="2" charset="2"/>
              </a:rPr>
              <a:t>	</a:t>
            </a:r>
            <a:r>
              <a:rPr lang="de-DE" dirty="0" smtClean="0">
                <a:solidFill>
                  <a:schemeClr val="tx2">
                    <a:lumMod val="75000"/>
                    <a:lumOff val="25000"/>
                  </a:schemeClr>
                </a:solidFill>
                <a:sym typeface="Wingdings" panose="05000000000000000000" pitchFamily="2" charset="2"/>
              </a:rPr>
              <a:t>1</a:t>
            </a:r>
          </a:p>
          <a:p>
            <a:endParaRPr lang="de-DE" b="0" dirty="0" smtClean="0">
              <a:sym typeface="Wingdings" panose="05000000000000000000" pitchFamily="2" charset="2"/>
            </a:endParaRPr>
          </a:p>
          <a:p>
            <a:r>
              <a:rPr lang="de-DE" b="0" dirty="0" smtClean="0">
                <a:sym typeface="Wingdings" panose="05000000000000000000" pitchFamily="2" charset="2"/>
              </a:rPr>
              <a:t>		</a:t>
            </a:r>
            <a:r>
              <a:rPr lang="de-DE" dirty="0">
                <a:solidFill>
                  <a:srgbClr val="C00000"/>
                </a:solidFill>
                <a:sym typeface="Wingdings" panose="05000000000000000000" pitchFamily="2" charset="2"/>
              </a:rPr>
              <a:t>Raupe</a:t>
            </a:r>
            <a:r>
              <a:rPr lang="de-DE" b="0" dirty="0" smtClean="0"/>
              <a:t> 	</a:t>
            </a:r>
            <a:r>
              <a:rPr lang="de-DE" b="0" dirty="0" smtClean="0">
                <a:sym typeface="Wingdings" panose="05000000000000000000" pitchFamily="2" charset="2"/>
              </a:rPr>
              <a:t>	</a:t>
            </a:r>
            <a:r>
              <a:rPr lang="de-DE" dirty="0" smtClean="0">
                <a:solidFill>
                  <a:srgbClr val="C00000"/>
                </a:solidFill>
                <a:sym typeface="Wingdings" panose="05000000000000000000" pitchFamily="2" charset="2"/>
              </a:rPr>
              <a:t>-1</a:t>
            </a:r>
            <a:endParaRPr lang="de-DE" dirty="0" smtClean="0">
              <a:solidFill>
                <a:srgbClr val="C00000"/>
              </a:solidFill>
            </a:endParaRPr>
          </a:p>
          <a:p>
            <a:endParaRPr lang="de-DE" b="0" dirty="0"/>
          </a:p>
        </p:txBody>
      </p:sp>
      <p:sp>
        <p:nvSpPr>
          <p:cNvPr id="5" name="Foliennummernplatzhalter 4"/>
          <p:cNvSpPr>
            <a:spLocks noGrp="1"/>
          </p:cNvSpPr>
          <p:nvPr>
            <p:ph type="sldNum" sz="quarter" idx="11"/>
          </p:nvPr>
        </p:nvSpPr>
        <p:spPr/>
        <p:txBody>
          <a:bodyPr/>
          <a:lstStyle/>
          <a:p>
            <a:pPr>
              <a:defRPr/>
            </a:pPr>
            <a:fld id="{C0BC624C-2554-4659-A1D8-66347873820C}" type="slidenum">
              <a:rPr lang="de-DE" smtClean="0"/>
              <a:t>95</a:t>
            </a:fld>
            <a:endParaRPr lang="de-DE" sz="1800"/>
          </a:p>
        </p:txBody>
      </p:sp>
    </p:spTree>
    <p:extLst>
      <p:ext uri="{BB962C8B-B14F-4D97-AF65-F5344CB8AC3E}">
        <p14:creationId xmlns:p14="http://schemas.microsoft.com/office/powerpoint/2010/main" val="80514889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3833812" y="1681162"/>
            <a:ext cx="1135369" cy="2688261"/>
          </a:xfrm>
          <a:prstGeom prst="rect">
            <a:avLst/>
          </a:prstGeom>
        </p:spPr>
      </p:pic>
      <p:sp>
        <p:nvSpPr>
          <p:cNvPr id="17" name="Gleichschenkliges Dreieck 16"/>
          <p:cNvSpPr/>
          <p:nvPr/>
        </p:nvSpPr>
        <p:spPr>
          <a:xfrm rot="16200000">
            <a:off x="4900914" y="5371707"/>
            <a:ext cx="517816" cy="30874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Gleichschenkliges Dreieck 15"/>
          <p:cNvSpPr/>
          <p:nvPr/>
        </p:nvSpPr>
        <p:spPr>
          <a:xfrm rot="5400000">
            <a:off x="3826383" y="5752026"/>
            <a:ext cx="517816" cy="30874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Gleichschenkliges Dreieck 10"/>
          <p:cNvSpPr/>
          <p:nvPr/>
        </p:nvSpPr>
        <p:spPr>
          <a:xfrm rot="5400000">
            <a:off x="3821631" y="5104102"/>
            <a:ext cx="517816" cy="30874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liennummernplatzhalter 3"/>
          <p:cNvSpPr>
            <a:spLocks noGrp="1"/>
          </p:cNvSpPr>
          <p:nvPr>
            <p:ph type="sldNum" sz="quarter" idx="11"/>
          </p:nvPr>
        </p:nvSpPr>
        <p:spPr/>
        <p:txBody>
          <a:bodyPr/>
          <a:lstStyle/>
          <a:p>
            <a:fld id="{C0BC624C-2554-4659-A1D8-66347873820C}" type="slidenum">
              <a:rPr lang="de-DE" smtClean="0"/>
              <a:pPr/>
              <a:t>96</a:t>
            </a:fld>
            <a:endParaRPr lang="de-DE" sz="1800" dirty="0"/>
          </a:p>
        </p:txBody>
      </p:sp>
      <p:sp>
        <p:nvSpPr>
          <p:cNvPr id="8" name="Titel 1"/>
          <p:cNvSpPr txBox="1">
            <a:spLocks/>
          </p:cNvSpPr>
          <p:nvPr/>
        </p:nvSpPr>
        <p:spPr>
          <a:xfrm>
            <a:off x="449261" y="1026008"/>
            <a:ext cx="8243887" cy="1044000"/>
          </a:xfrm>
          <a:prstGeom prst="rect">
            <a:avLst/>
          </a:prstGeom>
        </p:spPr>
        <p:txBody>
          <a:bodyPr vert="horz" lIns="0" tIns="0" rIns="0" bIns="0" rtlCol="0" anchor="t" anchorCtr="0">
            <a:noAutofit/>
          </a:bodyPr>
          <a:lstStyle>
            <a:lvl1pPr marL="0" indent="0" algn="l" defTabSz="685800" rtl="0" eaLnBrk="1" latinLnBrk="0" hangingPunct="1">
              <a:lnSpc>
                <a:spcPct val="93000"/>
              </a:lnSpc>
              <a:spcBef>
                <a:spcPts val="0"/>
              </a:spcBef>
              <a:buFont typeface="Arial" panose="020B0604020202020204" pitchFamily="34" charset="0"/>
              <a:buNone/>
              <a:defRPr sz="3200" b="1" kern="1200">
                <a:solidFill>
                  <a:schemeClr val="accent1"/>
                </a:solidFill>
                <a:latin typeface="+mj-lt"/>
                <a:ea typeface="+mj-ea"/>
                <a:cs typeface="+mj-cs"/>
              </a:defRPr>
            </a:lvl1pPr>
          </a:lstStyle>
          <a:p>
            <a:r>
              <a:rPr lang="en-GB" dirty="0" err="1" smtClean="0"/>
              <a:t>Maschinelles</a:t>
            </a:r>
            <a:r>
              <a:rPr lang="en-GB" dirty="0" smtClean="0"/>
              <a:t> </a:t>
            </a:r>
            <a:r>
              <a:rPr lang="en-GB" dirty="0" err="1" smtClean="0"/>
              <a:t>Lernen</a:t>
            </a:r>
            <a:r>
              <a:rPr lang="en-GB" dirty="0" smtClean="0"/>
              <a:t> – </a:t>
            </a:r>
            <a:r>
              <a:rPr lang="de-DE" dirty="0" smtClean="0"/>
              <a:t>Ein</a:t>
            </a:r>
            <a:r>
              <a:rPr lang="en-GB" dirty="0" smtClean="0"/>
              <a:t> </a:t>
            </a:r>
            <a:r>
              <a:rPr lang="de-DE" dirty="0" smtClean="0"/>
              <a:t>Klassifikationsproblem</a:t>
            </a:r>
            <a:endParaRPr lang="de-DE" dirty="0"/>
          </a:p>
        </p:txBody>
      </p:sp>
      <p:sp>
        <p:nvSpPr>
          <p:cNvPr id="2" name="Abgerundetes Rechteck 1"/>
          <p:cNvSpPr/>
          <p:nvPr/>
        </p:nvSpPr>
        <p:spPr>
          <a:xfrm>
            <a:off x="4073731" y="1681162"/>
            <a:ext cx="426261" cy="250571"/>
          </a:xfrm>
          <a:prstGeom prst="roundRect">
            <a:avLst/>
          </a:prstGeom>
          <a:solidFill>
            <a:srgbClr val="FFC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bgerundetes Rechteck 5"/>
          <p:cNvSpPr/>
          <p:nvPr/>
        </p:nvSpPr>
        <p:spPr>
          <a:xfrm>
            <a:off x="4519401" y="1695670"/>
            <a:ext cx="412639" cy="236063"/>
          </a:xfrm>
          <a:prstGeom prst="roundRect">
            <a:avLst/>
          </a:prstGeom>
          <a:solidFill>
            <a:srgbClr val="00B05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fik 6"/>
          <p:cNvPicPr>
            <a:picLocks noChangeAspect="1"/>
          </p:cNvPicPr>
          <p:nvPr/>
        </p:nvPicPr>
        <p:blipFill>
          <a:blip r:embed="rId3"/>
          <a:stretch>
            <a:fillRect/>
          </a:stretch>
        </p:blipFill>
        <p:spPr>
          <a:xfrm>
            <a:off x="4080539" y="4914258"/>
            <a:ext cx="1056577" cy="1206244"/>
          </a:xfrm>
          <a:prstGeom prst="rect">
            <a:avLst/>
          </a:prstGeom>
        </p:spPr>
      </p:pic>
      <p:sp>
        <p:nvSpPr>
          <p:cNvPr id="12" name="Textfeld 11"/>
          <p:cNvSpPr txBox="1"/>
          <p:nvPr/>
        </p:nvSpPr>
        <p:spPr>
          <a:xfrm>
            <a:off x="2037947" y="4963382"/>
            <a:ext cx="1625766" cy="1200329"/>
          </a:xfrm>
          <a:prstGeom prst="rect">
            <a:avLst/>
          </a:prstGeom>
          <a:noFill/>
        </p:spPr>
        <p:txBody>
          <a:bodyPr wrap="none" rtlCol="0">
            <a:spAutoFit/>
          </a:bodyPr>
          <a:lstStyle/>
          <a:p>
            <a:endParaRPr lang="de-DE" sz="2400" b="1" dirty="0" smtClean="0">
              <a:solidFill>
                <a:srgbClr val="FFC000"/>
              </a:solidFill>
            </a:endParaRPr>
          </a:p>
          <a:p>
            <a:r>
              <a:rPr lang="de-DE" sz="2400" b="1" dirty="0" smtClean="0">
                <a:solidFill>
                  <a:srgbClr val="FFC000"/>
                </a:solidFill>
              </a:rPr>
              <a:t>Breite      </a:t>
            </a:r>
            <a:r>
              <a:rPr lang="de-DE" sz="2400" b="1" dirty="0" smtClean="0">
                <a:solidFill>
                  <a:srgbClr val="000000"/>
                </a:solidFill>
                <a:sym typeface="Wingdings" panose="05000000000000000000" pitchFamily="2" charset="2"/>
              </a:rPr>
              <a:t></a:t>
            </a:r>
            <a:endParaRPr lang="de-DE" sz="2400" b="1" dirty="0" smtClean="0">
              <a:solidFill>
                <a:srgbClr val="000000"/>
              </a:solidFill>
            </a:endParaRPr>
          </a:p>
          <a:p>
            <a:endParaRPr lang="de-DE" sz="2400" b="1" dirty="0" smtClean="0">
              <a:solidFill>
                <a:srgbClr val="FFC000"/>
              </a:solidFill>
            </a:endParaRPr>
          </a:p>
        </p:txBody>
      </p:sp>
      <p:sp>
        <p:nvSpPr>
          <p:cNvPr id="14" name="Textfeld 13"/>
          <p:cNvSpPr txBox="1"/>
          <p:nvPr/>
        </p:nvSpPr>
        <p:spPr>
          <a:xfrm>
            <a:off x="5524807" y="5258472"/>
            <a:ext cx="1428596" cy="738664"/>
          </a:xfrm>
          <a:prstGeom prst="rect">
            <a:avLst/>
          </a:prstGeom>
          <a:noFill/>
        </p:spPr>
        <p:txBody>
          <a:bodyPr wrap="none" rtlCol="0">
            <a:spAutoFit/>
          </a:bodyPr>
          <a:lstStyle/>
          <a:p>
            <a:r>
              <a:rPr lang="en-GB" sz="2400" b="1" dirty="0" smtClean="0">
                <a:solidFill>
                  <a:srgbClr val="000000"/>
                </a:solidFill>
                <a:sym typeface="Wingdings" panose="05000000000000000000" pitchFamily="2" charset="2"/>
              </a:rPr>
              <a:t></a:t>
            </a:r>
            <a:r>
              <a:rPr lang="en-GB" sz="2400" b="1" dirty="0" smtClean="0">
                <a:solidFill>
                  <a:srgbClr val="00B050"/>
                </a:solidFill>
              </a:rPr>
              <a:t>   </a:t>
            </a:r>
            <a:r>
              <a:rPr lang="en-GB" sz="2400" b="1" dirty="0" err="1" smtClean="0">
                <a:solidFill>
                  <a:srgbClr val="00B050"/>
                </a:solidFill>
              </a:rPr>
              <a:t>Insekt</a:t>
            </a:r>
            <a:endParaRPr lang="en-GB" sz="2400" b="1" dirty="0" smtClean="0">
              <a:solidFill>
                <a:srgbClr val="00B050"/>
              </a:solidFill>
            </a:endParaRPr>
          </a:p>
          <a:p>
            <a:endParaRPr lang="en-GB" b="1" dirty="0">
              <a:solidFill>
                <a:srgbClr val="000000"/>
              </a:solidFill>
            </a:endParaRPr>
          </a:p>
        </p:txBody>
      </p:sp>
      <p:sp>
        <p:nvSpPr>
          <p:cNvPr id="19" name="Textfeld 18"/>
          <p:cNvSpPr txBox="1"/>
          <p:nvPr/>
        </p:nvSpPr>
        <p:spPr>
          <a:xfrm>
            <a:off x="556246" y="2013217"/>
            <a:ext cx="2794355" cy="1477328"/>
          </a:xfrm>
          <a:prstGeom prst="rect">
            <a:avLst/>
          </a:prstGeom>
          <a:noFill/>
        </p:spPr>
        <p:txBody>
          <a:bodyPr wrap="none" rtlCol="0">
            <a:spAutoFit/>
          </a:bodyPr>
          <a:lstStyle/>
          <a:p>
            <a:r>
              <a:rPr lang="en-GB" b="1" dirty="0" smtClean="0">
                <a:solidFill>
                  <a:srgbClr val="FFC000"/>
                </a:solidFill>
              </a:rPr>
              <a:t>Prädiktorvariablen</a:t>
            </a:r>
          </a:p>
          <a:p>
            <a:endParaRPr lang="en-GB" b="1" dirty="0">
              <a:solidFill>
                <a:srgbClr val="000000"/>
              </a:solidFill>
            </a:endParaRPr>
          </a:p>
          <a:p>
            <a:pPr marL="285750" indent="-285750">
              <a:buFont typeface="Arial" panose="020B0604020202020204" pitchFamily="34" charset="0"/>
              <a:buChar char="•"/>
            </a:pPr>
            <a:r>
              <a:rPr lang="en-GB" b="1" dirty="0" err="1" smtClean="0">
                <a:solidFill>
                  <a:srgbClr val="000000"/>
                </a:solidFill>
              </a:rPr>
              <a:t>Mindestens</a:t>
            </a:r>
            <a:r>
              <a:rPr lang="en-GB" b="1" dirty="0" smtClean="0">
                <a:solidFill>
                  <a:srgbClr val="000000"/>
                </a:solidFill>
              </a:rPr>
              <a:t> </a:t>
            </a:r>
            <a:r>
              <a:rPr lang="en-GB" b="1" dirty="0" err="1" smtClean="0">
                <a:solidFill>
                  <a:srgbClr val="000000"/>
                </a:solidFill>
              </a:rPr>
              <a:t>eine</a:t>
            </a:r>
            <a:r>
              <a:rPr lang="en-GB" b="1" dirty="0" smtClean="0">
                <a:solidFill>
                  <a:srgbClr val="000000"/>
                </a:solidFill>
              </a:rPr>
              <a:t> Variable,</a:t>
            </a:r>
            <a:r>
              <a:rPr lang="en-GB" b="1" dirty="0">
                <a:solidFill>
                  <a:srgbClr val="000000"/>
                </a:solidFill>
              </a:rPr>
              <a:t/>
            </a:r>
            <a:br>
              <a:rPr lang="en-GB" b="1" dirty="0">
                <a:solidFill>
                  <a:srgbClr val="000000"/>
                </a:solidFill>
              </a:rPr>
            </a:br>
            <a:r>
              <a:rPr lang="en-GB" b="1" dirty="0" smtClean="0">
                <a:solidFill>
                  <a:srgbClr val="000000"/>
                </a:solidFill>
              </a:rPr>
              <a:t>die </a:t>
            </a:r>
            <a:r>
              <a:rPr lang="en-GB" b="1" dirty="0" err="1" smtClean="0">
                <a:solidFill>
                  <a:srgbClr val="000000"/>
                </a:solidFill>
              </a:rPr>
              <a:t>einzelne</a:t>
            </a:r>
            <a:r>
              <a:rPr lang="en-GB" b="1" dirty="0" smtClean="0">
                <a:solidFill>
                  <a:srgbClr val="000000"/>
                </a:solidFill>
              </a:rPr>
              <a:t> </a:t>
            </a:r>
            <a:r>
              <a:rPr lang="en-GB" b="1" dirty="0" err="1" smtClean="0">
                <a:solidFill>
                  <a:srgbClr val="000000"/>
                </a:solidFill>
              </a:rPr>
              <a:t>Fallbeispiele</a:t>
            </a:r>
            <a:r>
              <a:rPr lang="en-GB" b="1" dirty="0" smtClean="0">
                <a:solidFill>
                  <a:srgbClr val="000000"/>
                </a:solidFill>
              </a:rPr>
              <a:t> </a:t>
            </a:r>
            <a:br>
              <a:rPr lang="en-GB" b="1" dirty="0" smtClean="0">
                <a:solidFill>
                  <a:srgbClr val="000000"/>
                </a:solidFill>
              </a:rPr>
            </a:br>
            <a:r>
              <a:rPr lang="en-GB" b="1" dirty="0" err="1" smtClean="0">
                <a:solidFill>
                  <a:srgbClr val="000000"/>
                </a:solidFill>
              </a:rPr>
              <a:t>charakterisiert</a:t>
            </a:r>
            <a:endParaRPr lang="en-GB" b="1" dirty="0">
              <a:solidFill>
                <a:srgbClr val="000000"/>
              </a:solidFill>
            </a:endParaRPr>
          </a:p>
        </p:txBody>
      </p:sp>
      <p:sp>
        <p:nvSpPr>
          <p:cNvPr id="20" name="Textfeld 19"/>
          <p:cNvSpPr txBox="1"/>
          <p:nvPr/>
        </p:nvSpPr>
        <p:spPr>
          <a:xfrm>
            <a:off x="5604639" y="2011051"/>
            <a:ext cx="2077813" cy="1754326"/>
          </a:xfrm>
          <a:prstGeom prst="rect">
            <a:avLst/>
          </a:prstGeom>
          <a:noFill/>
        </p:spPr>
        <p:txBody>
          <a:bodyPr wrap="none" rtlCol="0">
            <a:spAutoFit/>
          </a:bodyPr>
          <a:lstStyle/>
          <a:p>
            <a:r>
              <a:rPr lang="en-GB" b="1" dirty="0" err="1" smtClean="0">
                <a:solidFill>
                  <a:srgbClr val="00B050"/>
                </a:solidFill>
              </a:rPr>
              <a:t>Zielvariable</a:t>
            </a:r>
            <a:endParaRPr lang="en-GB" b="1" dirty="0" smtClean="0">
              <a:solidFill>
                <a:srgbClr val="00B050"/>
              </a:solidFill>
            </a:endParaRPr>
          </a:p>
          <a:p>
            <a:endParaRPr lang="en-GB" b="1" dirty="0">
              <a:solidFill>
                <a:srgbClr val="000000"/>
              </a:solidFill>
            </a:endParaRPr>
          </a:p>
          <a:p>
            <a:pPr marL="285750" indent="-285750">
              <a:buFont typeface="Arial" panose="020B0604020202020204" pitchFamily="34" charset="0"/>
              <a:buChar char="•"/>
            </a:pPr>
            <a:r>
              <a:rPr lang="en-GB" b="1" dirty="0" err="1" smtClean="0">
                <a:solidFill>
                  <a:srgbClr val="000000"/>
                </a:solidFill>
              </a:rPr>
              <a:t>einzelne</a:t>
            </a:r>
            <a:r>
              <a:rPr lang="en-GB" b="1" dirty="0" smtClean="0">
                <a:solidFill>
                  <a:srgbClr val="000000"/>
                </a:solidFill>
              </a:rPr>
              <a:t> Variable</a:t>
            </a:r>
            <a:br>
              <a:rPr lang="en-GB" b="1" dirty="0" smtClean="0">
                <a:solidFill>
                  <a:srgbClr val="000000"/>
                </a:solidFill>
              </a:rPr>
            </a:br>
            <a:r>
              <a:rPr lang="en-GB" b="1" dirty="0" smtClean="0">
                <a:solidFill>
                  <a:srgbClr val="000000"/>
                </a:solidFill>
              </a:rPr>
              <a:t>die </a:t>
            </a:r>
            <a:r>
              <a:rPr lang="en-GB" b="1" dirty="0" err="1" smtClean="0">
                <a:solidFill>
                  <a:srgbClr val="000000"/>
                </a:solidFill>
              </a:rPr>
              <a:t>jedes</a:t>
            </a:r>
            <a:r>
              <a:rPr lang="en-GB" b="1" dirty="0">
                <a:solidFill>
                  <a:srgbClr val="000000"/>
                </a:solidFill>
              </a:rPr>
              <a:t> </a:t>
            </a:r>
            <a:r>
              <a:rPr lang="en-GB" b="1" dirty="0" err="1" smtClean="0">
                <a:solidFill>
                  <a:srgbClr val="000000"/>
                </a:solidFill>
              </a:rPr>
              <a:t>Fallbei</a:t>
            </a:r>
            <a:r>
              <a:rPr lang="en-GB" b="1" dirty="0" smtClean="0">
                <a:solidFill>
                  <a:srgbClr val="000000"/>
                </a:solidFill>
              </a:rPr>
              <a:t>-</a:t>
            </a:r>
            <a:br>
              <a:rPr lang="en-GB" b="1" dirty="0" smtClean="0">
                <a:solidFill>
                  <a:srgbClr val="000000"/>
                </a:solidFill>
              </a:rPr>
            </a:br>
            <a:r>
              <a:rPr lang="en-GB" b="1" dirty="0" smtClean="0">
                <a:solidFill>
                  <a:srgbClr val="000000"/>
                </a:solidFill>
              </a:rPr>
              <a:t>spiel </a:t>
            </a:r>
            <a:r>
              <a:rPr lang="en-GB" b="1" dirty="0" err="1" smtClean="0">
                <a:solidFill>
                  <a:srgbClr val="000000"/>
                </a:solidFill>
              </a:rPr>
              <a:t>einer</a:t>
            </a:r>
            <a:r>
              <a:rPr lang="en-GB" b="1" dirty="0" smtClean="0">
                <a:solidFill>
                  <a:srgbClr val="000000"/>
                </a:solidFill>
              </a:rPr>
              <a:t> </a:t>
            </a:r>
            <a:r>
              <a:rPr lang="en-GB" b="1" dirty="0" err="1" smtClean="0">
                <a:solidFill>
                  <a:srgbClr val="000000"/>
                </a:solidFill>
              </a:rPr>
              <a:t>Klasse</a:t>
            </a:r>
            <a:r>
              <a:rPr lang="en-GB" b="1" dirty="0" smtClean="0">
                <a:solidFill>
                  <a:srgbClr val="000000"/>
                </a:solidFill>
              </a:rPr>
              <a:t/>
            </a:r>
            <a:br>
              <a:rPr lang="en-GB" b="1" dirty="0" smtClean="0">
                <a:solidFill>
                  <a:srgbClr val="000000"/>
                </a:solidFill>
              </a:rPr>
            </a:br>
            <a:r>
              <a:rPr lang="en-GB" b="1" dirty="0" err="1" smtClean="0">
                <a:solidFill>
                  <a:srgbClr val="000000"/>
                </a:solidFill>
              </a:rPr>
              <a:t>zuordnet</a:t>
            </a:r>
            <a:r>
              <a:rPr lang="en-GB" b="1" dirty="0" smtClean="0">
                <a:solidFill>
                  <a:srgbClr val="000000"/>
                </a:solidFill>
              </a:rPr>
              <a:t> (Label)</a:t>
            </a:r>
            <a:endParaRPr lang="en-GB" b="1" dirty="0">
              <a:solidFill>
                <a:srgbClr val="000000"/>
              </a:solidFill>
            </a:endParaRPr>
          </a:p>
        </p:txBody>
      </p:sp>
      <p:sp>
        <p:nvSpPr>
          <p:cNvPr id="21" name="Textfeld 20"/>
          <p:cNvSpPr txBox="1"/>
          <p:nvPr/>
        </p:nvSpPr>
        <p:spPr>
          <a:xfrm>
            <a:off x="255715" y="4202968"/>
            <a:ext cx="7651454" cy="923330"/>
          </a:xfrm>
          <a:prstGeom prst="rect">
            <a:avLst/>
          </a:prstGeom>
          <a:noFill/>
        </p:spPr>
        <p:txBody>
          <a:bodyPr wrap="none" rtlCol="0">
            <a:spAutoFit/>
          </a:bodyPr>
          <a:lstStyle/>
          <a:p>
            <a:r>
              <a:rPr lang="de-DE" b="1" dirty="0" smtClean="0">
                <a:solidFill>
                  <a:srgbClr val="000000"/>
                </a:solidFill>
              </a:rPr>
              <a:t>Aufgabe: </a:t>
            </a:r>
          </a:p>
          <a:p>
            <a:r>
              <a:rPr lang="de-DE" b="1" dirty="0" smtClean="0">
                <a:solidFill>
                  <a:srgbClr val="000000"/>
                </a:solidFill>
              </a:rPr>
              <a:t>Finde einen </a:t>
            </a:r>
            <a:r>
              <a:rPr lang="de-DE" b="1" dirty="0" smtClean="0">
                <a:solidFill>
                  <a:schemeClr val="accent1">
                    <a:lumMod val="75000"/>
                  </a:schemeClr>
                </a:solidFill>
              </a:rPr>
              <a:t>Funktion</a:t>
            </a:r>
            <a:r>
              <a:rPr lang="de-DE" b="1" dirty="0" smtClean="0">
                <a:solidFill>
                  <a:srgbClr val="000000"/>
                </a:solidFill>
              </a:rPr>
              <a:t>,</a:t>
            </a:r>
            <a:r>
              <a:rPr lang="de-DE" b="1" dirty="0" smtClean="0">
                <a:solidFill>
                  <a:schemeClr val="accent1">
                    <a:lumMod val="75000"/>
                  </a:schemeClr>
                </a:solidFill>
              </a:rPr>
              <a:t> </a:t>
            </a:r>
            <a:r>
              <a:rPr lang="de-DE" b="1" dirty="0" smtClean="0">
                <a:solidFill>
                  <a:srgbClr val="000000"/>
                </a:solidFill>
              </a:rPr>
              <a:t>die für alle möglichen Ausprägungen der </a:t>
            </a:r>
            <a:r>
              <a:rPr lang="de-DE" b="1" dirty="0" smtClean="0">
                <a:solidFill>
                  <a:srgbClr val="FFC000"/>
                </a:solidFill>
              </a:rPr>
              <a:t>Prädiktorvariablen </a:t>
            </a:r>
          </a:p>
          <a:p>
            <a:r>
              <a:rPr lang="de-DE" b="1" dirty="0" smtClean="0">
                <a:solidFill>
                  <a:srgbClr val="000000"/>
                </a:solidFill>
              </a:rPr>
              <a:t>die</a:t>
            </a:r>
            <a:r>
              <a:rPr lang="de-DE" b="1" dirty="0" smtClean="0">
                <a:solidFill>
                  <a:srgbClr val="FFC000"/>
                </a:solidFill>
              </a:rPr>
              <a:t> </a:t>
            </a:r>
            <a:r>
              <a:rPr lang="de-DE" b="1" dirty="0" smtClean="0">
                <a:solidFill>
                  <a:srgbClr val="00B050"/>
                </a:solidFill>
              </a:rPr>
              <a:t>Zielvariable</a:t>
            </a:r>
            <a:r>
              <a:rPr lang="de-DE" b="1" dirty="0" smtClean="0">
                <a:solidFill>
                  <a:srgbClr val="FFC000"/>
                </a:solidFill>
              </a:rPr>
              <a:t> </a:t>
            </a:r>
            <a:r>
              <a:rPr lang="de-DE" b="1" dirty="0" smtClean="0">
                <a:solidFill>
                  <a:srgbClr val="000000"/>
                </a:solidFill>
              </a:rPr>
              <a:t>vorhersagt.</a:t>
            </a:r>
            <a:endParaRPr lang="de-DE" b="1" dirty="0">
              <a:solidFill>
                <a:srgbClr val="000000"/>
              </a:solidFill>
            </a:endParaRPr>
          </a:p>
        </p:txBody>
      </p:sp>
      <p:sp>
        <p:nvSpPr>
          <p:cNvPr id="22" name="Textfeld 21"/>
          <p:cNvSpPr txBox="1"/>
          <p:nvPr/>
        </p:nvSpPr>
        <p:spPr>
          <a:xfrm>
            <a:off x="255715" y="1534221"/>
            <a:ext cx="2332690" cy="369332"/>
          </a:xfrm>
          <a:prstGeom prst="rect">
            <a:avLst/>
          </a:prstGeom>
          <a:noFill/>
        </p:spPr>
        <p:txBody>
          <a:bodyPr wrap="none" rtlCol="0">
            <a:spAutoFit/>
          </a:bodyPr>
          <a:lstStyle/>
          <a:p>
            <a:r>
              <a:rPr lang="de-DE" b="1" u="sng" dirty="0" smtClean="0">
                <a:solidFill>
                  <a:srgbClr val="000000"/>
                </a:solidFill>
              </a:rPr>
              <a:t>Klassifikationsproblem</a:t>
            </a:r>
            <a:r>
              <a:rPr lang="de-DE" b="1" dirty="0" smtClean="0">
                <a:solidFill>
                  <a:srgbClr val="000000"/>
                </a:solidFill>
              </a:rPr>
              <a:t>:</a:t>
            </a:r>
            <a:endParaRPr lang="de-DE" b="1" dirty="0">
              <a:solidFill>
                <a:srgbClr val="000000"/>
              </a:solidFill>
            </a:endParaRPr>
          </a:p>
        </p:txBody>
      </p:sp>
      <p:sp>
        <p:nvSpPr>
          <p:cNvPr id="18" name="Textfeld 17"/>
          <p:cNvSpPr txBox="1"/>
          <p:nvPr/>
        </p:nvSpPr>
        <p:spPr>
          <a:xfrm>
            <a:off x="3926169" y="6250964"/>
            <a:ext cx="1151277" cy="738664"/>
          </a:xfrm>
          <a:prstGeom prst="rect">
            <a:avLst/>
          </a:prstGeom>
          <a:noFill/>
        </p:spPr>
        <p:txBody>
          <a:bodyPr wrap="none" rtlCol="0">
            <a:spAutoFit/>
          </a:bodyPr>
          <a:lstStyle/>
          <a:p>
            <a:r>
              <a:rPr lang="en-GB" sz="2400" b="1" dirty="0" smtClean="0">
                <a:solidFill>
                  <a:schemeClr val="accent1">
                    <a:lumMod val="75000"/>
                  </a:schemeClr>
                </a:solidFill>
              </a:rPr>
              <a:t>f(</a:t>
            </a:r>
            <a:r>
              <a:rPr lang="de-DE" sz="2400" b="1" dirty="0">
                <a:solidFill>
                  <a:srgbClr val="FFC000"/>
                </a:solidFill>
              </a:rPr>
              <a:t>Breite</a:t>
            </a:r>
            <a:r>
              <a:rPr lang="en-GB" sz="2400" b="1" dirty="0" smtClean="0">
                <a:solidFill>
                  <a:schemeClr val="accent1">
                    <a:lumMod val="75000"/>
                  </a:schemeClr>
                </a:solidFill>
              </a:rPr>
              <a:t>)</a:t>
            </a:r>
          </a:p>
          <a:p>
            <a:endParaRPr lang="en-GB" b="1" dirty="0">
              <a:solidFill>
                <a:srgbClr val="000000"/>
              </a:solidFill>
            </a:endParaRPr>
          </a:p>
        </p:txBody>
      </p:sp>
    </p:spTree>
    <p:extLst>
      <p:ext uri="{BB962C8B-B14F-4D97-AF65-F5344CB8AC3E}">
        <p14:creationId xmlns:p14="http://schemas.microsoft.com/office/powerpoint/2010/main" val="203291897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97</a:t>
            </a:fld>
            <a:endParaRPr lang="de-DE" sz="1800"/>
          </a:p>
        </p:txBody>
      </p:sp>
      <p:pic>
        <p:nvPicPr>
          <p:cNvPr id="6" name="Grafik 5"/>
          <p:cNvPicPr>
            <a:picLocks noChangeAspect="1"/>
          </p:cNvPicPr>
          <p:nvPr/>
        </p:nvPicPr>
        <p:blipFill>
          <a:blip r:embed="rId2"/>
          <a:stretch>
            <a:fillRect/>
          </a:stretch>
        </p:blipFill>
        <p:spPr>
          <a:xfrm>
            <a:off x="2370609" y="1844824"/>
            <a:ext cx="6360765" cy="4096275"/>
          </a:xfrm>
          <a:prstGeom prst="rect">
            <a:avLst/>
          </a:prstGeom>
        </p:spPr>
      </p:pic>
      <p:pic>
        <p:nvPicPr>
          <p:cNvPr id="7" name="Grafik 6"/>
          <p:cNvPicPr>
            <a:picLocks noChangeAspect="1"/>
          </p:cNvPicPr>
          <p:nvPr/>
        </p:nvPicPr>
        <p:blipFill>
          <a:blip r:embed="rId3"/>
          <a:stretch>
            <a:fillRect/>
          </a:stretch>
        </p:blipFill>
        <p:spPr>
          <a:xfrm>
            <a:off x="683568" y="1988840"/>
            <a:ext cx="1656184" cy="3921417"/>
          </a:xfrm>
          <a:prstGeom prst="rect">
            <a:avLst/>
          </a:prstGeom>
        </p:spPr>
      </p:pic>
    </p:spTree>
    <p:extLst>
      <p:ext uri="{BB962C8B-B14F-4D97-AF65-F5344CB8AC3E}">
        <p14:creationId xmlns:p14="http://schemas.microsoft.com/office/powerpoint/2010/main" val="230564863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98</a:t>
            </a:fld>
            <a:endParaRPr lang="de-DE" sz="1800"/>
          </a:p>
        </p:txBody>
      </p:sp>
      <p:pic>
        <p:nvPicPr>
          <p:cNvPr id="6" name="Grafik 5"/>
          <p:cNvPicPr>
            <a:picLocks noChangeAspect="1"/>
          </p:cNvPicPr>
          <p:nvPr/>
        </p:nvPicPr>
        <p:blipFill>
          <a:blip r:embed="rId2"/>
          <a:stretch>
            <a:fillRect/>
          </a:stretch>
        </p:blipFill>
        <p:spPr>
          <a:xfrm>
            <a:off x="2411760" y="1844824"/>
            <a:ext cx="6360765" cy="4096275"/>
          </a:xfrm>
          <a:prstGeom prst="rect">
            <a:avLst/>
          </a:prstGeom>
        </p:spPr>
      </p:pic>
      <p:sp>
        <p:nvSpPr>
          <p:cNvPr id="7" name="Rechteck 6"/>
          <p:cNvSpPr/>
          <p:nvPr/>
        </p:nvSpPr>
        <p:spPr>
          <a:xfrm>
            <a:off x="107504" y="1430196"/>
            <a:ext cx="4572000" cy="1754326"/>
          </a:xfrm>
          <a:prstGeom prst="rect">
            <a:avLst/>
          </a:prstGeom>
        </p:spPr>
        <p:txBody>
          <a:bodyPr>
            <a:spAutoFit/>
          </a:bodyPr>
          <a:lstStyle/>
          <a:p>
            <a:r>
              <a:rPr lang="en-GB" b="1" dirty="0" err="1" smtClean="0"/>
              <a:t>Kandidat</a:t>
            </a:r>
            <a:r>
              <a:rPr lang="en-GB" b="1" dirty="0" smtClean="0"/>
              <a:t>:</a:t>
            </a:r>
            <a:endParaRPr lang="en-GB" b="1" dirty="0"/>
          </a:p>
          <a:p>
            <a:endParaRPr lang="en-GB" b="1" dirty="0"/>
          </a:p>
          <a:p>
            <a:r>
              <a:rPr lang="en-GB" dirty="0" err="1" smtClean="0"/>
              <a:t>Lineare</a:t>
            </a:r>
            <a:r>
              <a:rPr lang="en-GB" dirty="0" smtClean="0"/>
              <a:t> </a:t>
            </a:r>
            <a:r>
              <a:rPr lang="en-GB" dirty="0" err="1" smtClean="0"/>
              <a:t>Funktion</a:t>
            </a:r>
            <a:r>
              <a:rPr lang="en-GB" dirty="0"/>
              <a:t>?</a:t>
            </a:r>
          </a:p>
          <a:p>
            <a:r>
              <a:rPr lang="en-GB" dirty="0"/>
              <a:t> </a:t>
            </a:r>
          </a:p>
          <a:p>
            <a:r>
              <a:rPr lang="en-GB" dirty="0" smtClean="0"/>
              <a:t>        </a:t>
            </a:r>
            <a:r>
              <a:rPr lang="en-GB" dirty="0" smtClean="0">
                <a:solidFill>
                  <a:schemeClr val="accent1">
                    <a:lumMod val="75000"/>
                  </a:schemeClr>
                </a:solidFill>
              </a:rPr>
              <a:t>f(</a:t>
            </a:r>
            <a:r>
              <a:rPr lang="en-GB" dirty="0">
                <a:solidFill>
                  <a:srgbClr val="FFC000"/>
                </a:solidFill>
              </a:rPr>
              <a:t>x</a:t>
            </a:r>
            <a:r>
              <a:rPr lang="en-GB" dirty="0" smtClean="0">
                <a:solidFill>
                  <a:schemeClr val="accent1">
                    <a:lumMod val="75000"/>
                  </a:schemeClr>
                </a:solidFill>
              </a:rPr>
              <a:t>) </a:t>
            </a:r>
            <a:r>
              <a:rPr lang="en-GB" dirty="0">
                <a:solidFill>
                  <a:schemeClr val="accent1">
                    <a:lumMod val="75000"/>
                  </a:schemeClr>
                </a:solidFill>
              </a:rPr>
              <a:t>= </a:t>
            </a:r>
            <a:r>
              <a:rPr lang="en-GB" b="1" dirty="0" smtClean="0">
                <a:solidFill>
                  <a:schemeClr val="accent1">
                    <a:lumMod val="75000"/>
                  </a:schemeClr>
                </a:solidFill>
              </a:rPr>
              <a:t>m</a:t>
            </a:r>
            <a:r>
              <a:rPr lang="en-GB" dirty="0" smtClean="0">
                <a:solidFill>
                  <a:schemeClr val="accent1">
                    <a:lumMod val="75000"/>
                  </a:schemeClr>
                </a:solidFill>
              </a:rPr>
              <a:t> </a:t>
            </a:r>
            <a:r>
              <a:rPr lang="en-GB" dirty="0">
                <a:solidFill>
                  <a:schemeClr val="accent1">
                    <a:lumMod val="75000"/>
                  </a:schemeClr>
                </a:solidFill>
              </a:rPr>
              <a:t>* </a:t>
            </a:r>
            <a:r>
              <a:rPr lang="en-GB" dirty="0" smtClean="0">
                <a:solidFill>
                  <a:srgbClr val="FFC000"/>
                </a:solidFill>
              </a:rPr>
              <a:t>x </a:t>
            </a:r>
            <a:r>
              <a:rPr lang="en-GB" b="1" dirty="0">
                <a:solidFill>
                  <a:schemeClr val="accent1">
                    <a:lumMod val="75000"/>
                  </a:schemeClr>
                </a:solidFill>
              </a:rPr>
              <a:t>+ </a:t>
            </a:r>
            <a:r>
              <a:rPr lang="en-GB" b="1" dirty="0" smtClean="0">
                <a:solidFill>
                  <a:schemeClr val="accent1">
                    <a:lumMod val="75000"/>
                  </a:schemeClr>
                </a:solidFill>
              </a:rPr>
              <a:t>n</a:t>
            </a:r>
          </a:p>
          <a:p>
            <a:endParaRPr lang="en-GB" b="1" dirty="0">
              <a:solidFill>
                <a:schemeClr val="accent1">
                  <a:lumMod val="75000"/>
                </a:schemeClr>
              </a:solidFill>
            </a:endParaRPr>
          </a:p>
        </p:txBody>
      </p:sp>
      <p:cxnSp>
        <p:nvCxnSpPr>
          <p:cNvPr id="8" name="Gerader Verbinder 7"/>
          <p:cNvCxnSpPr/>
          <p:nvPr/>
        </p:nvCxnSpPr>
        <p:spPr>
          <a:xfrm flipV="1">
            <a:off x="4572000" y="2132856"/>
            <a:ext cx="1008112" cy="338437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3419872" y="6225177"/>
            <a:ext cx="2767104" cy="369332"/>
          </a:xfrm>
          <a:prstGeom prst="rect">
            <a:avLst/>
          </a:prstGeom>
          <a:noFill/>
        </p:spPr>
        <p:txBody>
          <a:bodyPr wrap="none" rtlCol="0">
            <a:spAutoFit/>
          </a:bodyPr>
          <a:lstStyle/>
          <a:p>
            <a:r>
              <a:rPr lang="en-GB" dirty="0" err="1" smtClean="0"/>
              <a:t>Nicht</a:t>
            </a:r>
            <a:r>
              <a:rPr lang="en-GB" dirty="0" smtClean="0"/>
              <a:t> </a:t>
            </a:r>
            <a:r>
              <a:rPr lang="en-GB" dirty="0" err="1" smtClean="0"/>
              <a:t>sehr</a:t>
            </a:r>
            <a:r>
              <a:rPr lang="en-GB" dirty="0" smtClean="0"/>
              <a:t> </a:t>
            </a:r>
            <a:r>
              <a:rPr lang="en-GB" dirty="0" err="1" smtClean="0"/>
              <a:t>erfolgversprechend</a:t>
            </a:r>
            <a:r>
              <a:rPr lang="en-GB" dirty="0" smtClean="0"/>
              <a:t>!</a:t>
            </a:r>
            <a:endParaRPr lang="en-GB" dirty="0"/>
          </a:p>
        </p:txBody>
      </p:sp>
    </p:spTree>
    <p:extLst>
      <p:ext uri="{BB962C8B-B14F-4D97-AF65-F5344CB8AC3E}">
        <p14:creationId xmlns:p14="http://schemas.microsoft.com/office/powerpoint/2010/main" val="400541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pPr>
              <a:defRPr/>
            </a:pPr>
            <a:fld id="{C0BC624C-2554-4659-A1D8-66347873820C}" type="slidenum">
              <a:rPr lang="de-DE" smtClean="0"/>
              <a:t>99</a:t>
            </a:fld>
            <a:endParaRPr lang="de-DE" sz="1800"/>
          </a:p>
        </p:txBody>
      </p:sp>
      <p:sp>
        <p:nvSpPr>
          <p:cNvPr id="7" name="Rechteck 6"/>
          <p:cNvSpPr/>
          <p:nvPr/>
        </p:nvSpPr>
        <p:spPr>
          <a:xfrm>
            <a:off x="107504" y="1430196"/>
            <a:ext cx="4572000" cy="1200329"/>
          </a:xfrm>
          <a:prstGeom prst="rect">
            <a:avLst/>
          </a:prstGeom>
        </p:spPr>
        <p:txBody>
          <a:bodyPr>
            <a:spAutoFit/>
          </a:bodyPr>
          <a:lstStyle/>
          <a:p>
            <a:r>
              <a:rPr lang="en-GB" b="1" dirty="0" err="1" smtClean="0"/>
              <a:t>Anderer</a:t>
            </a:r>
            <a:r>
              <a:rPr lang="en-GB" b="1" dirty="0" smtClean="0"/>
              <a:t> </a:t>
            </a:r>
            <a:r>
              <a:rPr lang="en-GB" b="1" dirty="0" err="1" smtClean="0"/>
              <a:t>Kandidat</a:t>
            </a:r>
            <a:r>
              <a:rPr lang="en-GB" b="1" dirty="0"/>
              <a:t>?</a:t>
            </a:r>
          </a:p>
          <a:p>
            <a:r>
              <a:rPr lang="en-GB" dirty="0" smtClean="0"/>
              <a:t> </a:t>
            </a:r>
            <a:endParaRPr lang="en-GB" dirty="0"/>
          </a:p>
          <a:p>
            <a:r>
              <a:rPr lang="en-GB" dirty="0" smtClean="0"/>
              <a:t>        </a:t>
            </a:r>
            <a:r>
              <a:rPr lang="en-GB" dirty="0" smtClean="0">
                <a:solidFill>
                  <a:schemeClr val="accent1">
                    <a:lumMod val="75000"/>
                  </a:schemeClr>
                </a:solidFill>
              </a:rPr>
              <a:t>f(</a:t>
            </a:r>
            <a:r>
              <a:rPr lang="en-GB" dirty="0" smtClean="0">
                <a:solidFill>
                  <a:srgbClr val="FFC000"/>
                </a:solidFill>
              </a:rPr>
              <a:t>x</a:t>
            </a:r>
            <a:r>
              <a:rPr lang="en-GB" dirty="0">
                <a:solidFill>
                  <a:schemeClr val="accent1">
                    <a:lumMod val="75000"/>
                  </a:schemeClr>
                </a:solidFill>
              </a:rPr>
              <a:t>) = </a:t>
            </a:r>
            <a:r>
              <a:rPr lang="en-GB" b="1" dirty="0" err="1" smtClean="0">
                <a:solidFill>
                  <a:schemeClr val="accent1">
                    <a:lumMod val="75000"/>
                  </a:schemeClr>
                </a:solidFill>
              </a:rPr>
              <a:t>tanh</a:t>
            </a:r>
            <a:r>
              <a:rPr lang="en-GB" b="1" dirty="0" smtClean="0">
                <a:solidFill>
                  <a:schemeClr val="accent1">
                    <a:lumMod val="75000"/>
                  </a:schemeClr>
                </a:solidFill>
              </a:rPr>
              <a:t>(</a:t>
            </a:r>
            <a:r>
              <a:rPr lang="en-GB" dirty="0">
                <a:solidFill>
                  <a:srgbClr val="FFC000"/>
                </a:solidFill>
              </a:rPr>
              <a:t>x</a:t>
            </a:r>
            <a:r>
              <a:rPr lang="en-GB" b="1" dirty="0" smtClean="0">
                <a:solidFill>
                  <a:schemeClr val="accent1">
                    <a:lumMod val="75000"/>
                  </a:schemeClr>
                </a:solidFill>
              </a:rPr>
              <a:t>)</a:t>
            </a:r>
          </a:p>
          <a:p>
            <a:endParaRPr lang="en-GB" b="1" dirty="0">
              <a:solidFill>
                <a:schemeClr val="accent1">
                  <a:lumMod val="75000"/>
                </a:schemeClr>
              </a:solidFill>
            </a:endParaRPr>
          </a:p>
        </p:txBody>
      </p:sp>
      <p:pic>
        <p:nvPicPr>
          <p:cNvPr id="2" name="Grafik 1"/>
          <p:cNvPicPr>
            <a:picLocks noChangeAspect="1"/>
          </p:cNvPicPr>
          <p:nvPr/>
        </p:nvPicPr>
        <p:blipFill>
          <a:blip r:embed="rId2"/>
          <a:stretch>
            <a:fillRect/>
          </a:stretch>
        </p:blipFill>
        <p:spPr>
          <a:xfrm>
            <a:off x="446400" y="2780928"/>
            <a:ext cx="7694224" cy="3059063"/>
          </a:xfrm>
          <a:prstGeom prst="rect">
            <a:avLst/>
          </a:prstGeom>
        </p:spPr>
      </p:pic>
      <p:cxnSp>
        <p:nvCxnSpPr>
          <p:cNvPr id="9" name="Gerader Verbinder 8"/>
          <p:cNvCxnSpPr/>
          <p:nvPr/>
        </p:nvCxnSpPr>
        <p:spPr>
          <a:xfrm>
            <a:off x="4427984" y="2996952"/>
            <a:ext cx="0" cy="252028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a:xfrm>
            <a:off x="1187624" y="4257092"/>
            <a:ext cx="6552728"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5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OWERPOINT MASTER UNIVERSITÄT PADERBORN">
  <a:themeElements>
    <a:clrScheme name="UNIVERSITÄT PADERBORN">
      <a:dk1>
        <a:srgbClr val="555555"/>
      </a:dk1>
      <a:lt1>
        <a:sysClr val="window" lastClr="FFFFFF"/>
      </a:lt1>
      <a:dk2>
        <a:srgbClr val="00205B"/>
      </a:dk2>
      <a:lt2>
        <a:srgbClr val="C7C9C7"/>
      </a:lt2>
      <a:accent1>
        <a:srgbClr val="18B0E2"/>
      </a:accent1>
      <a:accent2>
        <a:srgbClr val="D73367"/>
      </a:accent2>
      <a:accent3>
        <a:srgbClr val="007FB9"/>
      </a:accent3>
      <a:accent4>
        <a:srgbClr val="A4C424"/>
      </a:accent4>
      <a:accent5>
        <a:srgbClr val="F29512"/>
      </a:accent5>
      <a:accent6>
        <a:srgbClr val="A93983"/>
      </a:accent6>
      <a:hlink>
        <a:srgbClr val="555555"/>
      </a:hlink>
      <a:folHlink>
        <a:srgbClr val="555555"/>
      </a:folHlink>
    </a:clrScheme>
    <a:fontScheme name="UNIVERSITÄT PADERBORN">
      <a:majorFont>
        <a:latin typeface="Arial Narrow"/>
        <a:ea typeface="Arial"/>
        <a:cs typeface="Arial"/>
      </a:majorFont>
      <a:minorFont>
        <a:latin typeface="Arial Narrow"/>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prstGeom prst="rect">
          <a:avLst/>
        </a:prstGeom>
        <a:solidFill>
          <a:schemeClr val="tx2"/>
        </a:solidFill>
        <a:ln>
          <a:noFill/>
        </a:ln>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0</TotalTime>
  <Words>6173</Words>
  <Application>Microsoft Office PowerPoint</Application>
  <DocSecurity>0</DocSecurity>
  <PresentationFormat>Bildschirmpräsentation (4:3)</PresentationFormat>
  <Paragraphs>1665</Paragraphs>
  <Slides>225</Slides>
  <Notes>8</Notes>
  <HiddenSlides>1</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225</vt:i4>
      </vt:variant>
    </vt:vector>
  </HeadingPairs>
  <TitlesOfParts>
    <vt:vector size="234" baseType="lpstr">
      <vt:lpstr>Amiri</vt:lpstr>
      <vt:lpstr>Arial</vt:lpstr>
      <vt:lpstr>Arial Narrow</vt:lpstr>
      <vt:lpstr>Calibri</vt:lpstr>
      <vt:lpstr>Cambria Math</vt:lpstr>
      <vt:lpstr>Times New Roman</vt:lpstr>
      <vt:lpstr>Wingdings</vt:lpstr>
      <vt:lpstr>Wingdings 2</vt:lpstr>
      <vt:lpstr>POWERPOINT MASTER UNIVERSITÄT PADERBORN</vt:lpstr>
      <vt:lpstr>PowerPoint-Präsentation</vt:lpstr>
      <vt:lpstr>Überblick über die Fortbildungstermine</vt:lpstr>
      <vt:lpstr>Ziele des Fortbildungstages</vt:lpstr>
      <vt:lpstr>Heute - Geplanter Ablauf</vt:lpstr>
      <vt:lpstr>Zugang zu Materialien</vt:lpstr>
      <vt:lpstr>Fachliche Erläuterung KNN</vt:lpstr>
      <vt:lpstr>PowerPoint-Präsentation</vt:lpstr>
      <vt:lpstr>Käfer Datensatz</vt:lpstr>
      <vt:lpstr>PowerPoint-Präsentation</vt:lpstr>
      <vt:lpstr>PowerPoint-Präsentation</vt:lpstr>
      <vt:lpstr>PowerPoint-Präsentation</vt:lpstr>
      <vt:lpstr>Maschinelles Lerne - Rollen von Daten, Mensch, und Computer</vt:lpstr>
      <vt:lpstr>PowerPoint-Präsentation</vt:lpstr>
      <vt:lpstr>Ein Neuronales Netz selbst programmiert</vt:lpstr>
      <vt:lpstr>PowerPoint-Präsentation</vt:lpstr>
      <vt:lpstr>Zunächst: Veränderte Problemstellung</vt:lpstr>
      <vt:lpstr>PowerPoint-Präsentation</vt:lpstr>
      <vt:lpstr>PowerPoint-Präsentation</vt:lpstr>
      <vt:lpstr>Grundidee Regression</vt:lpstr>
      <vt:lpstr>Ausgleichsgrade nach Augenmaß</vt:lpstr>
      <vt:lpstr>Ausgleichsgrade nach Augenmaß</vt:lpstr>
      <vt:lpstr>Ausgleichsgrade nach Augenmaß</vt:lpstr>
      <vt:lpstr>Ausgleichsgrade trainieren</vt:lpstr>
      <vt:lpstr>Ausgleichsgrade trainieren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Training mit mehr Fällen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Lineare Funktion wird benötigt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Was hat das mit neuronalen Netzen zu tun?</vt:lpstr>
      <vt:lpstr>PowerPoint-Präsentation</vt:lpstr>
      <vt:lpstr>Logistische Regression zur Lösung von Klassifikationsproblemen </vt:lpstr>
      <vt:lpstr>PowerPoint-Präsentation</vt:lpstr>
      <vt:lpstr>PowerPoint-Präsentation</vt:lpstr>
      <vt:lpstr>PowerPoint-Präsentation</vt:lpstr>
      <vt:lpstr>PowerPoint-Präsentation</vt:lpstr>
      <vt:lpstr>PowerPoint-Präsentation</vt:lpstr>
      <vt:lpstr>Geogebra Demonstration</vt:lpstr>
      <vt:lpstr>PowerPoint-Präsentation</vt:lpstr>
      <vt:lpstr>PowerPoint-Präsentation</vt:lpstr>
      <vt:lpstr>PowerPoint-Präsentation</vt:lpstr>
      <vt:lpstr>PowerPoint-Präsentation</vt:lpstr>
      <vt:lpstr>PowerPoint-Präsentation</vt:lpstr>
      <vt:lpstr>Demonstration Jupyter</vt:lpstr>
      <vt:lpstr>PowerPoint-Präsentation</vt:lpstr>
      <vt:lpstr>PowerPoint-Präsentation</vt:lpstr>
      <vt:lpstr>PowerPoint-Präsentation</vt:lpstr>
      <vt:lpstr>PowerPoint-Präsentation</vt:lpstr>
      <vt:lpstr>PowerPoint-Präsentation</vt:lpstr>
      <vt:lpstr>PAUSE</vt:lpstr>
      <vt:lpstr>Von einem Neuron zum Netz</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Erkenntnisse bis jetzt…</vt:lpstr>
      <vt:lpstr>Brain in a Bag</vt:lpstr>
      <vt:lpstr>Brain in a Bag</vt:lpstr>
      <vt:lpstr>Brain in a Bag - Material</vt:lpstr>
      <vt:lpstr>Brain in a Bag - Aufbau</vt:lpstr>
      <vt:lpstr>Brain in the Bag - Aufbau</vt:lpstr>
      <vt:lpstr>PowerPoint-Präsentation</vt:lpstr>
      <vt:lpstr>Brain in the Bag - Aufbau</vt:lpstr>
      <vt:lpstr>Brain in the Bag - Aufgabe</vt:lpstr>
      <vt:lpstr>PowerPoint-Präsentation</vt:lpstr>
      <vt:lpstr>PowerPoint-Präsentation</vt:lpstr>
      <vt:lpstr>Brain in the Bag - Aufbau</vt:lpstr>
      <vt:lpstr>PowerPoint-Präsentation</vt:lpstr>
      <vt:lpstr>Ziele</vt:lpstr>
      <vt:lpstr>Ziele</vt:lpstr>
      <vt:lpstr>Brain in the Bag – Was tut das KNN?</vt:lpstr>
      <vt:lpstr>Brain in the Bag – Was tut das KNN?</vt:lpstr>
      <vt:lpstr>Brain in the Bag – Das KNN umbauen</vt:lpstr>
      <vt:lpstr>Brain in the Bag – Das KNN umbauen</vt:lpstr>
      <vt:lpstr>Brain in the Bag – Das KNN umbauen</vt:lpstr>
      <vt:lpstr>Künstliche Neuronale Netze</vt:lpstr>
      <vt:lpstr>Künstliches Neuronales Netz –  Schicht-/Layerstruktur</vt:lpstr>
      <vt:lpstr>Input des Künstlichen Neuronalen Netzes</vt:lpstr>
      <vt:lpstr>Input des Neuronalen Netzes – Formalisierung</vt:lpstr>
      <vt:lpstr>Output generieren – Feed-Forward-Prinzip</vt:lpstr>
      <vt:lpstr>Wie verarbeitet ein Neuron seinen Input ?</vt:lpstr>
      <vt:lpstr>Wie verarbeitet ein Neuron seinen Input? - Aktivierungsfunktion</vt:lpstr>
      <vt:lpstr>Wie verarbeitet ein Neuron seinen Input? - Aktivierungsfunktion</vt:lpstr>
      <vt:lpstr>Wie verarbeitet ein Neuron seinen Input? - Aktivierungsfunktion</vt:lpstr>
      <vt:lpstr>Wie verarbeitet eine Neuron seinen Input? - Aktivierungsfunktion</vt:lpstr>
      <vt:lpstr>Wie verarbeitet eine Neuron seinen Input? - Aktivierungsfunktion</vt:lpstr>
      <vt:lpstr>Künstliches Neuronales Netz</vt:lpstr>
      <vt:lpstr>Output generieren – Feed-Forward-Prinzip</vt:lpstr>
      <vt:lpstr>Kanten und Kantengewichte</vt:lpstr>
      <vt:lpstr>Kantengewichte</vt:lpstr>
      <vt:lpstr>Kantengewichte</vt:lpstr>
      <vt:lpstr>Kantengewichte</vt:lpstr>
      <vt:lpstr>Künstliches Neuronales Netz - Kanten</vt:lpstr>
      <vt:lpstr>Künstliches Neuronales Netz - Kanten</vt:lpstr>
      <vt:lpstr>Das war sehr viel auf einmal…</vt:lpstr>
      <vt:lpstr>Demonstration Web-Anwendung</vt:lpstr>
      <vt:lpstr>Ein neuronales Netz lernen lassen </vt:lpstr>
      <vt:lpstr>Als nächstes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Demonstration Jupyter</vt:lpstr>
      <vt:lpstr>Lernprozess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Kantengewichte automatisiert sinnvoll anpassen </vt:lpstr>
      <vt:lpstr>Kantengewichte sinnvoll anpassen </vt:lpstr>
      <vt:lpstr>Kantengewichte sinnvoll anpassen </vt:lpstr>
      <vt:lpstr>Die Ableitung der Fehlerfunktion bestimmen</vt:lpstr>
      <vt:lpstr>Ableitungsregeln die wir benötigen </vt:lpstr>
      <vt:lpstr>Die Ableitung der Fehlerfunktion bestimmen</vt:lpstr>
      <vt:lpstr>Vereinfachen der Ableitung</vt:lpstr>
      <vt:lpstr>Ableitung der Fehlerfunktion</vt:lpstr>
      <vt:lpstr>Eine Kleinigkeit fehlt noch (Lernrate) </vt:lpstr>
      <vt:lpstr>Lernrate</vt:lpstr>
      <vt:lpstr>Lernprinzip - Aktualisierung für Kantengewichte</vt:lpstr>
      <vt:lpstr>Lernprozess</vt:lpstr>
      <vt:lpstr>Selbstlernphase: Jupyter Notebook</vt:lpstr>
      <vt:lpstr>Konfiguration von Neuronalen Netzen  Playground Tensorflow</vt:lpstr>
      <vt:lpstr>Was hat das Käferbeispiel mit den andern Beispielen für Maschinelles Lernen zu tun…?  </vt:lpstr>
      <vt:lpstr>Ein Neuronales Netz, um…</vt:lpstr>
      <vt:lpstr>Was hat das Käferbeispiel mit den andern Beispielen für Maschinelles Lernen zu tun…?  </vt:lpstr>
      <vt:lpstr>Was hat das Käferbeispiel mit den andern Beispielen für Maschinelles Lernen zu tun…?  </vt:lpstr>
      <vt:lpstr>Was hat das Käferbeispiel mit den andern Beispielen für Maschinelles Lernen zu tun…?  </vt:lpstr>
      <vt:lpstr>Was hat das Käferbeispiel mit den andern Beispielen für Maschinelles Lernen zu tun…?  </vt:lpstr>
      <vt:lpstr>Künstliche Intelligenz heute - Maschinelles Lernen</vt:lpstr>
      <vt:lpstr>Konfiguration unseres KNN</vt:lpstr>
      <vt:lpstr>Input Layer </vt:lpstr>
      <vt:lpstr>Output Layer </vt:lpstr>
      <vt:lpstr>PowerPoint-Präsentation</vt:lpstr>
      <vt:lpstr>Lernprozess - Realisierung dieses größeren KNN?</vt:lpstr>
      <vt:lpstr>Zugriff auf Jupyter Notebooks</vt:lpstr>
      <vt:lpstr>Evaluation</vt:lpstr>
      <vt:lpstr>PowerPoint-Präsentation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Susanne Podworny</dc:creator>
  <cp:keywords/>
  <dc:description/>
  <cp:lastModifiedBy>Fleischer</cp:lastModifiedBy>
  <cp:revision>823</cp:revision>
  <dcterms:created xsi:type="dcterms:W3CDTF">2017-09-20T06:38:18Z</dcterms:created>
  <dcterms:modified xsi:type="dcterms:W3CDTF">2022-11-20T15:55:04Z</dcterms:modified>
  <cp:category/>
  <dc:identifier/>
  <cp:contentStatus/>
  <dc:language/>
  <cp:version/>
</cp:coreProperties>
</file>